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71"/>
  </p:notesMasterIdLst>
  <p:handoutMasterIdLst>
    <p:handoutMasterId r:id="rId72"/>
  </p:handoutMasterIdLst>
  <p:sldIdLst>
    <p:sldId id="1061" r:id="rId2"/>
    <p:sldId id="1136" r:id="rId3"/>
    <p:sldId id="1074" r:id="rId4"/>
    <p:sldId id="1075" r:id="rId5"/>
    <p:sldId id="1083" r:id="rId6"/>
    <p:sldId id="1081" r:id="rId7"/>
    <p:sldId id="1084" r:id="rId8"/>
    <p:sldId id="1086" r:id="rId9"/>
    <p:sldId id="1085" r:id="rId10"/>
    <p:sldId id="1087" r:id="rId11"/>
    <p:sldId id="1089" r:id="rId12"/>
    <p:sldId id="1088" r:id="rId13"/>
    <p:sldId id="1091" r:id="rId14"/>
    <p:sldId id="1090" r:id="rId15"/>
    <p:sldId id="1093" r:id="rId16"/>
    <p:sldId id="1092" r:id="rId17"/>
    <p:sldId id="1094" r:id="rId18"/>
    <p:sldId id="1101" r:id="rId19"/>
    <p:sldId id="1118" r:id="rId20"/>
    <p:sldId id="1123" r:id="rId21"/>
    <p:sldId id="1119" r:id="rId22"/>
    <p:sldId id="1117" r:id="rId23"/>
    <p:sldId id="1124" r:id="rId24"/>
    <p:sldId id="1125" r:id="rId25"/>
    <p:sldId id="1126" r:id="rId26"/>
    <p:sldId id="1127" r:id="rId27"/>
    <p:sldId id="1095" r:id="rId28"/>
    <p:sldId id="1121" r:id="rId29"/>
    <p:sldId id="1122" r:id="rId30"/>
    <p:sldId id="1138" r:id="rId31"/>
    <p:sldId id="1139" r:id="rId32"/>
    <p:sldId id="1096" r:id="rId33"/>
    <p:sldId id="1097" r:id="rId34"/>
    <p:sldId id="1098" r:id="rId35"/>
    <p:sldId id="1120" r:id="rId36"/>
    <p:sldId id="1099" r:id="rId37"/>
    <p:sldId id="1100" r:id="rId38"/>
    <p:sldId id="1103" r:id="rId39"/>
    <p:sldId id="1104" r:id="rId40"/>
    <p:sldId id="1105" r:id="rId41"/>
    <p:sldId id="1141" r:id="rId42"/>
    <p:sldId id="1140" r:id="rId43"/>
    <p:sldId id="1142" r:id="rId44"/>
    <p:sldId id="1143" r:id="rId45"/>
    <p:sldId id="1107" r:id="rId46"/>
    <p:sldId id="1144" r:id="rId47"/>
    <p:sldId id="1112" r:id="rId48"/>
    <p:sldId id="1145" r:id="rId49"/>
    <p:sldId id="1146" r:id="rId50"/>
    <p:sldId id="1147" r:id="rId51"/>
    <p:sldId id="1149" r:id="rId52"/>
    <p:sldId id="1148" r:id="rId53"/>
    <p:sldId id="1150" r:id="rId54"/>
    <p:sldId id="1151" r:id="rId55"/>
    <p:sldId id="1152" r:id="rId56"/>
    <p:sldId id="1153" r:id="rId57"/>
    <p:sldId id="1154" r:id="rId58"/>
    <p:sldId id="1135" r:id="rId59"/>
    <p:sldId id="1115" r:id="rId60"/>
    <p:sldId id="1108" r:id="rId61"/>
    <p:sldId id="256" r:id="rId62"/>
    <p:sldId id="259" r:id="rId63"/>
    <p:sldId id="264" r:id="rId64"/>
    <p:sldId id="258" r:id="rId65"/>
    <p:sldId id="260" r:id="rId66"/>
    <p:sldId id="261" r:id="rId67"/>
    <p:sldId id="262" r:id="rId68"/>
    <p:sldId id="263" r:id="rId69"/>
    <p:sldId id="265" r:id="rId70"/>
  </p:sldIdLst>
  <p:sldSz cx="9144000" cy="6858000" type="screen4x3"/>
  <p:notesSz cx="9939338" cy="6807200"/>
  <p:defaultTextStyle>
    <a:defPPr>
      <a:defRPr lang="en-US"/>
    </a:defPPr>
    <a:lvl1pPr algn="l" rtl="0" fontAlgn="base">
      <a:spcBef>
        <a:spcPct val="0"/>
      </a:spcBef>
      <a:spcAft>
        <a:spcPct val="0"/>
      </a:spcAft>
      <a:defRPr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FF6600"/>
    <a:srgbClr val="6600FF"/>
    <a:srgbClr val="0000FF"/>
    <a:srgbClr val="008000"/>
    <a:srgbClr val="D60093"/>
    <a:srgbClr val="FF3399"/>
    <a:srgbClr val="FFFFCC"/>
    <a:srgbClr val="FFFF99"/>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86" autoAdjust="0"/>
    <p:restoredTop sz="96525" autoAdjust="0"/>
  </p:normalViewPr>
  <p:slideViewPr>
    <p:cSldViewPr>
      <p:cViewPr varScale="1">
        <p:scale>
          <a:sx n="112" d="100"/>
          <a:sy n="112" d="100"/>
        </p:scale>
        <p:origin x="1098"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7" Type="http://schemas.openxmlformats.org/officeDocument/2006/relationships/slide" Target="slides/slide46.xml"/><Relationship Id="rId2" Type="http://schemas.openxmlformats.org/officeDocument/2006/relationships/slide" Target="slides/slide5.xml"/><Relationship Id="rId1" Type="http://schemas.openxmlformats.org/officeDocument/2006/relationships/slide" Target="slides/slide1.xml"/><Relationship Id="rId6" Type="http://schemas.openxmlformats.org/officeDocument/2006/relationships/slide" Target="slides/slide40.xml"/><Relationship Id="rId5" Type="http://schemas.openxmlformats.org/officeDocument/2006/relationships/slide" Target="slides/slide36.xml"/><Relationship Id="rId4"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lvl1pPr>
          </a:lstStyle>
          <a:p>
            <a:pPr>
              <a:defRPr/>
            </a:pPr>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lvl1pPr>
          </a:lstStyle>
          <a:p>
            <a:pPr>
              <a:defRPr/>
            </a:pPr>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lvl1pPr>
          </a:lstStyle>
          <a:p>
            <a:pPr>
              <a:defRPr/>
            </a:pPr>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lvl1pPr>
          </a:lstStyle>
          <a:p>
            <a:pPr>
              <a:defRPr/>
            </a:pPr>
            <a:fld id="{17DE9AD3-C15E-4868-A62C-3C4A556D0E95}" type="slidenum">
              <a:rPr lang="zh-CN" altLang="en-US"/>
              <a:pPr>
                <a:defRPr/>
              </a:pPr>
              <a:t>‹#›</a:t>
            </a:fld>
            <a:endParaRPr lang="en-US" altLang="zh-CN"/>
          </a:p>
        </p:txBody>
      </p:sp>
    </p:spTree>
    <p:extLst>
      <p:ext uri="{BB962C8B-B14F-4D97-AF65-F5344CB8AC3E}">
        <p14:creationId xmlns:p14="http://schemas.microsoft.com/office/powerpoint/2010/main" val="595678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ea typeface="黑体" pitchFamily="49" charset="-122"/>
              </a:defRPr>
            </a:lvl1pPr>
          </a:lstStyle>
          <a:p>
            <a:pPr>
              <a:defRPr/>
            </a:pPr>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ea typeface="黑体" pitchFamily="49" charset="-122"/>
              </a:defRPr>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ea typeface="黑体" pitchFamily="49"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ea typeface="黑体" pitchFamily="49" charset="-122"/>
              </a:defRPr>
            </a:lvl1pPr>
          </a:lstStyle>
          <a:p>
            <a:pPr>
              <a:defRPr/>
            </a:pPr>
            <a:fld id="{1946CFA7-2B52-4509-9DF4-9EC2F61D3AE8}" type="slidenum">
              <a:rPr lang="zh-CN" altLang="en-US"/>
              <a:pPr>
                <a:defRPr/>
              </a:pPr>
              <a:t>‹#›</a:t>
            </a:fld>
            <a:endParaRPr lang="en-US" altLang="zh-CN"/>
          </a:p>
        </p:txBody>
      </p:sp>
    </p:spTree>
    <p:extLst>
      <p:ext uri="{BB962C8B-B14F-4D97-AF65-F5344CB8AC3E}">
        <p14:creationId xmlns:p14="http://schemas.microsoft.com/office/powerpoint/2010/main" val="1926822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46CFA7-2B52-4509-9DF4-9EC2F61D3AE8}" type="slidenum">
              <a:rPr lang="zh-CN" altLang="en-US" smtClean="0"/>
              <a:pPr>
                <a:defRPr/>
              </a:pPr>
              <a:t>17</a:t>
            </a:fld>
            <a:endParaRPr lang="en-US" altLang="zh-CN"/>
          </a:p>
        </p:txBody>
      </p:sp>
    </p:spTree>
    <p:extLst>
      <p:ext uri="{BB962C8B-B14F-4D97-AF65-F5344CB8AC3E}">
        <p14:creationId xmlns:p14="http://schemas.microsoft.com/office/powerpoint/2010/main" val="401766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46CFA7-2B52-4509-9DF4-9EC2F61D3AE8}" type="slidenum">
              <a:rPr lang="zh-CN" altLang="en-US" smtClean="0"/>
              <a:pPr>
                <a:defRPr/>
              </a:pPr>
              <a:t>18</a:t>
            </a:fld>
            <a:endParaRPr lang="en-US" altLang="zh-CN"/>
          </a:p>
        </p:txBody>
      </p:sp>
    </p:spTree>
    <p:extLst>
      <p:ext uri="{BB962C8B-B14F-4D97-AF65-F5344CB8AC3E}">
        <p14:creationId xmlns:p14="http://schemas.microsoft.com/office/powerpoint/2010/main" val="75939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46CFA7-2B52-4509-9DF4-9EC2F61D3AE8}" type="slidenum">
              <a:rPr lang="zh-CN" altLang="en-US" smtClean="0"/>
              <a:pPr>
                <a:defRPr/>
              </a:pPr>
              <a:t>38</a:t>
            </a:fld>
            <a:endParaRPr lang="en-US" altLang="zh-CN"/>
          </a:p>
        </p:txBody>
      </p:sp>
    </p:spTree>
    <p:extLst>
      <p:ext uri="{BB962C8B-B14F-4D97-AF65-F5344CB8AC3E}">
        <p14:creationId xmlns:p14="http://schemas.microsoft.com/office/powerpoint/2010/main" val="1938352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946CFA7-2B52-4509-9DF4-9EC2F61D3AE8}" type="slidenum">
              <a:rPr lang="zh-CN" altLang="en-US" smtClean="0"/>
              <a:pPr>
                <a:defRPr/>
              </a:pPr>
              <a:t>51</a:t>
            </a:fld>
            <a:endParaRPr lang="en-US" altLang="zh-CN"/>
          </a:p>
        </p:txBody>
      </p:sp>
    </p:spTree>
    <p:extLst>
      <p:ext uri="{BB962C8B-B14F-4D97-AF65-F5344CB8AC3E}">
        <p14:creationId xmlns:p14="http://schemas.microsoft.com/office/powerpoint/2010/main" val="895869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Intel® Xeon® Processor E5-2630 v4</a:t>
            </a:r>
          </a:p>
          <a:p>
            <a:r>
              <a:rPr lang="en-US" altLang="zh-CN" dirty="0"/>
              <a:t>Launch Date: Q1’16</a:t>
            </a:r>
          </a:p>
          <a:p>
            <a:r>
              <a:rPr lang="en-US" altLang="zh-CN" sz="1200" b="0" i="0" u="none" strike="noStrike" kern="1200">
                <a:solidFill>
                  <a:schemeClr val="tx1"/>
                </a:solidFill>
                <a:effectLst/>
                <a:latin typeface="Times New Roman" pitchFamily="18" charset="0"/>
                <a:ea typeface="宋体" pitchFamily="2" charset="-122"/>
                <a:cs typeface="+mn-cs"/>
              </a:rPr>
              <a:t># of QPI Links: 2</a:t>
            </a:r>
            <a:endParaRPr lang="en-US" altLang="zh-CN" dirty="0"/>
          </a:p>
        </p:txBody>
      </p:sp>
      <p:sp>
        <p:nvSpPr>
          <p:cNvPr id="4" name="灯片编号占位符 3"/>
          <p:cNvSpPr>
            <a:spLocks noGrp="1"/>
          </p:cNvSpPr>
          <p:nvPr>
            <p:ph type="sldNum" sz="quarter" idx="5"/>
          </p:nvPr>
        </p:nvSpPr>
        <p:spPr/>
        <p:txBody>
          <a:bodyPr/>
          <a:lstStyle/>
          <a:p>
            <a:pPr>
              <a:defRPr/>
            </a:pPr>
            <a:fld id="{1946CFA7-2B52-4509-9DF4-9EC2F61D3AE8}" type="slidenum">
              <a:rPr lang="zh-CN" altLang="en-US" smtClean="0"/>
              <a:pPr>
                <a:defRPr/>
              </a:pPr>
              <a:t>58</a:t>
            </a:fld>
            <a:endParaRPr lang="en-US" altLang="zh-CN"/>
          </a:p>
        </p:txBody>
      </p:sp>
    </p:spTree>
    <p:extLst>
      <p:ext uri="{BB962C8B-B14F-4D97-AF65-F5344CB8AC3E}">
        <p14:creationId xmlns:p14="http://schemas.microsoft.com/office/powerpoint/2010/main" val="27167503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6"/>
          <p:cNvGrpSpPr>
            <a:grpSpLocks/>
          </p:cNvGrpSpPr>
          <p:nvPr userDrawn="1"/>
        </p:nvGrpSpPr>
        <p:grpSpPr bwMode="auto">
          <a:xfrm>
            <a:off x="0" y="0"/>
            <a:ext cx="9144000" cy="6858000"/>
            <a:chOff x="0" y="-4320"/>
            <a:chExt cx="5760" cy="4320"/>
          </a:xfrm>
        </p:grpSpPr>
        <p:sp>
          <p:nvSpPr>
            <p:cNvPr id="5"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a:p>
          </p:txBody>
        </p:sp>
        <p:sp>
          <p:nvSpPr>
            <p:cNvPr id="6"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defRPr/>
              </a:pPr>
              <a:endParaRPr lang="zh-CN" altLang="en-US" sz="2400" b="0"/>
            </a:p>
          </p:txBody>
        </p:sp>
        <p:grpSp>
          <p:nvGrpSpPr>
            <p:cNvPr id="7" name="Group 25"/>
            <p:cNvGrpSpPr>
              <a:grpSpLocks/>
            </p:cNvGrpSpPr>
            <p:nvPr userDrawn="1"/>
          </p:nvGrpSpPr>
          <p:grpSpPr bwMode="auto">
            <a:xfrm>
              <a:off x="0" y="-3255"/>
              <a:ext cx="1806" cy="1596"/>
              <a:chOff x="0" y="-3255"/>
              <a:chExt cx="1806" cy="1596"/>
            </a:xfrm>
          </p:grpSpPr>
          <p:sp>
            <p:nvSpPr>
              <p:cNvPr id="8"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defRPr/>
                </a:pPr>
                <a:endParaRPr lang="zh-CN" altLang="en-US" sz="2400" b="0"/>
              </a:p>
            </p:txBody>
          </p:sp>
          <p:sp>
            <p:nvSpPr>
              <p:cNvPr id="9"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defRPr/>
                </a:pPr>
                <a:endParaRPr lang="zh-CN" altLang="en-US" sz="2400" b="0"/>
              </a:p>
            </p:txBody>
          </p:sp>
          <p:sp>
            <p:nvSpPr>
              <p:cNvPr id="10"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defRPr/>
                </a:pPr>
                <a:endParaRPr lang="zh-CN" altLang="en-US" sz="2400" b="0"/>
              </a:p>
            </p:txBody>
          </p:sp>
          <p:sp>
            <p:nvSpPr>
              <p:cNvPr id="11"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defRPr/>
                </a:pPr>
                <a:endParaRPr lang="zh-CN" altLang="en-US" sz="2400" b="0"/>
              </a:p>
            </p:txBody>
          </p:sp>
          <p:sp>
            <p:nvSpPr>
              <p:cNvPr id="12"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defRPr/>
                </a:pPr>
                <a:endParaRPr lang="zh-CN" altLang="en-US" sz="2400" b="0"/>
              </a:p>
            </p:txBody>
          </p:sp>
          <p:sp>
            <p:nvSpPr>
              <p:cNvPr id="13"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defRPr/>
                </a:pPr>
                <a:endParaRPr lang="zh-CN" altLang="en-US" sz="2400" b="0"/>
              </a:p>
            </p:txBody>
          </p:sp>
          <p:sp>
            <p:nvSpPr>
              <p:cNvPr id="14"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defRPr/>
                </a:pPr>
                <a:endParaRPr lang="zh-CN" altLang="en-US" sz="2400" b="0"/>
              </a:p>
            </p:txBody>
          </p:sp>
          <p:sp>
            <p:nvSpPr>
              <p:cNvPr id="15"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defRPr/>
                </a:pPr>
                <a:endParaRPr lang="zh-CN" altLang="en-US" sz="2400" b="0"/>
              </a:p>
            </p:txBody>
          </p:sp>
          <p:sp>
            <p:nvSpPr>
              <p:cNvPr id="16"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defRPr/>
                </a:pPr>
                <a:endParaRPr lang="zh-CN" altLang="en-US" sz="2400" b="0"/>
              </a:p>
            </p:txBody>
          </p:sp>
        </p:grpSp>
      </p:grpSp>
      <p:sp>
        <p:nvSpPr>
          <p:cNvPr id="19" name="Rectangle 28"/>
          <p:cNvSpPr>
            <a:spLocks noChangeArrowheads="1"/>
          </p:cNvSpPr>
          <p:nvPr userDrawn="1"/>
        </p:nvSpPr>
        <p:spPr bwMode="auto">
          <a:xfrm>
            <a:off x="0" y="2590800"/>
            <a:ext cx="9144000" cy="0"/>
          </a:xfrm>
          <a:prstGeom prst="rect">
            <a:avLst/>
          </a:prstGeom>
          <a:noFill/>
          <a:ln w="28575" algn="ctr">
            <a:noFill/>
            <a:miter lim="800000"/>
            <a:headEnd/>
            <a:tailEnd type="none" w="med" len="lg"/>
          </a:ln>
          <a:effectLst/>
        </p:spPr>
        <p:txBody>
          <a:bodyPr wrap="none" anchor="ctr">
            <a:spAutoFit/>
          </a:bodyPr>
          <a:lstStyle/>
          <a:p>
            <a:pPr algn="ctr">
              <a:spcBef>
                <a:spcPct val="50000"/>
              </a:spcBef>
              <a:defRPr/>
            </a:pPr>
            <a:endParaRPr lang="zh-CN" altLang="en-US"/>
          </a:p>
        </p:txBody>
      </p:sp>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dirty="0"/>
              <a:t>单击此处编辑母版标题样式</a:t>
            </a:r>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itchFamily="2" charset="2"/>
              <a:buNone/>
              <a:defRPr sz="4000" b="0">
                <a:latin typeface="+mn-lt"/>
                <a:ea typeface="楷体" panose="02010609060101010101" pitchFamily="49" charset="-122"/>
              </a:defRPr>
            </a:lvl1pPr>
          </a:lstStyle>
          <a:p>
            <a:r>
              <a:rPr lang="zh-CN" altLang="en-US" dirty="0"/>
              <a:t>单击此处编辑母版副标题样式</a:t>
            </a:r>
          </a:p>
        </p:txBody>
      </p:sp>
      <p:sp>
        <p:nvSpPr>
          <p:cNvPr id="21"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2" name="Rectangle 17"/>
          <p:cNvSpPr>
            <a:spLocks noGrp="1" noChangeArrowheads="1"/>
          </p:cNvSpPr>
          <p:nvPr>
            <p:ph type="ftr" sz="quarter" idx="11"/>
          </p:nvPr>
        </p:nvSpPr>
        <p:spPr/>
        <p:txBody>
          <a:bodyPr/>
          <a:lstStyle>
            <a:lvl1pPr>
              <a:defRPr/>
            </a:lvl1pPr>
          </a:lstStyle>
          <a:p>
            <a:pPr>
              <a:defRPr/>
            </a:pPr>
            <a:endParaRPr lang="en-US" altLang="zh-CN"/>
          </a:p>
        </p:txBody>
      </p:sp>
      <p:sp>
        <p:nvSpPr>
          <p:cNvPr id="23" name="Rectangle 18"/>
          <p:cNvSpPr>
            <a:spLocks noGrp="1" noChangeArrowheads="1"/>
          </p:cNvSpPr>
          <p:nvPr>
            <p:ph type="sldNum" sz="quarter" idx="12"/>
          </p:nvPr>
        </p:nvSpPr>
        <p:spPr/>
        <p:txBody>
          <a:bodyPr/>
          <a:lstStyle>
            <a:lvl1pPr>
              <a:defRPr/>
            </a:lvl1pPr>
          </a:lstStyle>
          <a:p>
            <a:pPr>
              <a:defRPr/>
            </a:pPr>
            <a:fld id="{44E9B462-A9BF-4DBD-9DAB-441B50391790}" type="slidenum">
              <a:rPr lang="zh-CN" altLang="en-US"/>
              <a:pPr>
                <a:defRPr/>
              </a:pPr>
              <a:t>‹#›</a:t>
            </a:fld>
            <a:endParaRPr lang="en-US" altLang="zh-CN"/>
          </a:p>
        </p:txBody>
      </p:sp>
      <p:grpSp>
        <p:nvGrpSpPr>
          <p:cNvPr id="25" name="组合 24"/>
          <p:cNvGrpSpPr/>
          <p:nvPr userDrawn="1"/>
        </p:nvGrpSpPr>
        <p:grpSpPr>
          <a:xfrm>
            <a:off x="356172" y="5737225"/>
            <a:ext cx="8635428" cy="860426"/>
            <a:chOff x="356172" y="5737225"/>
            <a:chExt cx="8635428" cy="860426"/>
          </a:xfrm>
        </p:grpSpPr>
        <p:cxnSp>
          <p:nvCxnSpPr>
            <p:cNvPr id="26" name="直接连接符 25"/>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7" name="组合 26"/>
            <p:cNvGrpSpPr/>
            <p:nvPr userDrawn="1"/>
          </p:nvGrpSpPr>
          <p:grpSpPr>
            <a:xfrm>
              <a:off x="2616916" y="5912643"/>
              <a:ext cx="157163" cy="39688"/>
              <a:chOff x="6834188" y="5932488"/>
              <a:chExt cx="157163" cy="39688"/>
            </a:xfrm>
          </p:grpSpPr>
          <p:sp>
            <p:nvSpPr>
              <p:cNvPr id="53"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6"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8" name="组合 27"/>
            <p:cNvGrpSpPr/>
            <p:nvPr userDrawn="1"/>
          </p:nvGrpSpPr>
          <p:grpSpPr>
            <a:xfrm>
              <a:off x="2288304" y="6115843"/>
              <a:ext cx="157162" cy="39688"/>
              <a:chOff x="6505576" y="6135688"/>
              <a:chExt cx="157162" cy="39688"/>
            </a:xfrm>
          </p:grpSpPr>
          <p:sp>
            <p:nvSpPr>
              <p:cNvPr id="49"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2"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9"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30" name="组合 29"/>
            <p:cNvGrpSpPr/>
            <p:nvPr userDrawn="1"/>
          </p:nvGrpSpPr>
          <p:grpSpPr>
            <a:xfrm>
              <a:off x="1819198" y="5737225"/>
              <a:ext cx="204788" cy="860426"/>
              <a:chOff x="7115176" y="5737225"/>
              <a:chExt cx="204788" cy="860426"/>
            </a:xfrm>
          </p:grpSpPr>
          <p:sp>
            <p:nvSpPr>
              <p:cNvPr id="36"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8"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1" name="组合 30"/>
            <p:cNvGrpSpPr/>
            <p:nvPr userDrawn="1"/>
          </p:nvGrpSpPr>
          <p:grpSpPr>
            <a:xfrm>
              <a:off x="356172" y="6165380"/>
              <a:ext cx="1132962" cy="312738"/>
              <a:chOff x="356172" y="6165380"/>
              <a:chExt cx="1132962" cy="312738"/>
            </a:xfrm>
          </p:grpSpPr>
          <p:sp>
            <p:nvSpPr>
              <p:cNvPr id="32"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5"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pic>
        <p:nvPicPr>
          <p:cNvPr id="57" name="图片 56">
            <a:extLst>
              <a:ext uri="{FF2B5EF4-FFF2-40B4-BE49-F238E27FC236}">
                <a16:creationId xmlns:a16="http://schemas.microsoft.com/office/drawing/2014/main" id="{552103CE-1A65-406C-9BDC-2058B9F01D7B}"/>
              </a:ext>
            </a:extLst>
          </p:cNvPr>
          <p:cNvPicPr>
            <a:picLocks noChangeAspect="1"/>
          </p:cNvPicPr>
          <p:nvPr userDrawn="1"/>
        </p:nvPicPr>
        <p:blipFill>
          <a:blip r:embed="rId2">
            <a:duotone>
              <a:srgbClr val="CACAFF">
                <a:shade val="45000"/>
                <a:satMod val="135000"/>
              </a:srgbClr>
              <a:prstClr val="white"/>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1979712" y="309480"/>
            <a:ext cx="4571429" cy="1285714"/>
          </a:xfrm>
          <a:prstGeom prst="rect">
            <a:avLst/>
          </a:prstGeom>
          <a:effectLst>
            <a:softEdge rad="317500"/>
          </a:effectLst>
        </p:spPr>
      </p:pic>
      <p:sp>
        <p:nvSpPr>
          <p:cNvPr id="58" name="Text Box 22">
            <a:extLst>
              <a:ext uri="{FF2B5EF4-FFF2-40B4-BE49-F238E27FC236}">
                <a16:creationId xmlns:a16="http://schemas.microsoft.com/office/drawing/2014/main" id="{5DF3AD79-D92C-4233-8BE0-C2EBFA379B7D}"/>
              </a:ext>
            </a:extLst>
          </p:cNvPr>
          <p:cNvSpPr txBox="1">
            <a:spLocks noChangeArrowheads="1"/>
          </p:cNvSpPr>
          <p:nvPr userDrawn="1"/>
        </p:nvSpPr>
        <p:spPr bwMode="auto">
          <a:xfrm>
            <a:off x="4600874" y="637309"/>
            <a:ext cx="4392609" cy="903389"/>
          </a:xfrm>
          <a:prstGeom prst="rect">
            <a:avLst/>
          </a:prstGeom>
          <a:noFill/>
          <a:ln w="28575" algn="ctr">
            <a:noFill/>
            <a:miter lim="800000"/>
            <a:headEnd/>
            <a:tailEnd/>
          </a:ln>
          <a:effectLst/>
        </p:spPr>
        <p:txBody>
          <a:bodyPr wrap="square">
            <a:spAutoFit/>
          </a:bodyPr>
          <a:lstStyle/>
          <a:p>
            <a:pPr algn="r">
              <a:lnSpc>
                <a:spcPct val="130000"/>
              </a:lnSpc>
              <a:spcBef>
                <a:spcPts val="0"/>
              </a:spcBef>
            </a:pPr>
            <a:r>
              <a:rPr lang="zh-CN" altLang="en-US" sz="2800" dirty="0">
                <a:solidFill>
                  <a:srgbClr val="000000"/>
                </a:solidFill>
                <a:latin typeface="黑体"/>
                <a:ea typeface="黑体"/>
              </a:rPr>
              <a:t>计算机科学与技术学院</a:t>
            </a:r>
            <a:endParaRPr lang="en-US" altLang="zh-CN" sz="2800" dirty="0">
              <a:solidFill>
                <a:srgbClr val="000000"/>
              </a:solidFill>
              <a:latin typeface="黑体"/>
              <a:ea typeface="黑体"/>
            </a:endParaRPr>
          </a:p>
          <a:p>
            <a:pPr algn="r">
              <a:lnSpc>
                <a:spcPct val="130000"/>
              </a:lnSpc>
              <a:spcBef>
                <a:spcPts val="0"/>
              </a:spcBef>
            </a:pPr>
            <a:r>
              <a:rPr lang="en-US" altLang="zh-CN" sz="1400" dirty="0">
                <a:solidFill>
                  <a:srgbClr val="000000"/>
                </a:solidFill>
                <a:latin typeface="Arial" panose="020B0604020202020204" pitchFamily="34" charset="0"/>
                <a:ea typeface="黑体"/>
                <a:cs typeface="Arial" panose="020B0604020202020204" pitchFamily="34" charset="0"/>
              </a:rPr>
              <a:t>School of Computer Science and Technology</a:t>
            </a:r>
            <a:endParaRPr lang="zh-CN" altLang="en-US" sz="1400" dirty="0">
              <a:solidFill>
                <a:srgbClr val="000000"/>
              </a:solidFill>
              <a:latin typeface="Arial" panose="020B0604020202020204" pitchFamily="34" charset="0"/>
              <a:ea typeface="黑体"/>
              <a:cs typeface="Arial" panose="020B0604020202020204" pitchFamily="34" charset="0"/>
            </a:endParaRPr>
          </a:p>
        </p:txBody>
      </p:sp>
      <p:pic>
        <p:nvPicPr>
          <p:cNvPr id="59" name="图片 58">
            <a:extLst>
              <a:ext uri="{FF2B5EF4-FFF2-40B4-BE49-F238E27FC236}">
                <a16:creationId xmlns:a16="http://schemas.microsoft.com/office/drawing/2014/main" id="{16EC7651-142D-4045-9E82-F567CD327595}"/>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107158" y="89034"/>
            <a:ext cx="1677745" cy="1686468"/>
          </a:xfrm>
          <a:prstGeom prst="rect">
            <a:avLst/>
          </a:prstGeom>
        </p:spPr>
      </p:pic>
      <p:pic>
        <p:nvPicPr>
          <p:cNvPr id="60" name="图片 59">
            <a:extLst>
              <a:ext uri="{FF2B5EF4-FFF2-40B4-BE49-F238E27FC236}">
                <a16:creationId xmlns:a16="http://schemas.microsoft.com/office/drawing/2014/main" id="{52019FE8-91C0-4785-9A56-015E48DD9199}"/>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1873936" y="620610"/>
            <a:ext cx="2914088" cy="865415"/>
          </a:xfrm>
          <a:prstGeom prst="rect">
            <a:avLst/>
          </a:prstGeom>
        </p:spPr>
      </p:pic>
      <p:cxnSp>
        <p:nvCxnSpPr>
          <p:cNvPr id="61" name="直接连接符 60">
            <a:extLst>
              <a:ext uri="{FF2B5EF4-FFF2-40B4-BE49-F238E27FC236}">
                <a16:creationId xmlns:a16="http://schemas.microsoft.com/office/drawing/2014/main" id="{00042328-4DBC-49E2-A0CF-E22393D5D34B}"/>
              </a:ext>
            </a:extLst>
          </p:cNvPr>
          <p:cNvCxnSpPr>
            <a:cxnSpLocks/>
          </p:cNvCxnSpPr>
          <p:nvPr userDrawn="1"/>
        </p:nvCxnSpPr>
        <p:spPr bwMode="auto">
          <a:xfrm>
            <a:off x="5092990" y="1536228"/>
            <a:ext cx="3799490" cy="0"/>
          </a:xfrm>
          <a:prstGeom prst="line">
            <a:avLst/>
          </a:prstGeom>
          <a:solidFill>
            <a:srgbClr val="9999FF"/>
          </a:solidFill>
          <a:ln w="57150" cap="flat" cmpd="tri" algn="ctr">
            <a:solidFill>
              <a:srgbClr val="C00000"/>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8ABD737E-9A34-460A-A5BE-BE4DF767A46F}"/>
              </a:ext>
            </a:extLst>
          </p:cNvPr>
          <p:cNvCxnSpPr>
            <a:cxnSpLocks/>
          </p:cNvCxnSpPr>
          <p:nvPr userDrawn="1"/>
        </p:nvCxnSpPr>
        <p:spPr bwMode="auto">
          <a:xfrm flipH="1">
            <a:off x="1873936" y="1536228"/>
            <a:ext cx="2914072" cy="0"/>
          </a:xfrm>
          <a:prstGeom prst="line">
            <a:avLst/>
          </a:prstGeom>
          <a:solidFill>
            <a:srgbClr val="9999FF"/>
          </a:solidFill>
          <a:ln w="57150" cap="flat" cmpd="tri" algn="ctr">
            <a:solidFill>
              <a:srgbClr val="C00000"/>
            </a:solidFill>
            <a:prstDash val="solid"/>
            <a:round/>
            <a:headEnd type="none" w="med" len="med"/>
            <a:tailEnd type="none" w="med" len="med"/>
          </a:ln>
          <a:effectLst/>
        </p:spPr>
      </p:cxnSp>
      <p:sp>
        <p:nvSpPr>
          <p:cNvPr id="63" name="Rectangle 16">
            <a:extLst>
              <a:ext uri="{FF2B5EF4-FFF2-40B4-BE49-F238E27FC236}">
                <a16:creationId xmlns:a16="http://schemas.microsoft.com/office/drawing/2014/main" id="{58A87228-DEC3-4F04-9252-83EA02528056}"/>
              </a:ext>
            </a:extLst>
          </p:cNvPr>
          <p:cNvSpPr txBox="1">
            <a:spLocks noChangeArrowheads="1"/>
          </p:cNvSpPr>
          <p:nvPr userDrawn="1"/>
        </p:nvSpPr>
        <p:spPr bwMode="auto">
          <a:xfrm>
            <a:off x="251400" y="5229250"/>
            <a:ext cx="2921965" cy="7057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b="0" kern="1200">
                <a:solidFill>
                  <a:schemeClr val="tx1"/>
                </a:solidFill>
                <a:latin typeface="+mj-lt"/>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87D8CD90-EB6C-4EF8-843B-BC01DDFAB9E6}" type="datetime3">
              <a:rPr kumimoji="0" lang="zh-CN" altLang="en-US" sz="2000" b="1" i="0" u="none" strike="noStrike" kern="1200" cap="none" spc="0" normalizeH="0" baseline="0" noProof="0" smtClean="0">
                <a:ln>
                  <a:noFill/>
                </a:ln>
                <a:solidFill>
                  <a:srgbClr val="5D5DC0"/>
                </a:solidFill>
                <a:effectLst/>
                <a:uLnTx/>
                <a:uFillTx/>
                <a:latin typeface="Arial"/>
                <a:ea typeface="黑体" panose="02010609060101010101" pitchFamily="49" charset="-122"/>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2021年4月6日星期二</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fld id="{6439F639-8FB6-4CFA-9289-F7A8A19716DA}" type="datetime10">
              <a:rPr kumimoji="0" lang="en-US" altLang="zh-CN" sz="2000" b="1" i="0" u="none" strike="noStrike" kern="1200" cap="none" spc="0" normalizeH="0" baseline="0" noProof="0" smtClean="0">
                <a:ln>
                  <a:noFill/>
                </a:ln>
                <a:solidFill>
                  <a:srgbClr val="5D5DC0"/>
                </a:solidFill>
                <a:effectLst/>
                <a:uLnTx/>
                <a:uFillTx/>
                <a:latin typeface="Arial"/>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16:44</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64B9F64-44C5-455F-821F-CBD1E9471E8E}"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4875"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B184213-7B89-4ECD-9008-53DEFDC2FF23}"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5561A096-C985-4F2A-84C1-50BE466F1DCF}"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A2CE294A-19F8-4F72-BA56-E1C5D25BCC50}"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18"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defRPr/>
              </a:pPr>
              <a:endParaRPr lang="zh-CN" altLang="en-US" sz="2400"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defRPr/>
              </a:pPr>
              <a:endParaRPr lang="zh-CN" altLang="en-US" sz="1800" b="0">
                <a:solidFill>
                  <a:schemeClr val="hlink"/>
                </a:solidFill>
                <a:latin typeface="Arial" pitchFamily="34"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defRPr/>
              </a:pPr>
              <a:endParaRPr lang="zh-CN" altLang="en-US" sz="1800" b="0">
                <a:solidFill>
                  <a:schemeClr val="hlink"/>
                </a:solidFill>
                <a:latin typeface="Arial" pitchFamily="34"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defRPr/>
              </a:pPr>
              <a:endParaRPr lang="zh-CN" altLang="en-US" sz="1800" b="0">
                <a:solidFill>
                  <a:schemeClr val="accent2"/>
                </a:solidFill>
                <a:latin typeface="Arial" pitchFamily="34"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defRPr/>
              </a:pPr>
              <a:endParaRPr lang="zh-CN" altLang="en-US" sz="1800" b="0">
                <a:solidFill>
                  <a:schemeClr val="hlink"/>
                </a:solidFill>
                <a:latin typeface="Arial" pitchFamily="34"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defRPr/>
              </a:pPr>
              <a:endParaRPr lang="zh-CN" altLang="en-US" sz="2400"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defRPr/>
              </a:pPr>
              <a:endParaRPr lang="zh-CN" altLang="en-US" sz="1800" b="0">
                <a:solidFill>
                  <a:schemeClr val="accent2"/>
                </a:solidFill>
                <a:latin typeface="Arial" pitchFamily="34"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defRPr/>
              </a:pPr>
              <a:endParaRPr lang="zh-CN" altLang="en-US" sz="1800" b="0">
                <a:solidFill>
                  <a:schemeClr val="accent2"/>
                </a:solidFill>
                <a:latin typeface="Arial" pitchFamily="34"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defRPr/>
              </a:pPr>
              <a:endParaRPr lang="zh-CN" altLang="en-US" sz="2400"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200" b="0">
                <a:latin typeface="+mj-lt"/>
              </a:defRPr>
            </a:lvl1pPr>
          </a:lstStyle>
          <a:p>
            <a:pPr>
              <a:defRPr/>
            </a:pPr>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latin typeface="Arial Black" pitchFamily="34" charset="0"/>
              </a:defRPr>
            </a:lvl1pPr>
          </a:lstStyle>
          <a:p>
            <a:pPr>
              <a:defRPr/>
            </a:pPr>
            <a:fld id="{BACCE201-8AAC-486F-9845-06A178188EFF}" type="slidenum">
              <a:rPr lang="zh-CN" altLang="en-US"/>
              <a:pPr>
                <a:defRPr/>
              </a:pPr>
              <a:t>‹#›</a:t>
            </a:fld>
            <a:endParaRPr lang="en-US" altLang="zh-CN"/>
          </a:p>
        </p:txBody>
      </p:sp>
      <p:sp>
        <p:nvSpPr>
          <p:cNvPr id="9221" name="Rectangle 14"/>
          <p:cNvSpPr>
            <a:spLocks noGrp="1" noChangeArrowheads="1"/>
          </p:cNvSpPr>
          <p:nvPr>
            <p:ph type="title"/>
          </p:nvPr>
        </p:nvSpPr>
        <p:spPr bwMode="auto">
          <a:xfrm>
            <a:off x="590550" y="4445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22" name="Rectangle 15"/>
          <p:cNvSpPr>
            <a:spLocks noGrp="1" noChangeArrowheads="1"/>
          </p:cNvSpPr>
          <p:nvPr>
            <p:ph type="body" idx="1"/>
          </p:nvPr>
        </p:nvSpPr>
        <p:spPr bwMode="auto">
          <a:xfrm>
            <a:off x="457200" y="765175"/>
            <a:ext cx="8362950" cy="5472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mj-lt"/>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76" r:id="rId1"/>
    <p:sldLayoutId id="2147483675" r:id="rId2"/>
    <p:sldLayoutId id="2147483673" r:id="rId3"/>
    <p:sldLayoutId id="2147483671" r:id="rId4"/>
    <p:sldLayoutId id="2147483670" r:id="rId5"/>
  </p:sldLayoutIdLst>
  <p:transition spd="med"/>
  <p:hf hdr="0" ftr="0" dt="0"/>
  <p:txStyles>
    <p:title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19138" indent="-360363"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077913"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1795463" indent="-358775"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6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130"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4</a:t>
            </a:r>
            <a:r>
              <a:rPr lang="zh-CN" altLang="en-US" sz="4000" b="0" dirty="0">
                <a:solidFill>
                  <a:srgbClr val="FFFFFF"/>
                </a:solidFill>
                <a:latin typeface="Arial" charset="0"/>
                <a:ea typeface="黑体" pitchFamily="2" charset="-122"/>
              </a:rPr>
              <a:t>章  存储系统</a:t>
            </a:r>
            <a:endParaRPr lang="zh-CN" altLang="en-US" sz="4000" b="0" dirty="0">
              <a:solidFill>
                <a:srgbClr val="CCFF66"/>
              </a:solidFill>
              <a:latin typeface="Arial" charset="0"/>
              <a:ea typeface="黑体" pitchFamily="2" charset="-122"/>
            </a:endParaRPr>
          </a:p>
        </p:txBody>
      </p:sp>
      <p:sp>
        <p:nvSpPr>
          <p:cNvPr id="1584131"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4.3  </a:t>
            </a:r>
            <a:r>
              <a:rPr lang="zh-CN" altLang="en-US" sz="4000" b="0" dirty="0">
                <a:latin typeface="+mn-lt"/>
                <a:ea typeface="楷体" panose="02010609060101010101" pitchFamily="49" charset="-122"/>
              </a:rPr>
              <a:t>高速缓冲存储器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584130">
                                            <p:txEl>
                                              <p:pRg st="0" end="0"/>
                                            </p:txEl>
                                          </p:spTgt>
                                        </p:tgtEl>
                                        <p:attrNameLst>
                                          <p:attrName>style.visibility</p:attrName>
                                        </p:attrNameLst>
                                      </p:cBhvr>
                                      <p:to>
                                        <p:strVal val="visible"/>
                                      </p:to>
                                    </p:set>
                                    <p:anim calcmode="lin" valueType="num">
                                      <p:cBhvr>
                                        <p:cTn id="7" dur="500" fill="hold"/>
                                        <p:tgtEl>
                                          <p:spTgt spid="158413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58413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58413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58413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584130">
                                            <p:txEl>
                                              <p:pRg st="1" end="1"/>
                                            </p:txEl>
                                          </p:spTgt>
                                        </p:tgtEl>
                                        <p:attrNameLst>
                                          <p:attrName>style.visibility</p:attrName>
                                        </p:attrNameLst>
                                      </p:cBhvr>
                                      <p:to>
                                        <p:strVal val="visible"/>
                                      </p:to>
                                    </p:set>
                                    <p:anim calcmode="lin" valueType="num">
                                      <p:cBhvr additive="base">
                                        <p:cTn id="14" dur="500" fill="hold"/>
                                        <p:tgtEl>
                                          <p:spTgt spid="158413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58413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584131">
                                            <p:txEl>
                                              <p:pRg st="0" end="0"/>
                                            </p:txEl>
                                          </p:spTgt>
                                        </p:tgtEl>
                                        <p:attrNameLst>
                                          <p:attrName>style.visibility</p:attrName>
                                        </p:attrNameLst>
                                      </p:cBhvr>
                                      <p:to>
                                        <p:strVal val="visible"/>
                                      </p:to>
                                    </p:set>
                                    <p:anim calcmode="lin" valueType="num">
                                      <p:cBhvr additive="base">
                                        <p:cTn id="19" dur="500" fill="hold"/>
                                        <p:tgtEl>
                                          <p:spTgt spid="158413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41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p>
            <a:fld id="{00098122-04FA-4365-992F-A915EB7BD0CD}" type="slidenum">
              <a:rPr lang="zh-CN" altLang="en-US" smtClean="0"/>
              <a:pPr/>
              <a:t>10</a:t>
            </a:fld>
            <a:endParaRPr lang="en-US" altLang="zh-CN"/>
          </a:p>
        </p:txBody>
      </p:sp>
      <p:sp>
        <p:nvSpPr>
          <p:cNvPr id="23555" name="Rectangle 2"/>
          <p:cNvSpPr>
            <a:spLocks noGrp="1" noChangeArrowheads="1"/>
          </p:cNvSpPr>
          <p:nvPr>
            <p:ph type="title"/>
          </p:nvPr>
        </p:nvSpPr>
        <p:spPr/>
        <p:txBody>
          <a:bodyPr/>
          <a:lstStyle/>
          <a:p>
            <a:pPr eaLnBrk="1" hangingPunct="1"/>
            <a:r>
              <a:rPr lang="en-US" altLang="zh-CN"/>
              <a:t>4.3.2 </a:t>
            </a:r>
            <a:r>
              <a:rPr lang="zh-CN" altLang="en-US"/>
              <a:t>主存与</a:t>
            </a:r>
            <a:r>
              <a:rPr lang="en-US" altLang="zh-CN"/>
              <a:t>Cache</a:t>
            </a:r>
            <a:r>
              <a:rPr lang="zh-CN" altLang="en-US"/>
              <a:t>的</a:t>
            </a:r>
            <a:r>
              <a:rPr lang="zh-CN" altLang="en-US">
                <a:solidFill>
                  <a:srgbClr val="D60093"/>
                </a:solidFill>
              </a:rPr>
              <a:t>地址映射</a:t>
            </a:r>
            <a:r>
              <a:rPr lang="zh-CN" altLang="en-US">
                <a:solidFill>
                  <a:srgbClr val="006600"/>
                </a:solidFill>
              </a:rPr>
              <a:t>     </a:t>
            </a:r>
            <a:r>
              <a:rPr lang="en-US" altLang="zh-CN">
                <a:solidFill>
                  <a:srgbClr val="006600"/>
                </a:solidFill>
              </a:rPr>
              <a:t>1. </a:t>
            </a:r>
            <a:r>
              <a:rPr lang="zh-CN" altLang="en-US">
                <a:solidFill>
                  <a:srgbClr val="FF0000"/>
                </a:solidFill>
              </a:rPr>
              <a:t>全相联</a:t>
            </a:r>
          </a:p>
        </p:txBody>
      </p:sp>
      <p:sp>
        <p:nvSpPr>
          <p:cNvPr id="23556" name="Rectangle 3"/>
          <p:cNvSpPr>
            <a:spLocks noGrp="1" noChangeArrowheads="1"/>
          </p:cNvSpPr>
          <p:nvPr>
            <p:ph type="body" idx="1"/>
          </p:nvPr>
        </p:nvSpPr>
        <p:spPr>
          <a:xfrm>
            <a:off x="457200" y="1052513"/>
            <a:ext cx="8362950" cy="5184775"/>
          </a:xfrm>
        </p:spPr>
        <p:txBody>
          <a:bodyPr/>
          <a:lstStyle/>
          <a:p>
            <a:pPr eaLnBrk="1" hangingPunct="1">
              <a:lnSpc>
                <a:spcPct val="120000"/>
              </a:lnSpc>
            </a:pPr>
            <a:r>
              <a:rPr lang="zh-CN" altLang="en-US"/>
              <a:t>映射规则：</a:t>
            </a:r>
            <a:br>
              <a:rPr lang="zh-CN" altLang="en-US"/>
            </a:br>
            <a:r>
              <a:rPr lang="zh-CN" altLang="en-US"/>
              <a:t>主存的任意一块可以映象到</a:t>
            </a:r>
            <a:r>
              <a:rPr lang="en-US" altLang="zh-CN"/>
              <a:t>Cache</a:t>
            </a:r>
            <a:r>
              <a:rPr lang="zh-CN" altLang="en-US"/>
              <a:t>中的任意一块。</a:t>
            </a:r>
          </a:p>
          <a:p>
            <a:pPr eaLnBrk="1" hangingPunct="1"/>
            <a:endParaRPr lang="zh-CN" altLang="en-US"/>
          </a:p>
          <a:p>
            <a:pPr eaLnBrk="1" hangingPunct="1"/>
            <a:r>
              <a:rPr lang="zh-CN" altLang="en-US"/>
              <a:t>特点：</a:t>
            </a:r>
          </a:p>
          <a:p>
            <a:pPr lvl="1" eaLnBrk="1" hangingPunct="1"/>
            <a:r>
              <a:rPr lang="zh-CN" altLang="en-US"/>
              <a:t>块冲突概率低，</a:t>
            </a:r>
            <a:r>
              <a:rPr lang="en-US" altLang="zh-CN"/>
              <a:t>Cache</a:t>
            </a:r>
            <a:r>
              <a:rPr lang="zh-CN" altLang="en-US"/>
              <a:t>空间利用率高。</a:t>
            </a:r>
          </a:p>
          <a:p>
            <a:pPr lvl="1" eaLnBrk="1" hangingPunct="1"/>
            <a:r>
              <a:rPr lang="zh-CN" altLang="en-US"/>
              <a:t>相联目录表容量大</a:t>
            </a:r>
            <a:r>
              <a:rPr lang="zh-CN" altLang="en-US">
                <a:latin typeface="+mn-ea"/>
              </a:rPr>
              <a:t>→</a:t>
            </a:r>
            <a:r>
              <a:rPr lang="zh-CN" altLang="en-US"/>
              <a:t>成本高、查表速度慢。</a:t>
            </a:r>
          </a:p>
        </p:txBody>
      </p:sp>
      <p:sp>
        <p:nvSpPr>
          <p:cNvPr id="23557" name="AutoShape 4">
            <a:hlinkClick r:id="" action="ppaction://hlinkshowjump?jump=nextslide" highlightClick="1"/>
          </p:cNvPr>
          <p:cNvSpPr>
            <a:spLocks noChangeArrowheads="1"/>
          </p:cNvSpPr>
          <p:nvPr/>
        </p:nvSpPr>
        <p:spPr bwMode="auto">
          <a:xfrm>
            <a:off x="8316913" y="404813"/>
            <a:ext cx="503237" cy="503237"/>
          </a:xfrm>
          <a:prstGeom prst="actionButtonForwardNex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zh-CN" altLang="en-US"/>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6372225" y="622300"/>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24579" name="Rectangle 5"/>
          <p:cNvSpPr>
            <a:spLocks noChangeArrowheads="1"/>
          </p:cNvSpPr>
          <p:nvPr/>
        </p:nvSpPr>
        <p:spPr bwMode="auto">
          <a:xfrm>
            <a:off x="3706813" y="104775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4580" name="Rectangle 6"/>
          <p:cNvSpPr>
            <a:spLocks noChangeArrowheads="1"/>
          </p:cNvSpPr>
          <p:nvPr/>
        </p:nvSpPr>
        <p:spPr bwMode="auto">
          <a:xfrm>
            <a:off x="3706813" y="133350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4581" name="Rectangle 7"/>
          <p:cNvSpPr>
            <a:spLocks noChangeArrowheads="1"/>
          </p:cNvSpPr>
          <p:nvPr/>
        </p:nvSpPr>
        <p:spPr bwMode="auto">
          <a:xfrm>
            <a:off x="3706813" y="1619250"/>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4582" name="Rectangle 8"/>
          <p:cNvSpPr>
            <a:spLocks noChangeArrowheads="1"/>
          </p:cNvSpPr>
          <p:nvPr/>
        </p:nvSpPr>
        <p:spPr bwMode="auto">
          <a:xfrm>
            <a:off x="3708400" y="19192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4583" name="Text Box 9"/>
          <p:cNvSpPr txBox="1">
            <a:spLocks noChangeArrowheads="1"/>
          </p:cNvSpPr>
          <p:nvPr/>
        </p:nvSpPr>
        <p:spPr bwMode="auto">
          <a:xfrm>
            <a:off x="3708400" y="622300"/>
            <a:ext cx="1223963"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24584" name="Rectangle 10"/>
          <p:cNvSpPr>
            <a:spLocks noChangeArrowheads="1"/>
          </p:cNvSpPr>
          <p:nvPr/>
        </p:nvSpPr>
        <p:spPr bwMode="auto">
          <a:xfrm>
            <a:off x="684213" y="1057275"/>
            <a:ext cx="115252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85" name="Rectangle 11"/>
          <p:cNvSpPr>
            <a:spLocks noChangeArrowheads="1"/>
          </p:cNvSpPr>
          <p:nvPr/>
        </p:nvSpPr>
        <p:spPr bwMode="auto">
          <a:xfrm>
            <a:off x="684213" y="1343025"/>
            <a:ext cx="115252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86" name="Rectangle 12"/>
          <p:cNvSpPr>
            <a:spLocks noChangeArrowheads="1"/>
          </p:cNvSpPr>
          <p:nvPr/>
        </p:nvSpPr>
        <p:spPr bwMode="auto">
          <a:xfrm>
            <a:off x="684213" y="1628775"/>
            <a:ext cx="115252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4587" name="Rectangle 13"/>
          <p:cNvSpPr>
            <a:spLocks noChangeArrowheads="1"/>
          </p:cNvSpPr>
          <p:nvPr/>
        </p:nvSpPr>
        <p:spPr bwMode="auto">
          <a:xfrm>
            <a:off x="684213" y="1922463"/>
            <a:ext cx="115252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88" name="Text Box 14"/>
          <p:cNvSpPr txBox="1">
            <a:spLocks noChangeArrowheads="1"/>
          </p:cNvSpPr>
          <p:nvPr/>
        </p:nvSpPr>
        <p:spPr bwMode="auto">
          <a:xfrm>
            <a:off x="1690688" y="2205038"/>
            <a:ext cx="936625" cy="641350"/>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D60093"/>
                </a:solidFill>
                <a:latin typeface="Arial" charset="0"/>
              </a:rPr>
              <a:t>Cache</a:t>
            </a:r>
            <a:br>
              <a:rPr lang="en-US" altLang="zh-CN" sz="1800">
                <a:solidFill>
                  <a:srgbClr val="D60093"/>
                </a:solidFill>
                <a:latin typeface="Arial" charset="0"/>
              </a:rPr>
            </a:br>
            <a:r>
              <a:rPr lang="zh-CN" altLang="en-US" sz="1800">
                <a:solidFill>
                  <a:srgbClr val="D60093"/>
                </a:solidFill>
                <a:latin typeface="Arial" charset="0"/>
              </a:rPr>
              <a:t>块号</a:t>
            </a:r>
          </a:p>
        </p:txBody>
      </p:sp>
      <p:sp>
        <p:nvSpPr>
          <p:cNvPr id="24589" name="Rectangle 15"/>
          <p:cNvSpPr>
            <a:spLocks noChangeArrowheads="1"/>
          </p:cNvSpPr>
          <p:nvPr/>
        </p:nvSpPr>
        <p:spPr bwMode="auto">
          <a:xfrm>
            <a:off x="1836738" y="1057275"/>
            <a:ext cx="574675" cy="285750"/>
          </a:xfrm>
          <a:prstGeom prst="rect">
            <a:avLst/>
          </a:prstGeom>
          <a:solidFill>
            <a:schemeClr val="bg1">
              <a:lumMod val="85000"/>
            </a:schemeClr>
          </a:solidFill>
          <a:ln w="19050" algn="ctr">
            <a:solidFill>
              <a:schemeClr val="tx1"/>
            </a:solidFill>
            <a:miter lim="800000"/>
            <a:headEnd/>
            <a:tailEnd/>
          </a:ln>
        </p:spPr>
        <p:txBody>
          <a:bodyPr wrap="none" anchor="ctr"/>
          <a:lstStyle/>
          <a:p>
            <a:pPr algn="ctr"/>
            <a:r>
              <a:rPr lang="en-US" altLang="zh-CN" sz="1800">
                <a:latin typeface="Arial" charset="0"/>
              </a:rPr>
              <a:t>00</a:t>
            </a:r>
          </a:p>
        </p:txBody>
      </p:sp>
      <p:sp>
        <p:nvSpPr>
          <p:cNvPr id="24590" name="Rectangle 16"/>
          <p:cNvSpPr>
            <a:spLocks noChangeArrowheads="1"/>
          </p:cNvSpPr>
          <p:nvPr/>
        </p:nvSpPr>
        <p:spPr bwMode="auto">
          <a:xfrm>
            <a:off x="1836738" y="1343025"/>
            <a:ext cx="574675" cy="285750"/>
          </a:xfrm>
          <a:prstGeom prst="rect">
            <a:avLst/>
          </a:prstGeom>
          <a:solidFill>
            <a:schemeClr val="bg1">
              <a:lumMod val="85000"/>
            </a:schemeClr>
          </a:solidFill>
          <a:ln w="19050" algn="ctr">
            <a:solidFill>
              <a:schemeClr val="tx1"/>
            </a:solidFill>
            <a:miter lim="800000"/>
            <a:headEnd/>
            <a:tailEnd/>
          </a:ln>
        </p:spPr>
        <p:txBody>
          <a:bodyPr wrap="none" anchor="ctr"/>
          <a:lstStyle/>
          <a:p>
            <a:pPr algn="ctr"/>
            <a:r>
              <a:rPr lang="en-US" altLang="zh-CN" sz="1800">
                <a:latin typeface="Arial" charset="0"/>
              </a:rPr>
              <a:t>01</a:t>
            </a:r>
          </a:p>
        </p:txBody>
      </p:sp>
      <p:sp>
        <p:nvSpPr>
          <p:cNvPr id="24591" name="Rectangle 17"/>
          <p:cNvSpPr>
            <a:spLocks noChangeArrowheads="1"/>
          </p:cNvSpPr>
          <p:nvPr/>
        </p:nvSpPr>
        <p:spPr bwMode="auto">
          <a:xfrm>
            <a:off x="1836738" y="1628775"/>
            <a:ext cx="574675" cy="287338"/>
          </a:xfrm>
          <a:prstGeom prst="rect">
            <a:avLst/>
          </a:prstGeom>
          <a:solidFill>
            <a:schemeClr val="bg1">
              <a:lumMod val="85000"/>
            </a:schemeClr>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10</a:t>
            </a:r>
          </a:p>
        </p:txBody>
      </p:sp>
      <p:sp>
        <p:nvSpPr>
          <p:cNvPr id="24592" name="Rectangle 18"/>
          <p:cNvSpPr>
            <a:spLocks noChangeArrowheads="1"/>
          </p:cNvSpPr>
          <p:nvPr/>
        </p:nvSpPr>
        <p:spPr bwMode="auto">
          <a:xfrm>
            <a:off x="1836738" y="1922463"/>
            <a:ext cx="574675" cy="285750"/>
          </a:xfrm>
          <a:prstGeom prst="rect">
            <a:avLst/>
          </a:prstGeom>
          <a:solidFill>
            <a:schemeClr val="bg1">
              <a:lumMod val="85000"/>
            </a:schemeClr>
          </a:solidFill>
          <a:ln w="19050" algn="ctr">
            <a:solidFill>
              <a:schemeClr val="tx1"/>
            </a:solidFill>
            <a:miter lim="800000"/>
            <a:headEnd/>
            <a:tailEnd/>
          </a:ln>
        </p:spPr>
        <p:txBody>
          <a:bodyPr wrap="none" anchor="ctr"/>
          <a:lstStyle/>
          <a:p>
            <a:pPr algn="ctr"/>
            <a:r>
              <a:rPr lang="en-US" altLang="zh-CN" sz="1800">
                <a:latin typeface="Arial" charset="0"/>
              </a:rPr>
              <a:t>11</a:t>
            </a:r>
          </a:p>
        </p:txBody>
      </p:sp>
      <p:sp>
        <p:nvSpPr>
          <p:cNvPr id="24593" name="Rectangle 19"/>
          <p:cNvSpPr>
            <a:spLocks noChangeArrowheads="1"/>
          </p:cNvSpPr>
          <p:nvPr/>
        </p:nvSpPr>
        <p:spPr bwMode="auto">
          <a:xfrm>
            <a:off x="2411413"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4" name="Rectangle 20"/>
          <p:cNvSpPr>
            <a:spLocks noChangeArrowheads="1"/>
          </p:cNvSpPr>
          <p:nvPr/>
        </p:nvSpPr>
        <p:spPr bwMode="auto">
          <a:xfrm>
            <a:off x="2411413" y="13398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5" name="Rectangle 21"/>
          <p:cNvSpPr>
            <a:spLocks noChangeArrowheads="1"/>
          </p:cNvSpPr>
          <p:nvPr/>
        </p:nvSpPr>
        <p:spPr bwMode="auto">
          <a:xfrm>
            <a:off x="2411413" y="1625600"/>
            <a:ext cx="57467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6" name="Rectangle 22"/>
          <p:cNvSpPr>
            <a:spLocks noChangeArrowheads="1"/>
          </p:cNvSpPr>
          <p:nvPr/>
        </p:nvSpPr>
        <p:spPr bwMode="auto">
          <a:xfrm>
            <a:off x="2411413" y="1919288"/>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4597" name="Text Box 23"/>
          <p:cNvSpPr txBox="1">
            <a:spLocks noChangeArrowheads="1"/>
          </p:cNvSpPr>
          <p:nvPr/>
        </p:nvSpPr>
        <p:spPr bwMode="auto">
          <a:xfrm>
            <a:off x="2484438" y="2205038"/>
            <a:ext cx="433387" cy="915987"/>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有效位</a:t>
            </a:r>
          </a:p>
        </p:txBody>
      </p:sp>
      <p:sp>
        <p:nvSpPr>
          <p:cNvPr id="24598" name="Rectangle 24"/>
          <p:cNvSpPr>
            <a:spLocks noChangeArrowheads="1"/>
          </p:cNvSpPr>
          <p:nvPr/>
        </p:nvSpPr>
        <p:spPr bwMode="auto">
          <a:xfrm>
            <a:off x="6370638" y="105410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4599" name="Rectangle 25"/>
          <p:cNvSpPr>
            <a:spLocks noChangeArrowheads="1"/>
          </p:cNvSpPr>
          <p:nvPr/>
        </p:nvSpPr>
        <p:spPr bwMode="auto">
          <a:xfrm>
            <a:off x="6370638" y="133985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4600" name="Rectangle 26"/>
          <p:cNvSpPr>
            <a:spLocks noChangeArrowheads="1"/>
          </p:cNvSpPr>
          <p:nvPr/>
        </p:nvSpPr>
        <p:spPr bwMode="auto">
          <a:xfrm>
            <a:off x="6370638" y="1625600"/>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4601" name="Rectangle 27"/>
          <p:cNvSpPr>
            <a:spLocks noChangeArrowheads="1"/>
          </p:cNvSpPr>
          <p:nvPr/>
        </p:nvSpPr>
        <p:spPr bwMode="auto">
          <a:xfrm>
            <a:off x="6370638" y="191928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4602" name="Rectangle 28"/>
          <p:cNvSpPr>
            <a:spLocks noChangeArrowheads="1"/>
          </p:cNvSpPr>
          <p:nvPr/>
        </p:nvSpPr>
        <p:spPr bwMode="auto">
          <a:xfrm>
            <a:off x="6372225" y="22050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4</a:t>
            </a:r>
          </a:p>
        </p:txBody>
      </p:sp>
      <p:sp>
        <p:nvSpPr>
          <p:cNvPr id="24603" name="Rectangle 29"/>
          <p:cNvSpPr>
            <a:spLocks noChangeArrowheads="1"/>
          </p:cNvSpPr>
          <p:nvPr/>
        </p:nvSpPr>
        <p:spPr bwMode="auto">
          <a:xfrm>
            <a:off x="6372225" y="24907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5</a:t>
            </a:r>
          </a:p>
        </p:txBody>
      </p:sp>
      <p:sp>
        <p:nvSpPr>
          <p:cNvPr id="24604" name="Rectangle 30"/>
          <p:cNvSpPr>
            <a:spLocks noChangeArrowheads="1"/>
          </p:cNvSpPr>
          <p:nvPr/>
        </p:nvSpPr>
        <p:spPr bwMode="auto">
          <a:xfrm>
            <a:off x="6372225" y="277653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6</a:t>
            </a:r>
          </a:p>
        </p:txBody>
      </p:sp>
      <p:sp>
        <p:nvSpPr>
          <p:cNvPr id="24605" name="Rectangle 31"/>
          <p:cNvSpPr>
            <a:spLocks noChangeArrowheads="1"/>
          </p:cNvSpPr>
          <p:nvPr/>
        </p:nvSpPr>
        <p:spPr bwMode="auto">
          <a:xfrm>
            <a:off x="6372225" y="307022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7</a:t>
            </a:r>
          </a:p>
        </p:txBody>
      </p:sp>
      <p:sp>
        <p:nvSpPr>
          <p:cNvPr id="24606" name="Rectangle 32"/>
          <p:cNvSpPr>
            <a:spLocks noChangeArrowheads="1"/>
          </p:cNvSpPr>
          <p:nvPr/>
        </p:nvSpPr>
        <p:spPr bwMode="auto">
          <a:xfrm>
            <a:off x="6372225" y="33575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8</a:t>
            </a:r>
          </a:p>
        </p:txBody>
      </p:sp>
      <p:sp>
        <p:nvSpPr>
          <p:cNvPr id="24607" name="Rectangle 33"/>
          <p:cNvSpPr>
            <a:spLocks noChangeArrowheads="1"/>
          </p:cNvSpPr>
          <p:nvPr/>
        </p:nvSpPr>
        <p:spPr bwMode="auto">
          <a:xfrm>
            <a:off x="6372225" y="36433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9</a:t>
            </a:r>
          </a:p>
        </p:txBody>
      </p:sp>
      <p:sp>
        <p:nvSpPr>
          <p:cNvPr id="24608" name="Rectangle 34"/>
          <p:cNvSpPr>
            <a:spLocks noChangeArrowheads="1"/>
          </p:cNvSpPr>
          <p:nvPr/>
        </p:nvSpPr>
        <p:spPr bwMode="auto">
          <a:xfrm>
            <a:off x="6372225" y="39290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10</a:t>
            </a:r>
          </a:p>
        </p:txBody>
      </p:sp>
      <p:sp>
        <p:nvSpPr>
          <p:cNvPr id="24609" name="Rectangle 35"/>
          <p:cNvSpPr>
            <a:spLocks noChangeArrowheads="1"/>
          </p:cNvSpPr>
          <p:nvPr/>
        </p:nvSpPr>
        <p:spPr bwMode="auto">
          <a:xfrm>
            <a:off x="6372225" y="42227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11</a:t>
            </a:r>
          </a:p>
        </p:txBody>
      </p:sp>
      <p:sp>
        <p:nvSpPr>
          <p:cNvPr id="24610" name="Rectangle 36"/>
          <p:cNvSpPr>
            <a:spLocks noChangeArrowheads="1"/>
          </p:cNvSpPr>
          <p:nvPr/>
        </p:nvSpPr>
        <p:spPr bwMode="auto">
          <a:xfrm>
            <a:off x="6370638" y="451008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12</a:t>
            </a:r>
          </a:p>
        </p:txBody>
      </p:sp>
      <p:sp>
        <p:nvSpPr>
          <p:cNvPr id="24611" name="Rectangle 37"/>
          <p:cNvSpPr>
            <a:spLocks noChangeArrowheads="1"/>
          </p:cNvSpPr>
          <p:nvPr/>
        </p:nvSpPr>
        <p:spPr bwMode="auto">
          <a:xfrm>
            <a:off x="6370638" y="479583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13</a:t>
            </a:r>
          </a:p>
        </p:txBody>
      </p:sp>
      <p:sp>
        <p:nvSpPr>
          <p:cNvPr id="24612" name="Rectangle 38"/>
          <p:cNvSpPr>
            <a:spLocks noChangeArrowheads="1"/>
          </p:cNvSpPr>
          <p:nvPr/>
        </p:nvSpPr>
        <p:spPr bwMode="auto">
          <a:xfrm>
            <a:off x="6370638" y="5081588"/>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14</a:t>
            </a:r>
          </a:p>
        </p:txBody>
      </p:sp>
      <p:sp>
        <p:nvSpPr>
          <p:cNvPr id="24613" name="Rectangle 39"/>
          <p:cNvSpPr>
            <a:spLocks noChangeArrowheads="1"/>
          </p:cNvSpPr>
          <p:nvPr/>
        </p:nvSpPr>
        <p:spPr bwMode="auto">
          <a:xfrm>
            <a:off x="6370638" y="53752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15</a:t>
            </a:r>
          </a:p>
        </p:txBody>
      </p:sp>
      <p:grpSp>
        <p:nvGrpSpPr>
          <p:cNvPr id="2" name="Group 40"/>
          <p:cNvGrpSpPr>
            <a:grpSpLocks/>
          </p:cNvGrpSpPr>
          <p:nvPr/>
        </p:nvGrpSpPr>
        <p:grpSpPr bwMode="auto">
          <a:xfrm>
            <a:off x="2411413" y="4149725"/>
            <a:ext cx="3673475" cy="576263"/>
            <a:chOff x="1519" y="2432"/>
            <a:chExt cx="2314" cy="363"/>
          </a:xfrm>
        </p:grpSpPr>
        <p:sp>
          <p:nvSpPr>
            <p:cNvPr id="24656" name="Rectangle 41"/>
            <p:cNvSpPr>
              <a:spLocks noChangeArrowheads="1"/>
            </p:cNvSpPr>
            <p:nvPr/>
          </p:nvSpPr>
          <p:spPr bwMode="auto">
            <a:xfrm>
              <a:off x="1519" y="2614"/>
              <a:ext cx="726" cy="181"/>
            </a:xfrm>
            <a:prstGeom prst="rect">
              <a:avLst/>
            </a:prstGeom>
            <a:noFill/>
            <a:ln w="19050" algn="ctr">
              <a:noFill/>
              <a:miter lim="800000"/>
              <a:headEnd/>
              <a:tailEnd/>
            </a:ln>
          </p:spPr>
          <p:txBody>
            <a:bodyPr wrap="none" anchor="ctr"/>
            <a:lstStyle/>
            <a:p>
              <a:pPr algn="ctr"/>
              <a:r>
                <a:rPr lang="en-US" altLang="zh-CN" sz="1800"/>
                <a:t>Cache</a:t>
              </a:r>
              <a:r>
                <a:rPr lang="zh-CN" altLang="en-US" sz="1800">
                  <a:latin typeface="Arial" charset="0"/>
                </a:rPr>
                <a:t>块号</a:t>
              </a:r>
              <a:endParaRPr lang="en-US" altLang="zh-CN" sz="1800">
                <a:latin typeface="Arial" charset="0"/>
              </a:endParaRPr>
            </a:p>
          </p:txBody>
        </p:sp>
        <p:sp>
          <p:nvSpPr>
            <p:cNvPr id="24657" name="Rectangle 42"/>
            <p:cNvSpPr>
              <a:spLocks noChangeArrowheads="1"/>
            </p:cNvSpPr>
            <p:nvPr/>
          </p:nvSpPr>
          <p:spPr bwMode="auto">
            <a:xfrm>
              <a:off x="2245"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4658" name="Rectangle 43"/>
            <p:cNvSpPr>
              <a:spLocks noChangeArrowheads="1"/>
            </p:cNvSpPr>
            <p:nvPr/>
          </p:nvSpPr>
          <p:spPr bwMode="auto">
            <a:xfrm>
              <a:off x="1519" y="2432"/>
              <a:ext cx="726" cy="181"/>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10</a:t>
              </a:r>
            </a:p>
          </p:txBody>
        </p:sp>
        <p:sp>
          <p:nvSpPr>
            <p:cNvPr id="24659" name="Rectangle 44"/>
            <p:cNvSpPr>
              <a:spLocks noChangeArrowheads="1"/>
            </p:cNvSpPr>
            <p:nvPr/>
          </p:nvSpPr>
          <p:spPr bwMode="auto">
            <a:xfrm>
              <a:off x="2245" y="2432"/>
              <a:ext cx="726" cy="181"/>
            </a:xfrm>
            <a:prstGeom prst="rect">
              <a:avLst/>
            </a:prstGeom>
            <a:solidFill>
              <a:srgbClr val="FF99CC"/>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4660" name="Rectangle 45"/>
            <p:cNvSpPr>
              <a:spLocks noChangeArrowheads="1"/>
            </p:cNvSpPr>
            <p:nvPr/>
          </p:nvSpPr>
          <p:spPr bwMode="auto">
            <a:xfrm>
              <a:off x="2971" y="2432"/>
              <a:ext cx="862" cy="181"/>
            </a:xfrm>
            <a:prstGeom prst="rect">
              <a:avLst/>
            </a:prstGeom>
            <a:noFill/>
            <a:ln w="19050" algn="ctr">
              <a:noFill/>
              <a:miter lim="800000"/>
              <a:headEnd/>
              <a:tailEnd/>
            </a:ln>
          </p:spPr>
          <p:txBody>
            <a:bodyPr wrap="none" anchor="ctr"/>
            <a:lstStyle/>
            <a:p>
              <a:r>
                <a:rPr lang="en-US" altLang="zh-CN" sz="1800">
                  <a:solidFill>
                    <a:schemeClr val="bg2"/>
                  </a:solidFill>
                  <a:latin typeface="Arial" charset="0"/>
                </a:rPr>
                <a:t>Cache</a:t>
              </a:r>
              <a:r>
                <a:rPr lang="zh-CN" altLang="en-US" sz="1800">
                  <a:solidFill>
                    <a:schemeClr val="bg2"/>
                  </a:solidFill>
                  <a:latin typeface="Arial" charset="0"/>
                </a:rPr>
                <a:t>地址</a:t>
              </a:r>
            </a:p>
          </p:txBody>
        </p:sp>
      </p:grpSp>
      <p:sp>
        <p:nvSpPr>
          <p:cNvPr id="1613870" name="AutoShape 46"/>
          <p:cNvSpPr>
            <a:spLocks noChangeArrowheads="1"/>
          </p:cNvSpPr>
          <p:nvPr/>
        </p:nvSpPr>
        <p:spPr bwMode="auto">
          <a:xfrm>
            <a:off x="755650" y="3357563"/>
            <a:ext cx="1368425" cy="576262"/>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solidFill>
                  <a:schemeClr val="bg2"/>
                </a:solidFill>
                <a:latin typeface="Arial" charset="0"/>
              </a:rPr>
              <a:t>比较</a:t>
            </a:r>
          </a:p>
        </p:txBody>
      </p:sp>
      <p:sp>
        <p:nvSpPr>
          <p:cNvPr id="1613871" name="Line 47"/>
          <p:cNvSpPr>
            <a:spLocks noChangeShapeType="1"/>
          </p:cNvSpPr>
          <p:nvPr/>
        </p:nvSpPr>
        <p:spPr bwMode="auto">
          <a:xfrm flipH="1">
            <a:off x="250825" y="3646488"/>
            <a:ext cx="504825"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3872" name="Text Box 48"/>
          <p:cNvSpPr txBox="1">
            <a:spLocks noChangeArrowheads="1"/>
          </p:cNvSpPr>
          <p:nvPr/>
        </p:nvSpPr>
        <p:spPr bwMode="auto">
          <a:xfrm>
            <a:off x="34925" y="3213100"/>
            <a:ext cx="10080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不命中</a:t>
            </a:r>
            <a:endParaRPr lang="en-US" altLang="zh-CN" sz="1800">
              <a:latin typeface="Arial" charset="0"/>
            </a:endParaRPr>
          </a:p>
        </p:txBody>
      </p:sp>
      <p:sp>
        <p:nvSpPr>
          <p:cNvPr id="1613873" name="Text Box 49"/>
          <p:cNvSpPr txBox="1">
            <a:spLocks noChangeArrowheads="1"/>
          </p:cNvSpPr>
          <p:nvPr/>
        </p:nvSpPr>
        <p:spPr bwMode="auto">
          <a:xfrm>
            <a:off x="2052638" y="3279775"/>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13874" name="Line 50"/>
          <p:cNvSpPr>
            <a:spLocks noChangeShapeType="1"/>
          </p:cNvSpPr>
          <p:nvPr/>
        </p:nvSpPr>
        <p:spPr bwMode="auto">
          <a:xfrm>
            <a:off x="1403350" y="3070225"/>
            <a:ext cx="0" cy="28733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3875" name="Line 51"/>
          <p:cNvSpPr>
            <a:spLocks noChangeShapeType="1"/>
          </p:cNvSpPr>
          <p:nvPr/>
        </p:nvSpPr>
        <p:spPr bwMode="auto">
          <a:xfrm flipH="1" flipV="1">
            <a:off x="1403350" y="5230813"/>
            <a:ext cx="1223963" cy="0"/>
          </a:xfrm>
          <a:prstGeom prst="line">
            <a:avLst/>
          </a:prstGeom>
          <a:noFill/>
          <a:ln w="28575">
            <a:solidFill>
              <a:srgbClr val="FF0000"/>
            </a:solidFill>
            <a:round/>
            <a:headEnd/>
            <a:tailEnd/>
          </a:ln>
        </p:spPr>
        <p:txBody>
          <a:bodyPr wrap="none" anchor="ctr"/>
          <a:lstStyle/>
          <a:p>
            <a:endParaRPr lang="zh-CN" altLang="en-US"/>
          </a:p>
        </p:txBody>
      </p:sp>
      <p:sp>
        <p:nvSpPr>
          <p:cNvPr id="1613876" name="Line 52"/>
          <p:cNvSpPr>
            <a:spLocks noChangeShapeType="1"/>
          </p:cNvSpPr>
          <p:nvPr/>
        </p:nvSpPr>
        <p:spPr bwMode="auto">
          <a:xfrm flipV="1">
            <a:off x="1403350" y="3933825"/>
            <a:ext cx="0" cy="129698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3877" name="Line 53"/>
          <p:cNvSpPr>
            <a:spLocks noChangeShapeType="1"/>
          </p:cNvSpPr>
          <p:nvPr/>
        </p:nvSpPr>
        <p:spPr bwMode="auto">
          <a:xfrm flipV="1">
            <a:off x="2627313" y="5230813"/>
            <a:ext cx="0" cy="215900"/>
          </a:xfrm>
          <a:prstGeom prst="line">
            <a:avLst/>
          </a:prstGeom>
          <a:noFill/>
          <a:ln w="28575">
            <a:solidFill>
              <a:srgbClr val="FF0000"/>
            </a:solidFill>
            <a:round/>
            <a:headEnd/>
            <a:tailEnd type="none" w="med" len="lg"/>
          </a:ln>
        </p:spPr>
        <p:txBody>
          <a:bodyPr wrap="none" anchor="ctr"/>
          <a:lstStyle/>
          <a:p>
            <a:endParaRPr lang="zh-CN" altLang="en-US"/>
          </a:p>
        </p:txBody>
      </p:sp>
      <p:sp>
        <p:nvSpPr>
          <p:cNvPr id="1613878" name="Freeform 54"/>
          <p:cNvSpPr>
            <a:spLocks/>
          </p:cNvSpPr>
          <p:nvPr/>
        </p:nvSpPr>
        <p:spPr bwMode="auto">
          <a:xfrm>
            <a:off x="1619250" y="1557338"/>
            <a:ext cx="2232025" cy="215900"/>
          </a:xfrm>
          <a:custGeom>
            <a:avLst/>
            <a:gdLst>
              <a:gd name="T0" fmla="*/ 952 w 952"/>
              <a:gd name="T1" fmla="*/ 188 h 188"/>
              <a:gd name="T2" fmla="*/ 635 w 952"/>
              <a:gd name="T3" fmla="*/ 7 h 188"/>
              <a:gd name="T4" fmla="*/ 0 w 952"/>
              <a:gd name="T5" fmla="*/ 143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952" y="188"/>
                </a:moveTo>
                <a:cubicBezTo>
                  <a:pt x="873" y="101"/>
                  <a:pt x="794" y="14"/>
                  <a:pt x="635" y="7"/>
                </a:cubicBezTo>
                <a:cubicBezTo>
                  <a:pt x="476" y="0"/>
                  <a:pt x="238" y="71"/>
                  <a:pt x="0" y="143"/>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24624" name="Rectangle 55"/>
          <p:cNvSpPr>
            <a:spLocks noChangeArrowheads="1"/>
          </p:cNvSpPr>
          <p:nvPr/>
        </p:nvSpPr>
        <p:spPr bwMode="auto">
          <a:xfrm>
            <a:off x="7524750" y="6165850"/>
            <a:ext cx="1439863"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全相联</a:t>
            </a:r>
          </a:p>
        </p:txBody>
      </p:sp>
      <p:sp>
        <p:nvSpPr>
          <p:cNvPr id="1613880" name="AutoShape 56"/>
          <p:cNvSpPr>
            <a:spLocks/>
          </p:cNvSpPr>
          <p:nvPr/>
        </p:nvSpPr>
        <p:spPr bwMode="auto">
          <a:xfrm rot="16200000" flipV="1">
            <a:off x="3420269" y="2709069"/>
            <a:ext cx="287338" cy="2305050"/>
          </a:xfrm>
          <a:prstGeom prst="rightBrace">
            <a:avLst>
              <a:gd name="adj1" fmla="val 44716"/>
              <a:gd name="adj2" fmla="val 50000"/>
            </a:avLst>
          </a:prstGeom>
          <a:noFill/>
          <a:ln w="19050">
            <a:solidFill>
              <a:srgbClr val="0000FF"/>
            </a:solidFill>
            <a:round/>
            <a:headEnd/>
            <a:tailEnd/>
          </a:ln>
        </p:spPr>
        <p:txBody>
          <a:bodyPr wrap="none" anchor="ctr"/>
          <a:lstStyle/>
          <a:p>
            <a:pPr algn="ctr">
              <a:spcBef>
                <a:spcPct val="50000"/>
              </a:spcBef>
            </a:pPr>
            <a:endParaRPr lang="zh-CN" altLang="en-US"/>
          </a:p>
        </p:txBody>
      </p:sp>
      <p:sp>
        <p:nvSpPr>
          <p:cNvPr id="1613881" name="Line 57"/>
          <p:cNvSpPr>
            <a:spLocks noChangeShapeType="1"/>
          </p:cNvSpPr>
          <p:nvPr/>
        </p:nvSpPr>
        <p:spPr bwMode="auto">
          <a:xfrm flipV="1">
            <a:off x="3563938" y="1846263"/>
            <a:ext cx="0" cy="1871662"/>
          </a:xfrm>
          <a:prstGeom prst="line">
            <a:avLst/>
          </a:prstGeom>
          <a:noFill/>
          <a:ln w="19050">
            <a:solidFill>
              <a:srgbClr val="0000FF"/>
            </a:solidFill>
            <a:round/>
            <a:headEnd/>
            <a:tailEnd/>
          </a:ln>
        </p:spPr>
        <p:txBody>
          <a:bodyPr wrap="none" anchor="ctr"/>
          <a:lstStyle/>
          <a:p>
            <a:endParaRPr lang="zh-CN" altLang="en-US"/>
          </a:p>
        </p:txBody>
      </p:sp>
      <p:sp>
        <p:nvSpPr>
          <p:cNvPr id="1613882" name="Line 58"/>
          <p:cNvSpPr>
            <a:spLocks noChangeShapeType="1"/>
          </p:cNvSpPr>
          <p:nvPr/>
        </p:nvSpPr>
        <p:spPr bwMode="auto">
          <a:xfrm>
            <a:off x="3563938" y="1846263"/>
            <a:ext cx="431800" cy="0"/>
          </a:xfrm>
          <a:prstGeom prst="line">
            <a:avLst/>
          </a:prstGeom>
          <a:noFill/>
          <a:ln w="19050">
            <a:solidFill>
              <a:srgbClr val="0000FF"/>
            </a:solidFill>
            <a:round/>
            <a:headEnd/>
            <a:tailEnd type="triangle" w="med" len="lg"/>
          </a:ln>
        </p:spPr>
        <p:txBody>
          <a:bodyPr wrap="none" anchor="ctr"/>
          <a:lstStyle/>
          <a:p>
            <a:endParaRPr lang="zh-CN" altLang="en-US"/>
          </a:p>
        </p:txBody>
      </p:sp>
      <p:grpSp>
        <p:nvGrpSpPr>
          <p:cNvPr id="3" name="Group 59"/>
          <p:cNvGrpSpPr>
            <a:grpSpLocks/>
          </p:cNvGrpSpPr>
          <p:nvPr/>
        </p:nvGrpSpPr>
        <p:grpSpPr bwMode="auto">
          <a:xfrm>
            <a:off x="1835150" y="5661025"/>
            <a:ext cx="4033838" cy="576263"/>
            <a:chOff x="1156" y="3384"/>
            <a:chExt cx="2541" cy="363"/>
          </a:xfrm>
        </p:grpSpPr>
        <p:sp>
          <p:nvSpPr>
            <p:cNvPr id="24651" name="Rectangle 60"/>
            <p:cNvSpPr>
              <a:spLocks noChangeArrowheads="1"/>
            </p:cNvSpPr>
            <p:nvPr/>
          </p:nvSpPr>
          <p:spPr bwMode="auto">
            <a:xfrm>
              <a:off x="1156" y="3566"/>
              <a:ext cx="1089" cy="181"/>
            </a:xfrm>
            <a:prstGeom prst="rect">
              <a:avLst/>
            </a:prstGeom>
            <a:noFill/>
            <a:ln w="19050" algn="ctr">
              <a:noFill/>
              <a:miter lim="800000"/>
              <a:headEnd/>
              <a:tailEnd/>
            </a:ln>
          </p:spPr>
          <p:txBody>
            <a:bodyPr wrap="none" anchor="ctr"/>
            <a:lstStyle/>
            <a:p>
              <a:pPr algn="ctr"/>
              <a:r>
                <a:rPr lang="zh-CN" altLang="en-US" sz="1800">
                  <a:latin typeface="Arial" charset="0"/>
                </a:rPr>
                <a:t>主存块号</a:t>
              </a:r>
              <a:endParaRPr lang="en-US" altLang="zh-CN" sz="1800">
                <a:latin typeface="Arial" charset="0"/>
              </a:endParaRPr>
            </a:p>
          </p:txBody>
        </p:sp>
        <p:sp>
          <p:nvSpPr>
            <p:cNvPr id="24652" name="Rectangle 61"/>
            <p:cNvSpPr>
              <a:spLocks noChangeArrowheads="1"/>
            </p:cNvSpPr>
            <p:nvPr/>
          </p:nvSpPr>
          <p:spPr bwMode="auto">
            <a:xfrm>
              <a:off x="2245"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4653" name="Rectangle 62"/>
            <p:cNvSpPr>
              <a:spLocks noChangeArrowheads="1"/>
            </p:cNvSpPr>
            <p:nvPr/>
          </p:nvSpPr>
          <p:spPr bwMode="auto">
            <a:xfrm>
              <a:off x="1157" y="3384"/>
              <a:ext cx="1088"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1010</a:t>
              </a:r>
            </a:p>
          </p:txBody>
        </p:sp>
        <p:sp>
          <p:nvSpPr>
            <p:cNvPr id="24654" name="Rectangle 63"/>
            <p:cNvSpPr>
              <a:spLocks noChangeArrowheads="1"/>
            </p:cNvSpPr>
            <p:nvPr/>
          </p:nvSpPr>
          <p:spPr bwMode="auto">
            <a:xfrm>
              <a:off x="2245" y="3384"/>
              <a:ext cx="726" cy="181"/>
            </a:xfrm>
            <a:prstGeom prst="rect">
              <a:avLst/>
            </a:prstGeom>
            <a:solidFill>
              <a:srgbClr val="CCFFFF"/>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4655" name="Rectangle 64"/>
            <p:cNvSpPr>
              <a:spLocks noChangeArrowheads="1"/>
            </p:cNvSpPr>
            <p:nvPr/>
          </p:nvSpPr>
          <p:spPr bwMode="auto">
            <a:xfrm>
              <a:off x="2971" y="3385"/>
              <a:ext cx="726" cy="181"/>
            </a:xfrm>
            <a:prstGeom prst="rect">
              <a:avLst/>
            </a:prstGeom>
            <a:noFill/>
            <a:ln w="19050" algn="ctr">
              <a:noFill/>
              <a:miter lim="800000"/>
              <a:headEnd/>
              <a:tailEnd/>
            </a:ln>
          </p:spPr>
          <p:txBody>
            <a:bodyPr wrap="none" anchor="ctr"/>
            <a:lstStyle/>
            <a:p>
              <a:r>
                <a:rPr lang="zh-CN" altLang="en-US" sz="1800">
                  <a:solidFill>
                    <a:schemeClr val="bg2"/>
                  </a:solidFill>
                  <a:latin typeface="Arial" charset="0"/>
                </a:rPr>
                <a:t>主存地址</a:t>
              </a:r>
            </a:p>
          </p:txBody>
        </p:sp>
      </p:grpSp>
      <p:sp>
        <p:nvSpPr>
          <p:cNvPr id="1613889" name="AutoShape 65"/>
          <p:cNvSpPr>
            <a:spLocks/>
          </p:cNvSpPr>
          <p:nvPr/>
        </p:nvSpPr>
        <p:spPr bwMode="auto">
          <a:xfrm rot="-5400000">
            <a:off x="2593181" y="4690270"/>
            <a:ext cx="142875" cy="1655762"/>
          </a:xfrm>
          <a:prstGeom prst="rightBracket">
            <a:avLst>
              <a:gd name="adj" fmla="val 96574"/>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3890" name="AutoShape 66"/>
          <p:cNvSpPr>
            <a:spLocks/>
          </p:cNvSpPr>
          <p:nvPr/>
        </p:nvSpPr>
        <p:spPr bwMode="auto">
          <a:xfrm rot="-5400000">
            <a:off x="4068763" y="4941888"/>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3891" name="AutoShape 67"/>
          <p:cNvSpPr>
            <a:spLocks/>
          </p:cNvSpPr>
          <p:nvPr/>
        </p:nvSpPr>
        <p:spPr bwMode="auto">
          <a:xfrm rot="5400000" flipV="1">
            <a:off x="4068763" y="4149725"/>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3892" name="Line 68"/>
          <p:cNvSpPr>
            <a:spLocks noChangeShapeType="1"/>
          </p:cNvSpPr>
          <p:nvPr/>
        </p:nvSpPr>
        <p:spPr bwMode="auto">
          <a:xfrm flipV="1">
            <a:off x="4140200" y="4797425"/>
            <a:ext cx="0" cy="6492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3893" name="Line 69"/>
          <p:cNvSpPr>
            <a:spLocks noChangeShapeType="1"/>
          </p:cNvSpPr>
          <p:nvPr/>
        </p:nvSpPr>
        <p:spPr bwMode="auto">
          <a:xfrm>
            <a:off x="2124075" y="3646488"/>
            <a:ext cx="8636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3894" name="Freeform 70"/>
          <p:cNvSpPr>
            <a:spLocks/>
          </p:cNvSpPr>
          <p:nvPr/>
        </p:nvSpPr>
        <p:spPr bwMode="auto">
          <a:xfrm>
            <a:off x="4716463" y="2062163"/>
            <a:ext cx="1800225" cy="2016125"/>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12700" cap="flat" cmpd="sng">
            <a:solidFill>
              <a:srgbClr val="FF6600"/>
            </a:solidFill>
            <a:prstDash val="dash"/>
            <a:round/>
            <a:headEnd type="none" w="med" len="med"/>
            <a:tailEnd type="triangle" w="sm" len="lg"/>
          </a:ln>
        </p:spPr>
        <p:txBody>
          <a:bodyPr wrap="none" anchor="ctr"/>
          <a:lstStyle/>
          <a:p>
            <a:endParaRPr lang="zh-CN" altLang="en-US"/>
          </a:p>
        </p:txBody>
      </p:sp>
      <p:sp>
        <p:nvSpPr>
          <p:cNvPr id="1613895" name="Freeform 71"/>
          <p:cNvSpPr>
            <a:spLocks/>
          </p:cNvSpPr>
          <p:nvPr/>
        </p:nvSpPr>
        <p:spPr bwMode="auto">
          <a:xfrm>
            <a:off x="4716463" y="1773238"/>
            <a:ext cx="1800225" cy="2305050"/>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1613896" name="Freeform 72"/>
          <p:cNvSpPr>
            <a:spLocks/>
          </p:cNvSpPr>
          <p:nvPr/>
        </p:nvSpPr>
        <p:spPr bwMode="auto">
          <a:xfrm>
            <a:off x="4716463" y="1485900"/>
            <a:ext cx="1800225" cy="2592388"/>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12700" cap="flat" cmpd="sng">
            <a:solidFill>
              <a:srgbClr val="FF6600"/>
            </a:solidFill>
            <a:prstDash val="dash"/>
            <a:round/>
            <a:headEnd type="none" w="med" len="med"/>
            <a:tailEnd type="triangle" w="sm" len="lg"/>
          </a:ln>
        </p:spPr>
        <p:txBody>
          <a:bodyPr wrap="none" anchor="ctr"/>
          <a:lstStyle/>
          <a:p>
            <a:endParaRPr lang="zh-CN" altLang="en-US"/>
          </a:p>
        </p:txBody>
      </p:sp>
      <p:sp>
        <p:nvSpPr>
          <p:cNvPr id="1613897" name="Freeform 73"/>
          <p:cNvSpPr>
            <a:spLocks/>
          </p:cNvSpPr>
          <p:nvPr/>
        </p:nvSpPr>
        <p:spPr bwMode="auto">
          <a:xfrm>
            <a:off x="4716463" y="1196975"/>
            <a:ext cx="1800225" cy="2881313"/>
          </a:xfrm>
          <a:custGeom>
            <a:avLst/>
            <a:gdLst>
              <a:gd name="T0" fmla="*/ 1043 w 1043"/>
              <a:gd name="T1" fmla="*/ 1270 h 1270"/>
              <a:gd name="T2" fmla="*/ 725 w 1043"/>
              <a:gd name="T3" fmla="*/ 998 h 1270"/>
              <a:gd name="T4" fmla="*/ 499 w 1043"/>
              <a:gd name="T5" fmla="*/ 181 h 1270"/>
              <a:gd name="T6" fmla="*/ 0 w 1043"/>
              <a:gd name="T7" fmla="*/ 0 h 1270"/>
              <a:gd name="T8" fmla="*/ 0 60000 65536"/>
              <a:gd name="T9" fmla="*/ 0 60000 65536"/>
              <a:gd name="T10" fmla="*/ 0 60000 65536"/>
              <a:gd name="T11" fmla="*/ 0 60000 65536"/>
              <a:gd name="T12" fmla="*/ 0 w 1043"/>
              <a:gd name="T13" fmla="*/ 0 h 1270"/>
              <a:gd name="T14" fmla="*/ 1043 w 1043"/>
              <a:gd name="T15" fmla="*/ 1270 h 1270"/>
            </a:gdLst>
            <a:ahLst/>
            <a:cxnLst>
              <a:cxn ang="T8">
                <a:pos x="T0" y="T1"/>
              </a:cxn>
              <a:cxn ang="T9">
                <a:pos x="T2" y="T3"/>
              </a:cxn>
              <a:cxn ang="T10">
                <a:pos x="T4" y="T5"/>
              </a:cxn>
              <a:cxn ang="T11">
                <a:pos x="T6" y="T7"/>
              </a:cxn>
            </a:cxnLst>
            <a:rect l="T12" t="T13" r="T14" b="T15"/>
            <a:pathLst>
              <a:path w="1043" h="1270">
                <a:moveTo>
                  <a:pt x="1043" y="1270"/>
                </a:moveTo>
                <a:cubicBezTo>
                  <a:pt x="929" y="1224"/>
                  <a:pt x="816" y="1179"/>
                  <a:pt x="725" y="998"/>
                </a:cubicBezTo>
                <a:cubicBezTo>
                  <a:pt x="634" y="817"/>
                  <a:pt x="620" y="347"/>
                  <a:pt x="499" y="181"/>
                </a:cubicBezTo>
                <a:cubicBezTo>
                  <a:pt x="378" y="15"/>
                  <a:pt x="189" y="7"/>
                  <a:pt x="0" y="0"/>
                </a:cubicBezTo>
              </a:path>
            </a:pathLst>
          </a:custGeom>
          <a:noFill/>
          <a:ln w="12700" cap="flat" cmpd="sng">
            <a:solidFill>
              <a:srgbClr val="FF6600"/>
            </a:solidFill>
            <a:prstDash val="dash"/>
            <a:round/>
            <a:headEnd type="none" w="med" len="med"/>
            <a:tailEnd type="triangle" w="sm" len="lg"/>
          </a:ln>
        </p:spPr>
        <p:txBody>
          <a:bodyPr wrap="none" anchor="ctr"/>
          <a:lstStyle/>
          <a:p>
            <a:endParaRPr lang="zh-CN" altLang="en-US"/>
          </a:p>
        </p:txBody>
      </p:sp>
      <p:sp>
        <p:nvSpPr>
          <p:cNvPr id="24638" name="Text Box 74"/>
          <p:cNvSpPr txBox="1">
            <a:spLocks noChangeArrowheads="1"/>
          </p:cNvSpPr>
          <p:nvPr/>
        </p:nvSpPr>
        <p:spPr bwMode="auto">
          <a:xfrm>
            <a:off x="611188" y="2205038"/>
            <a:ext cx="1152525" cy="366712"/>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主存块号</a:t>
            </a:r>
          </a:p>
        </p:txBody>
      </p:sp>
      <p:sp>
        <p:nvSpPr>
          <p:cNvPr id="1613899" name="AutoShape 75"/>
          <p:cNvSpPr>
            <a:spLocks noChangeArrowheads="1"/>
          </p:cNvSpPr>
          <p:nvPr/>
        </p:nvSpPr>
        <p:spPr bwMode="auto">
          <a:xfrm>
            <a:off x="539750" y="981075"/>
            <a:ext cx="1368425" cy="1296988"/>
          </a:xfrm>
          <a:prstGeom prst="roundRect">
            <a:avLst>
              <a:gd name="adj" fmla="val 16667"/>
            </a:avLst>
          </a:prstGeom>
          <a:noFill/>
          <a:ln w="19050" algn="ctr">
            <a:solidFill>
              <a:srgbClr val="FF0000"/>
            </a:solidFill>
            <a:prstDash val="dash"/>
            <a:round/>
            <a:headEnd/>
            <a:tailEnd/>
          </a:ln>
        </p:spPr>
        <p:txBody>
          <a:bodyPr wrap="none" anchor="ctr"/>
          <a:lstStyle/>
          <a:p>
            <a:pPr algn="ctr">
              <a:spcBef>
                <a:spcPct val="50000"/>
              </a:spcBef>
            </a:pPr>
            <a:endParaRPr lang="zh-CN" altLang="en-US"/>
          </a:p>
        </p:txBody>
      </p:sp>
      <p:sp>
        <p:nvSpPr>
          <p:cNvPr id="1613900" name="Line 76"/>
          <p:cNvSpPr>
            <a:spLocks noChangeShapeType="1"/>
          </p:cNvSpPr>
          <p:nvPr/>
        </p:nvSpPr>
        <p:spPr bwMode="auto">
          <a:xfrm flipH="1">
            <a:off x="468313" y="2205038"/>
            <a:ext cx="142875" cy="144462"/>
          </a:xfrm>
          <a:prstGeom prst="line">
            <a:avLst/>
          </a:prstGeom>
          <a:noFill/>
          <a:ln w="28575">
            <a:solidFill>
              <a:srgbClr val="FF0000"/>
            </a:solidFill>
            <a:round/>
            <a:headEnd/>
            <a:tailEnd/>
          </a:ln>
        </p:spPr>
        <p:txBody>
          <a:bodyPr wrap="none" anchor="ctr"/>
          <a:lstStyle/>
          <a:p>
            <a:endParaRPr lang="zh-CN" altLang="en-US"/>
          </a:p>
        </p:txBody>
      </p:sp>
      <p:sp>
        <p:nvSpPr>
          <p:cNvPr id="1613901" name="Line 77"/>
          <p:cNvSpPr>
            <a:spLocks noChangeShapeType="1"/>
          </p:cNvSpPr>
          <p:nvPr/>
        </p:nvSpPr>
        <p:spPr bwMode="auto">
          <a:xfrm>
            <a:off x="468313" y="2349500"/>
            <a:ext cx="0" cy="360363"/>
          </a:xfrm>
          <a:prstGeom prst="line">
            <a:avLst/>
          </a:prstGeom>
          <a:noFill/>
          <a:ln w="28575">
            <a:solidFill>
              <a:srgbClr val="FF0000"/>
            </a:solidFill>
            <a:round/>
            <a:headEnd/>
            <a:tailEnd/>
          </a:ln>
        </p:spPr>
        <p:txBody>
          <a:bodyPr wrap="none" anchor="ctr"/>
          <a:lstStyle/>
          <a:p>
            <a:endParaRPr lang="zh-CN" altLang="en-US"/>
          </a:p>
        </p:txBody>
      </p:sp>
      <p:sp>
        <p:nvSpPr>
          <p:cNvPr id="1613902" name="Line 78"/>
          <p:cNvSpPr>
            <a:spLocks noChangeShapeType="1"/>
          </p:cNvSpPr>
          <p:nvPr/>
        </p:nvSpPr>
        <p:spPr bwMode="auto">
          <a:xfrm>
            <a:off x="468313" y="2709863"/>
            <a:ext cx="935037" cy="360362"/>
          </a:xfrm>
          <a:prstGeom prst="line">
            <a:avLst/>
          </a:prstGeom>
          <a:noFill/>
          <a:ln w="28575">
            <a:solidFill>
              <a:srgbClr val="FF0000"/>
            </a:solidFill>
            <a:round/>
            <a:headEnd/>
            <a:tailEnd/>
          </a:ln>
        </p:spPr>
        <p:txBody>
          <a:bodyPr wrap="none" anchor="ctr"/>
          <a:lstStyle/>
          <a:p>
            <a:endParaRPr lang="zh-CN" altLang="en-US"/>
          </a:p>
        </p:txBody>
      </p:sp>
      <p:sp>
        <p:nvSpPr>
          <p:cNvPr id="1613903" name="Line 79"/>
          <p:cNvSpPr>
            <a:spLocks noChangeShapeType="1"/>
          </p:cNvSpPr>
          <p:nvPr/>
        </p:nvSpPr>
        <p:spPr bwMode="auto">
          <a:xfrm>
            <a:off x="2339975" y="1846263"/>
            <a:ext cx="647700" cy="647700"/>
          </a:xfrm>
          <a:prstGeom prst="line">
            <a:avLst/>
          </a:prstGeom>
          <a:noFill/>
          <a:ln w="28575">
            <a:solidFill>
              <a:srgbClr val="008000"/>
            </a:solidFill>
            <a:round/>
            <a:headEnd/>
            <a:tailEnd/>
          </a:ln>
        </p:spPr>
        <p:txBody>
          <a:bodyPr wrap="none" anchor="ctr"/>
          <a:lstStyle/>
          <a:p>
            <a:endParaRPr lang="zh-CN" altLang="en-US"/>
          </a:p>
        </p:txBody>
      </p:sp>
      <p:sp>
        <p:nvSpPr>
          <p:cNvPr id="1613904" name="Line 80"/>
          <p:cNvSpPr>
            <a:spLocks noChangeShapeType="1"/>
          </p:cNvSpPr>
          <p:nvPr/>
        </p:nvSpPr>
        <p:spPr bwMode="auto">
          <a:xfrm>
            <a:off x="2987675" y="2493963"/>
            <a:ext cx="0" cy="1655762"/>
          </a:xfrm>
          <a:prstGeom prst="line">
            <a:avLst/>
          </a:prstGeom>
          <a:noFill/>
          <a:ln w="28575">
            <a:solidFill>
              <a:srgbClr val="008000"/>
            </a:solidFill>
            <a:round/>
            <a:headEnd/>
            <a:tailEnd type="triangle" w="med" len="lg"/>
          </a:ln>
        </p:spPr>
        <p:txBody>
          <a:bodyPr wrap="none" anchor="ctr"/>
          <a:lstStyle/>
          <a:p>
            <a:endParaRPr lang="zh-CN" altLang="en-US"/>
          </a:p>
        </p:txBody>
      </p:sp>
      <p:sp>
        <p:nvSpPr>
          <p:cNvPr id="24645" name="Text Box 81"/>
          <p:cNvSpPr txBox="1">
            <a:spLocks noChangeArrowheads="1"/>
          </p:cNvSpPr>
          <p:nvPr/>
        </p:nvSpPr>
        <p:spPr bwMode="auto">
          <a:xfrm>
            <a:off x="1042988" y="584200"/>
            <a:ext cx="1439862"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24646" name="Text Box 82"/>
          <p:cNvSpPr txBox="1">
            <a:spLocks noChangeArrowheads="1"/>
          </p:cNvSpPr>
          <p:nvPr/>
        </p:nvSpPr>
        <p:spPr bwMode="auto">
          <a:xfrm>
            <a:off x="3563938" y="44450"/>
            <a:ext cx="1871662" cy="701675"/>
          </a:xfrm>
          <a:prstGeom prst="rect">
            <a:avLst/>
          </a:prstGeom>
          <a:noFill/>
          <a:ln w="28575" algn="ctr">
            <a:noFill/>
            <a:miter lim="800000"/>
            <a:headEnd/>
            <a:tailEnd/>
          </a:ln>
        </p:spPr>
        <p:txBody>
          <a:bodyPr>
            <a:spAutoFit/>
          </a:bodyPr>
          <a:lstStyle/>
          <a:p>
            <a:r>
              <a:rPr lang="zh-CN" altLang="en-US" sz="2000">
                <a:solidFill>
                  <a:srgbClr val="FF0066"/>
                </a:solidFill>
              </a:rPr>
              <a:t>按地址访问的</a:t>
            </a:r>
          </a:p>
          <a:p>
            <a:r>
              <a:rPr lang="zh-CN" altLang="en-US" sz="2000">
                <a:solidFill>
                  <a:srgbClr val="FF0066"/>
                </a:solidFill>
              </a:rPr>
              <a:t>高速</a:t>
            </a:r>
            <a:r>
              <a:rPr lang="en-US" altLang="zh-CN" sz="2000">
                <a:solidFill>
                  <a:srgbClr val="FF0066"/>
                </a:solidFill>
              </a:rPr>
              <a:t>SRAM</a:t>
            </a:r>
          </a:p>
        </p:txBody>
      </p:sp>
      <p:sp>
        <p:nvSpPr>
          <p:cNvPr id="24647" name="Text Box 83"/>
          <p:cNvSpPr txBox="1">
            <a:spLocks noChangeArrowheads="1"/>
          </p:cNvSpPr>
          <p:nvPr/>
        </p:nvSpPr>
        <p:spPr bwMode="auto">
          <a:xfrm>
            <a:off x="684213" y="295275"/>
            <a:ext cx="2303462" cy="396875"/>
          </a:xfrm>
          <a:prstGeom prst="rect">
            <a:avLst/>
          </a:prstGeom>
          <a:noFill/>
          <a:ln w="28575" algn="ctr">
            <a:noFill/>
            <a:miter lim="800000"/>
            <a:headEnd/>
            <a:tailEnd/>
          </a:ln>
        </p:spPr>
        <p:txBody>
          <a:bodyPr>
            <a:spAutoFit/>
          </a:bodyPr>
          <a:lstStyle/>
          <a:p>
            <a:r>
              <a:rPr lang="zh-CN" altLang="en-US" sz="2000">
                <a:solidFill>
                  <a:srgbClr val="FF0066"/>
                </a:solidFill>
              </a:rPr>
              <a:t>由相联存储器组成</a:t>
            </a:r>
          </a:p>
        </p:txBody>
      </p:sp>
      <p:sp>
        <p:nvSpPr>
          <p:cNvPr id="1613908" name="Text Box 84"/>
          <p:cNvSpPr txBox="1">
            <a:spLocks noChangeArrowheads="1"/>
          </p:cNvSpPr>
          <p:nvPr/>
        </p:nvSpPr>
        <p:spPr bwMode="auto">
          <a:xfrm>
            <a:off x="836613" y="1593850"/>
            <a:ext cx="863600" cy="366713"/>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FF0000"/>
                </a:solidFill>
                <a:latin typeface="Arial" charset="0"/>
              </a:rPr>
              <a:t>1010</a:t>
            </a:r>
          </a:p>
        </p:txBody>
      </p:sp>
      <p:sp>
        <p:nvSpPr>
          <p:cNvPr id="1613909" name="Text Box 85"/>
          <p:cNvSpPr txBox="1">
            <a:spLocks noChangeArrowheads="1"/>
          </p:cNvSpPr>
          <p:nvPr/>
        </p:nvSpPr>
        <p:spPr bwMode="auto">
          <a:xfrm>
            <a:off x="2522538" y="1595438"/>
            <a:ext cx="341312" cy="366712"/>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0000FF"/>
                </a:solidFill>
                <a:latin typeface="Arial" charset="0"/>
              </a:rPr>
              <a:t>1</a:t>
            </a:r>
          </a:p>
        </p:txBody>
      </p:sp>
      <p:sp>
        <p:nvSpPr>
          <p:cNvPr id="24650" name="AutoShape 86">
            <a:hlinkClick r:id="" action="ppaction://hlinkshowjump?jump=previousslide" highlightClick="1"/>
          </p:cNvPr>
          <p:cNvSpPr>
            <a:spLocks noChangeArrowheads="1"/>
          </p:cNvSpPr>
          <p:nvPr/>
        </p:nvSpPr>
        <p:spPr bwMode="auto">
          <a:xfrm>
            <a:off x="8316913" y="404813"/>
            <a:ext cx="504825" cy="503237"/>
          </a:xfrm>
          <a:prstGeom prst="actionButtonBackPrevious">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613897"/>
                                        </p:tgtEl>
                                        <p:attrNameLst>
                                          <p:attrName>style.visibility</p:attrName>
                                        </p:attrNameLst>
                                      </p:cBhvr>
                                      <p:to>
                                        <p:strVal val="visible"/>
                                      </p:to>
                                    </p:set>
                                    <p:animEffect transition="in" filter="strips(upLeft)">
                                      <p:cBhvr>
                                        <p:cTn id="7" dur="500"/>
                                        <p:tgtEl>
                                          <p:spTgt spid="1613897"/>
                                        </p:tgtEl>
                                      </p:cBhvr>
                                    </p:animEffect>
                                  </p:childTnLst>
                                </p:cTn>
                              </p:par>
                            </p:childTnLst>
                          </p:cTn>
                        </p:par>
                        <p:par>
                          <p:cTn id="8" fill="hold">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1613896"/>
                                        </p:tgtEl>
                                        <p:attrNameLst>
                                          <p:attrName>style.visibility</p:attrName>
                                        </p:attrNameLst>
                                      </p:cBhvr>
                                      <p:to>
                                        <p:strVal val="visible"/>
                                      </p:to>
                                    </p:set>
                                    <p:animEffect transition="in" filter="strips(upLeft)">
                                      <p:cBhvr>
                                        <p:cTn id="11" dur="500"/>
                                        <p:tgtEl>
                                          <p:spTgt spid="1613896"/>
                                        </p:tgtEl>
                                      </p:cBhvr>
                                    </p:animEffect>
                                  </p:childTnLst>
                                </p:cTn>
                              </p:par>
                            </p:childTnLst>
                          </p:cTn>
                        </p:par>
                        <p:par>
                          <p:cTn id="12" fill="hold">
                            <p:stCondLst>
                              <p:cond delay="1000"/>
                            </p:stCondLst>
                            <p:childTnLst>
                              <p:par>
                                <p:cTn id="13" presetID="18" presetClass="entr" presetSubtype="9" fill="hold" grpId="0" nodeType="afterEffect">
                                  <p:stCondLst>
                                    <p:cond delay="0"/>
                                  </p:stCondLst>
                                  <p:childTnLst>
                                    <p:set>
                                      <p:cBhvr>
                                        <p:cTn id="14" dur="1" fill="hold">
                                          <p:stCondLst>
                                            <p:cond delay="0"/>
                                          </p:stCondLst>
                                        </p:cTn>
                                        <p:tgtEl>
                                          <p:spTgt spid="1613895"/>
                                        </p:tgtEl>
                                        <p:attrNameLst>
                                          <p:attrName>style.visibility</p:attrName>
                                        </p:attrNameLst>
                                      </p:cBhvr>
                                      <p:to>
                                        <p:strVal val="visible"/>
                                      </p:to>
                                    </p:set>
                                    <p:animEffect transition="in" filter="strips(upLeft)">
                                      <p:cBhvr>
                                        <p:cTn id="15" dur="500"/>
                                        <p:tgtEl>
                                          <p:spTgt spid="1613895"/>
                                        </p:tgtEl>
                                      </p:cBhvr>
                                    </p:animEffect>
                                  </p:childTnLst>
                                </p:cTn>
                              </p:par>
                            </p:childTnLst>
                          </p:cTn>
                        </p:par>
                        <p:par>
                          <p:cTn id="16" fill="hold">
                            <p:stCondLst>
                              <p:cond delay="1500"/>
                            </p:stCondLst>
                            <p:childTnLst>
                              <p:par>
                                <p:cTn id="17" presetID="18" presetClass="entr" presetSubtype="9" fill="hold" grpId="0" nodeType="afterEffect">
                                  <p:stCondLst>
                                    <p:cond delay="0"/>
                                  </p:stCondLst>
                                  <p:childTnLst>
                                    <p:set>
                                      <p:cBhvr>
                                        <p:cTn id="18" dur="1" fill="hold">
                                          <p:stCondLst>
                                            <p:cond delay="0"/>
                                          </p:stCondLst>
                                        </p:cTn>
                                        <p:tgtEl>
                                          <p:spTgt spid="1613894"/>
                                        </p:tgtEl>
                                        <p:attrNameLst>
                                          <p:attrName>style.visibility</p:attrName>
                                        </p:attrNameLst>
                                      </p:cBhvr>
                                      <p:to>
                                        <p:strVal val="visible"/>
                                      </p:to>
                                    </p:set>
                                    <p:animEffect transition="in" filter="strips(upLeft)">
                                      <p:cBhvr>
                                        <p:cTn id="19" dur="500"/>
                                        <p:tgtEl>
                                          <p:spTgt spid="1613894"/>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1613878"/>
                                        </p:tgtEl>
                                        <p:attrNameLst>
                                          <p:attrName>style.visibility</p:attrName>
                                        </p:attrNameLst>
                                      </p:cBhvr>
                                      <p:to>
                                        <p:strVal val="visible"/>
                                      </p:to>
                                    </p:set>
                                    <p:animEffect transition="in" filter="strips(downLeft)">
                                      <p:cBhvr>
                                        <p:cTn id="24" dur="500"/>
                                        <p:tgtEl>
                                          <p:spTgt spid="1613878"/>
                                        </p:tgtEl>
                                      </p:cBhvr>
                                    </p:animEffect>
                                  </p:childTnLst>
                                </p:cTn>
                              </p:par>
                            </p:childTnLst>
                          </p:cTn>
                        </p:par>
                        <p:par>
                          <p:cTn id="25" fill="hold">
                            <p:stCondLst>
                              <p:cond delay="500"/>
                            </p:stCondLst>
                            <p:childTnLst>
                              <p:par>
                                <p:cTn id="26" presetID="27" presetClass="entr" presetSubtype="0" fill="hold" nodeType="afterEffect">
                                  <p:stCondLst>
                                    <p:cond delay="0"/>
                                  </p:stCondLst>
                                  <p:iterate type="lt">
                                    <p:tmPct val="50000"/>
                                  </p:iterate>
                                  <p:childTnLst>
                                    <p:set>
                                      <p:cBhvr>
                                        <p:cTn id="27" dur="1" fill="hold">
                                          <p:stCondLst>
                                            <p:cond delay="0"/>
                                          </p:stCondLst>
                                        </p:cTn>
                                        <p:tgtEl>
                                          <p:spTgt spid="1613908">
                                            <p:txEl>
                                              <p:pRg st="0" end="0"/>
                                            </p:txEl>
                                          </p:spTgt>
                                        </p:tgtEl>
                                        <p:attrNameLst>
                                          <p:attrName>style.visibility</p:attrName>
                                        </p:attrNameLst>
                                      </p:cBhvr>
                                      <p:to>
                                        <p:strVal val="visible"/>
                                      </p:to>
                                    </p:set>
                                    <p:anim calcmode="discrete" valueType="clr">
                                      <p:cBhvr override="childStyle">
                                        <p:cTn id="28" dur="80"/>
                                        <p:tgtEl>
                                          <p:spTgt spid="161390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1613908">
                                            <p:txEl>
                                              <p:pRg st="0" end="0"/>
                                            </p:txEl>
                                          </p:spTgt>
                                        </p:tgtEl>
                                        <p:attrNameLst>
                                          <p:attrName>fillcolor</p:attrName>
                                        </p:attrNameLst>
                                      </p:cBhvr>
                                      <p:tavLst>
                                        <p:tav tm="0">
                                          <p:val>
                                            <p:clrVal>
                                              <a:schemeClr val="accent2"/>
                                            </p:clrVal>
                                          </p:val>
                                        </p:tav>
                                        <p:tav tm="50000">
                                          <p:val>
                                            <p:clrVal>
                                              <a:schemeClr val="hlink"/>
                                            </p:clrVal>
                                          </p:val>
                                        </p:tav>
                                      </p:tavLst>
                                    </p:anim>
                                    <p:set>
                                      <p:cBhvr>
                                        <p:cTn id="30" dur="80"/>
                                        <p:tgtEl>
                                          <p:spTgt spid="1613908">
                                            <p:txEl>
                                              <p:pRg st="0" end="0"/>
                                            </p:txEl>
                                          </p:spTgt>
                                        </p:tgtEl>
                                        <p:attrNameLst>
                                          <p:attrName>fill.type</p:attrName>
                                        </p:attrNameLst>
                                      </p:cBhvr>
                                      <p:to>
                                        <p:strVal val="solid"/>
                                      </p:to>
                                    </p:set>
                                  </p:childTnLst>
                                </p:cTn>
                              </p:par>
                            </p:childTnLst>
                          </p:cTn>
                        </p:par>
                        <p:par>
                          <p:cTn id="31" fill="hold">
                            <p:stCondLst>
                              <p:cond delay="700"/>
                            </p:stCondLst>
                            <p:childTnLst>
                              <p:par>
                                <p:cTn id="32" presetID="23" presetClass="entr" presetSubtype="16" fill="hold" grpId="0" nodeType="afterEffect">
                                  <p:stCondLst>
                                    <p:cond delay="0"/>
                                  </p:stCondLst>
                                  <p:iterate type="lt">
                                    <p:tmPct val="0"/>
                                  </p:iterate>
                                  <p:childTnLst>
                                    <p:set>
                                      <p:cBhvr>
                                        <p:cTn id="33" dur="1" fill="hold">
                                          <p:stCondLst>
                                            <p:cond delay="0"/>
                                          </p:stCondLst>
                                        </p:cTn>
                                        <p:tgtEl>
                                          <p:spTgt spid="1613909">
                                            <p:txEl>
                                              <p:pRg st="0" end="0"/>
                                            </p:txEl>
                                          </p:spTgt>
                                        </p:tgtEl>
                                        <p:attrNameLst>
                                          <p:attrName>style.visibility</p:attrName>
                                        </p:attrNameLst>
                                      </p:cBhvr>
                                      <p:to>
                                        <p:strVal val="visible"/>
                                      </p:to>
                                    </p:set>
                                    <p:anim calcmode="lin" valueType="num">
                                      <p:cBhvr>
                                        <p:cTn id="34" dur="500" fill="hold"/>
                                        <p:tgtEl>
                                          <p:spTgt spid="1613909">
                                            <p:txEl>
                                              <p:pRg st="0" end="0"/>
                                            </p:txEl>
                                          </p:spTgt>
                                        </p:tgtEl>
                                        <p:attrNameLst>
                                          <p:attrName>ppt_w</p:attrName>
                                        </p:attrNameLst>
                                      </p:cBhvr>
                                      <p:tavLst>
                                        <p:tav tm="0">
                                          <p:val>
                                            <p:fltVal val="0"/>
                                          </p:val>
                                        </p:tav>
                                        <p:tav tm="100000">
                                          <p:val>
                                            <p:strVal val="#ppt_w"/>
                                          </p:val>
                                        </p:tav>
                                      </p:tavLst>
                                    </p:anim>
                                    <p:anim calcmode="lin" valueType="num">
                                      <p:cBhvr>
                                        <p:cTn id="35" dur="500" fill="hold"/>
                                        <p:tgtEl>
                                          <p:spTgt spid="1613909">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ppt_x</p:attrName>
                                        </p:attrNameLst>
                                      </p:cBhvr>
                                      <p:tavLst>
                                        <p:tav tm="0">
                                          <p:val>
                                            <p:strVal val="#ppt_x-#ppt_w/2"/>
                                          </p:val>
                                        </p:tav>
                                        <p:tav tm="100000">
                                          <p:val>
                                            <p:strVal val="#ppt_x"/>
                                          </p:val>
                                        </p:tav>
                                      </p:tavLst>
                                    </p:anim>
                                    <p:anim calcmode="lin" valueType="num">
                                      <p:cBhvr>
                                        <p:cTn id="41" dur="500" fill="hold"/>
                                        <p:tgtEl>
                                          <p:spTgt spid="3"/>
                                        </p:tgtEl>
                                        <p:attrNameLst>
                                          <p:attrName>ppt_y</p:attrName>
                                        </p:attrNameLst>
                                      </p:cBhvr>
                                      <p:tavLst>
                                        <p:tav tm="0">
                                          <p:val>
                                            <p:strVal val="#ppt_y"/>
                                          </p:val>
                                        </p:tav>
                                        <p:tav tm="100000">
                                          <p:val>
                                            <p:strVal val="#ppt_y"/>
                                          </p:val>
                                        </p:tav>
                                      </p:tavLst>
                                    </p:anim>
                                    <p:anim calcmode="lin" valueType="num">
                                      <p:cBhvr>
                                        <p:cTn id="42" dur="500" fill="hold"/>
                                        <p:tgtEl>
                                          <p:spTgt spid="3"/>
                                        </p:tgtEl>
                                        <p:attrNameLst>
                                          <p:attrName>ppt_w</p:attrName>
                                        </p:attrNameLst>
                                      </p:cBhvr>
                                      <p:tavLst>
                                        <p:tav tm="0">
                                          <p:val>
                                            <p:fltVal val="0"/>
                                          </p:val>
                                        </p:tav>
                                        <p:tav tm="100000">
                                          <p:val>
                                            <p:strVal val="#ppt_w"/>
                                          </p:val>
                                        </p:tav>
                                      </p:tavLst>
                                    </p:anim>
                                    <p:anim calcmode="lin" valueType="num">
                                      <p:cBhvr>
                                        <p:cTn id="4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13899"/>
                                        </p:tgtEl>
                                        <p:attrNameLst>
                                          <p:attrName>style.visibility</p:attrName>
                                        </p:attrNameLst>
                                      </p:cBhvr>
                                      <p:to>
                                        <p:strVal val="visible"/>
                                      </p:to>
                                    </p:set>
                                  </p:childTnLst>
                                </p:cTn>
                              </p:par>
                            </p:childTnLst>
                          </p:cTn>
                        </p:par>
                        <p:par>
                          <p:cTn id="48" fill="hold">
                            <p:stCondLst>
                              <p:cond delay="0"/>
                            </p:stCondLst>
                            <p:childTnLst>
                              <p:par>
                                <p:cTn id="49" presetID="18" presetClass="entr" presetSubtype="12" fill="hold" grpId="0" nodeType="afterEffect">
                                  <p:stCondLst>
                                    <p:cond delay="0"/>
                                  </p:stCondLst>
                                  <p:childTnLst>
                                    <p:set>
                                      <p:cBhvr>
                                        <p:cTn id="50" dur="1" fill="hold">
                                          <p:stCondLst>
                                            <p:cond delay="0"/>
                                          </p:stCondLst>
                                        </p:cTn>
                                        <p:tgtEl>
                                          <p:spTgt spid="1613900"/>
                                        </p:tgtEl>
                                        <p:attrNameLst>
                                          <p:attrName>style.visibility</p:attrName>
                                        </p:attrNameLst>
                                      </p:cBhvr>
                                      <p:to>
                                        <p:strVal val="visible"/>
                                      </p:to>
                                    </p:set>
                                    <p:animEffect transition="in" filter="strips(downLeft)">
                                      <p:cBhvr>
                                        <p:cTn id="51" dur="500"/>
                                        <p:tgtEl>
                                          <p:spTgt spid="1613900"/>
                                        </p:tgtEl>
                                      </p:cBhvr>
                                    </p:animEffect>
                                  </p:childTnLst>
                                </p:cTn>
                              </p:par>
                            </p:childTnLst>
                          </p:cTn>
                        </p:par>
                        <p:par>
                          <p:cTn id="52" fill="hold">
                            <p:stCondLst>
                              <p:cond delay="500"/>
                            </p:stCondLst>
                            <p:childTnLst>
                              <p:par>
                                <p:cTn id="53" presetID="18" presetClass="entr" presetSubtype="12" fill="hold" grpId="0" nodeType="afterEffect">
                                  <p:stCondLst>
                                    <p:cond delay="0"/>
                                  </p:stCondLst>
                                  <p:childTnLst>
                                    <p:set>
                                      <p:cBhvr>
                                        <p:cTn id="54" dur="1" fill="hold">
                                          <p:stCondLst>
                                            <p:cond delay="0"/>
                                          </p:stCondLst>
                                        </p:cTn>
                                        <p:tgtEl>
                                          <p:spTgt spid="1613901"/>
                                        </p:tgtEl>
                                        <p:attrNameLst>
                                          <p:attrName>style.visibility</p:attrName>
                                        </p:attrNameLst>
                                      </p:cBhvr>
                                      <p:to>
                                        <p:strVal val="visible"/>
                                      </p:to>
                                    </p:set>
                                    <p:animEffect transition="in" filter="strips(downLeft)">
                                      <p:cBhvr>
                                        <p:cTn id="55" dur="500"/>
                                        <p:tgtEl>
                                          <p:spTgt spid="1613901"/>
                                        </p:tgtEl>
                                      </p:cBhvr>
                                    </p:animEffect>
                                  </p:childTnLst>
                                </p:cTn>
                              </p:par>
                            </p:childTnLst>
                          </p:cTn>
                        </p:par>
                        <p:par>
                          <p:cTn id="56" fill="hold">
                            <p:stCondLst>
                              <p:cond delay="1000"/>
                            </p:stCondLst>
                            <p:childTnLst>
                              <p:par>
                                <p:cTn id="57" presetID="18" presetClass="entr" presetSubtype="6" fill="hold" grpId="0" nodeType="afterEffect">
                                  <p:stCondLst>
                                    <p:cond delay="0"/>
                                  </p:stCondLst>
                                  <p:childTnLst>
                                    <p:set>
                                      <p:cBhvr>
                                        <p:cTn id="58" dur="1" fill="hold">
                                          <p:stCondLst>
                                            <p:cond delay="0"/>
                                          </p:stCondLst>
                                        </p:cTn>
                                        <p:tgtEl>
                                          <p:spTgt spid="1613902"/>
                                        </p:tgtEl>
                                        <p:attrNameLst>
                                          <p:attrName>style.visibility</p:attrName>
                                        </p:attrNameLst>
                                      </p:cBhvr>
                                      <p:to>
                                        <p:strVal val="visible"/>
                                      </p:to>
                                    </p:set>
                                    <p:animEffect transition="in" filter="strips(downRight)">
                                      <p:cBhvr>
                                        <p:cTn id="59" dur="500"/>
                                        <p:tgtEl>
                                          <p:spTgt spid="1613902"/>
                                        </p:tgtEl>
                                      </p:cBhvr>
                                    </p:animEffect>
                                  </p:childTnLst>
                                </p:cTn>
                              </p:par>
                            </p:childTnLst>
                          </p:cTn>
                        </p:par>
                        <p:par>
                          <p:cTn id="60" fill="hold">
                            <p:stCondLst>
                              <p:cond delay="1500"/>
                            </p:stCondLst>
                            <p:childTnLst>
                              <p:par>
                                <p:cTn id="61" presetID="18" presetClass="entr" presetSubtype="12" fill="hold" grpId="0" nodeType="afterEffect">
                                  <p:stCondLst>
                                    <p:cond delay="0"/>
                                  </p:stCondLst>
                                  <p:childTnLst>
                                    <p:set>
                                      <p:cBhvr>
                                        <p:cTn id="62" dur="1" fill="hold">
                                          <p:stCondLst>
                                            <p:cond delay="0"/>
                                          </p:stCondLst>
                                        </p:cTn>
                                        <p:tgtEl>
                                          <p:spTgt spid="1613874"/>
                                        </p:tgtEl>
                                        <p:attrNameLst>
                                          <p:attrName>style.visibility</p:attrName>
                                        </p:attrNameLst>
                                      </p:cBhvr>
                                      <p:to>
                                        <p:strVal val="visible"/>
                                      </p:to>
                                    </p:set>
                                    <p:animEffect transition="in" filter="strips(downLeft)">
                                      <p:cBhvr>
                                        <p:cTn id="63" dur="500"/>
                                        <p:tgtEl>
                                          <p:spTgt spid="1613874"/>
                                        </p:tgtEl>
                                      </p:cBhvr>
                                    </p:animEffect>
                                  </p:childTnLst>
                                </p:cTn>
                              </p:par>
                            </p:childTnLst>
                          </p:cTn>
                        </p:par>
                        <p:par>
                          <p:cTn id="64" fill="hold">
                            <p:stCondLst>
                              <p:cond delay="2000"/>
                            </p:stCondLst>
                            <p:childTnLst>
                              <p:par>
                                <p:cTn id="65" presetID="1" presetClass="entr" presetSubtype="0" fill="hold" grpId="0" nodeType="afterEffect">
                                  <p:stCondLst>
                                    <p:cond delay="0"/>
                                  </p:stCondLst>
                                  <p:childTnLst>
                                    <p:set>
                                      <p:cBhvr>
                                        <p:cTn id="66" dur="1" fill="hold">
                                          <p:stCondLst>
                                            <p:cond delay="0"/>
                                          </p:stCondLst>
                                        </p:cTn>
                                        <p:tgtEl>
                                          <p:spTgt spid="1613889"/>
                                        </p:tgtEl>
                                        <p:attrNameLst>
                                          <p:attrName>style.visibility</p:attrName>
                                        </p:attrNameLst>
                                      </p:cBhvr>
                                      <p:to>
                                        <p:strVal val="visible"/>
                                      </p:to>
                                    </p:set>
                                  </p:childTnLst>
                                </p:cTn>
                              </p:par>
                            </p:childTnLst>
                          </p:cTn>
                        </p:par>
                        <p:par>
                          <p:cTn id="67" fill="hold">
                            <p:stCondLst>
                              <p:cond delay="2000"/>
                            </p:stCondLst>
                            <p:childTnLst>
                              <p:par>
                                <p:cTn id="68" presetID="17" presetClass="entr" presetSubtype="4" fill="hold" grpId="0" nodeType="afterEffect">
                                  <p:stCondLst>
                                    <p:cond delay="0"/>
                                  </p:stCondLst>
                                  <p:childTnLst>
                                    <p:set>
                                      <p:cBhvr>
                                        <p:cTn id="69" dur="1" fill="hold">
                                          <p:stCondLst>
                                            <p:cond delay="0"/>
                                          </p:stCondLst>
                                        </p:cTn>
                                        <p:tgtEl>
                                          <p:spTgt spid="1613877"/>
                                        </p:tgtEl>
                                        <p:attrNameLst>
                                          <p:attrName>style.visibility</p:attrName>
                                        </p:attrNameLst>
                                      </p:cBhvr>
                                      <p:to>
                                        <p:strVal val="visible"/>
                                      </p:to>
                                    </p:set>
                                    <p:anim calcmode="lin" valueType="num">
                                      <p:cBhvr>
                                        <p:cTn id="70" dur="500" fill="hold"/>
                                        <p:tgtEl>
                                          <p:spTgt spid="1613877"/>
                                        </p:tgtEl>
                                        <p:attrNameLst>
                                          <p:attrName>ppt_x</p:attrName>
                                        </p:attrNameLst>
                                      </p:cBhvr>
                                      <p:tavLst>
                                        <p:tav tm="0">
                                          <p:val>
                                            <p:strVal val="#ppt_x"/>
                                          </p:val>
                                        </p:tav>
                                        <p:tav tm="100000">
                                          <p:val>
                                            <p:strVal val="#ppt_x"/>
                                          </p:val>
                                        </p:tav>
                                      </p:tavLst>
                                    </p:anim>
                                    <p:anim calcmode="lin" valueType="num">
                                      <p:cBhvr>
                                        <p:cTn id="71" dur="500" fill="hold"/>
                                        <p:tgtEl>
                                          <p:spTgt spid="1613877"/>
                                        </p:tgtEl>
                                        <p:attrNameLst>
                                          <p:attrName>ppt_y</p:attrName>
                                        </p:attrNameLst>
                                      </p:cBhvr>
                                      <p:tavLst>
                                        <p:tav tm="0">
                                          <p:val>
                                            <p:strVal val="#ppt_y+#ppt_h/2"/>
                                          </p:val>
                                        </p:tav>
                                        <p:tav tm="100000">
                                          <p:val>
                                            <p:strVal val="#ppt_y"/>
                                          </p:val>
                                        </p:tav>
                                      </p:tavLst>
                                    </p:anim>
                                    <p:anim calcmode="lin" valueType="num">
                                      <p:cBhvr>
                                        <p:cTn id="72" dur="500" fill="hold"/>
                                        <p:tgtEl>
                                          <p:spTgt spid="1613877"/>
                                        </p:tgtEl>
                                        <p:attrNameLst>
                                          <p:attrName>ppt_w</p:attrName>
                                        </p:attrNameLst>
                                      </p:cBhvr>
                                      <p:tavLst>
                                        <p:tav tm="0">
                                          <p:val>
                                            <p:strVal val="#ppt_w"/>
                                          </p:val>
                                        </p:tav>
                                        <p:tav tm="100000">
                                          <p:val>
                                            <p:strVal val="#ppt_w"/>
                                          </p:val>
                                        </p:tav>
                                      </p:tavLst>
                                    </p:anim>
                                    <p:anim calcmode="lin" valueType="num">
                                      <p:cBhvr>
                                        <p:cTn id="73" dur="500" fill="hold"/>
                                        <p:tgtEl>
                                          <p:spTgt spid="1613877"/>
                                        </p:tgtEl>
                                        <p:attrNameLst>
                                          <p:attrName>ppt_h</p:attrName>
                                        </p:attrNameLst>
                                      </p:cBhvr>
                                      <p:tavLst>
                                        <p:tav tm="0">
                                          <p:val>
                                            <p:fltVal val="0"/>
                                          </p:val>
                                        </p:tav>
                                        <p:tav tm="100000">
                                          <p:val>
                                            <p:strVal val="#ppt_h"/>
                                          </p:val>
                                        </p:tav>
                                      </p:tavLst>
                                    </p:anim>
                                  </p:childTnLst>
                                </p:cTn>
                              </p:par>
                            </p:childTnLst>
                          </p:cTn>
                        </p:par>
                        <p:par>
                          <p:cTn id="74" fill="hold">
                            <p:stCondLst>
                              <p:cond delay="2500"/>
                            </p:stCondLst>
                            <p:childTnLst>
                              <p:par>
                                <p:cTn id="75" presetID="17" presetClass="entr" presetSubtype="2" fill="hold" grpId="0" nodeType="afterEffect">
                                  <p:stCondLst>
                                    <p:cond delay="0"/>
                                  </p:stCondLst>
                                  <p:childTnLst>
                                    <p:set>
                                      <p:cBhvr>
                                        <p:cTn id="76" dur="1" fill="hold">
                                          <p:stCondLst>
                                            <p:cond delay="0"/>
                                          </p:stCondLst>
                                        </p:cTn>
                                        <p:tgtEl>
                                          <p:spTgt spid="1613875"/>
                                        </p:tgtEl>
                                        <p:attrNameLst>
                                          <p:attrName>style.visibility</p:attrName>
                                        </p:attrNameLst>
                                      </p:cBhvr>
                                      <p:to>
                                        <p:strVal val="visible"/>
                                      </p:to>
                                    </p:set>
                                    <p:anim calcmode="lin" valueType="num">
                                      <p:cBhvr>
                                        <p:cTn id="77" dur="500" fill="hold"/>
                                        <p:tgtEl>
                                          <p:spTgt spid="1613875"/>
                                        </p:tgtEl>
                                        <p:attrNameLst>
                                          <p:attrName>ppt_x</p:attrName>
                                        </p:attrNameLst>
                                      </p:cBhvr>
                                      <p:tavLst>
                                        <p:tav tm="0">
                                          <p:val>
                                            <p:strVal val="#ppt_x+#ppt_w/2"/>
                                          </p:val>
                                        </p:tav>
                                        <p:tav tm="100000">
                                          <p:val>
                                            <p:strVal val="#ppt_x"/>
                                          </p:val>
                                        </p:tav>
                                      </p:tavLst>
                                    </p:anim>
                                    <p:anim calcmode="lin" valueType="num">
                                      <p:cBhvr>
                                        <p:cTn id="78" dur="500" fill="hold"/>
                                        <p:tgtEl>
                                          <p:spTgt spid="1613875"/>
                                        </p:tgtEl>
                                        <p:attrNameLst>
                                          <p:attrName>ppt_y</p:attrName>
                                        </p:attrNameLst>
                                      </p:cBhvr>
                                      <p:tavLst>
                                        <p:tav tm="0">
                                          <p:val>
                                            <p:strVal val="#ppt_y"/>
                                          </p:val>
                                        </p:tav>
                                        <p:tav tm="100000">
                                          <p:val>
                                            <p:strVal val="#ppt_y"/>
                                          </p:val>
                                        </p:tav>
                                      </p:tavLst>
                                    </p:anim>
                                    <p:anim calcmode="lin" valueType="num">
                                      <p:cBhvr>
                                        <p:cTn id="79" dur="500" fill="hold"/>
                                        <p:tgtEl>
                                          <p:spTgt spid="1613875"/>
                                        </p:tgtEl>
                                        <p:attrNameLst>
                                          <p:attrName>ppt_w</p:attrName>
                                        </p:attrNameLst>
                                      </p:cBhvr>
                                      <p:tavLst>
                                        <p:tav tm="0">
                                          <p:val>
                                            <p:fltVal val="0"/>
                                          </p:val>
                                        </p:tav>
                                        <p:tav tm="100000">
                                          <p:val>
                                            <p:strVal val="#ppt_w"/>
                                          </p:val>
                                        </p:tav>
                                      </p:tavLst>
                                    </p:anim>
                                    <p:anim calcmode="lin" valueType="num">
                                      <p:cBhvr>
                                        <p:cTn id="80" dur="500" fill="hold"/>
                                        <p:tgtEl>
                                          <p:spTgt spid="1613875"/>
                                        </p:tgtEl>
                                        <p:attrNameLst>
                                          <p:attrName>ppt_h</p:attrName>
                                        </p:attrNameLst>
                                      </p:cBhvr>
                                      <p:tavLst>
                                        <p:tav tm="0">
                                          <p:val>
                                            <p:strVal val="#ppt_h"/>
                                          </p:val>
                                        </p:tav>
                                        <p:tav tm="100000">
                                          <p:val>
                                            <p:strVal val="#ppt_h"/>
                                          </p:val>
                                        </p:tav>
                                      </p:tavLst>
                                    </p:anim>
                                  </p:childTnLst>
                                </p:cTn>
                              </p:par>
                            </p:childTnLst>
                          </p:cTn>
                        </p:par>
                        <p:par>
                          <p:cTn id="81" fill="hold">
                            <p:stCondLst>
                              <p:cond delay="3000"/>
                            </p:stCondLst>
                            <p:childTnLst>
                              <p:par>
                                <p:cTn id="82" presetID="17" presetClass="entr" presetSubtype="4" fill="hold" grpId="0" nodeType="afterEffect">
                                  <p:stCondLst>
                                    <p:cond delay="0"/>
                                  </p:stCondLst>
                                  <p:childTnLst>
                                    <p:set>
                                      <p:cBhvr>
                                        <p:cTn id="83" dur="1" fill="hold">
                                          <p:stCondLst>
                                            <p:cond delay="0"/>
                                          </p:stCondLst>
                                        </p:cTn>
                                        <p:tgtEl>
                                          <p:spTgt spid="1613876"/>
                                        </p:tgtEl>
                                        <p:attrNameLst>
                                          <p:attrName>style.visibility</p:attrName>
                                        </p:attrNameLst>
                                      </p:cBhvr>
                                      <p:to>
                                        <p:strVal val="visible"/>
                                      </p:to>
                                    </p:set>
                                    <p:anim calcmode="lin" valueType="num">
                                      <p:cBhvr>
                                        <p:cTn id="84" dur="500" fill="hold"/>
                                        <p:tgtEl>
                                          <p:spTgt spid="1613876"/>
                                        </p:tgtEl>
                                        <p:attrNameLst>
                                          <p:attrName>ppt_x</p:attrName>
                                        </p:attrNameLst>
                                      </p:cBhvr>
                                      <p:tavLst>
                                        <p:tav tm="0">
                                          <p:val>
                                            <p:strVal val="#ppt_x"/>
                                          </p:val>
                                        </p:tav>
                                        <p:tav tm="100000">
                                          <p:val>
                                            <p:strVal val="#ppt_x"/>
                                          </p:val>
                                        </p:tav>
                                      </p:tavLst>
                                    </p:anim>
                                    <p:anim calcmode="lin" valueType="num">
                                      <p:cBhvr>
                                        <p:cTn id="85" dur="500" fill="hold"/>
                                        <p:tgtEl>
                                          <p:spTgt spid="1613876"/>
                                        </p:tgtEl>
                                        <p:attrNameLst>
                                          <p:attrName>ppt_y</p:attrName>
                                        </p:attrNameLst>
                                      </p:cBhvr>
                                      <p:tavLst>
                                        <p:tav tm="0">
                                          <p:val>
                                            <p:strVal val="#ppt_y+#ppt_h/2"/>
                                          </p:val>
                                        </p:tav>
                                        <p:tav tm="100000">
                                          <p:val>
                                            <p:strVal val="#ppt_y"/>
                                          </p:val>
                                        </p:tav>
                                      </p:tavLst>
                                    </p:anim>
                                    <p:anim calcmode="lin" valueType="num">
                                      <p:cBhvr>
                                        <p:cTn id="86" dur="500" fill="hold"/>
                                        <p:tgtEl>
                                          <p:spTgt spid="1613876"/>
                                        </p:tgtEl>
                                        <p:attrNameLst>
                                          <p:attrName>ppt_w</p:attrName>
                                        </p:attrNameLst>
                                      </p:cBhvr>
                                      <p:tavLst>
                                        <p:tav tm="0">
                                          <p:val>
                                            <p:strVal val="#ppt_w"/>
                                          </p:val>
                                        </p:tav>
                                        <p:tav tm="100000">
                                          <p:val>
                                            <p:strVal val="#ppt_w"/>
                                          </p:val>
                                        </p:tav>
                                      </p:tavLst>
                                    </p:anim>
                                    <p:anim calcmode="lin" valueType="num">
                                      <p:cBhvr>
                                        <p:cTn id="87" dur="500" fill="hold"/>
                                        <p:tgtEl>
                                          <p:spTgt spid="1613876"/>
                                        </p:tgtEl>
                                        <p:attrNameLst>
                                          <p:attrName>ppt_h</p:attrName>
                                        </p:attrNameLst>
                                      </p:cBhvr>
                                      <p:tavLst>
                                        <p:tav tm="0">
                                          <p:val>
                                            <p:fltVal val="0"/>
                                          </p:val>
                                        </p:tav>
                                        <p:tav tm="100000">
                                          <p:val>
                                            <p:strVal val="#ppt_h"/>
                                          </p:val>
                                        </p:tav>
                                      </p:tavLst>
                                    </p:anim>
                                  </p:childTnLst>
                                </p:cTn>
                              </p:par>
                            </p:childTnLst>
                          </p:cTn>
                        </p:par>
                        <p:par>
                          <p:cTn id="88" fill="hold">
                            <p:stCondLst>
                              <p:cond delay="3500"/>
                            </p:stCondLst>
                            <p:childTnLst>
                              <p:par>
                                <p:cTn id="89" presetID="1" presetClass="entr" presetSubtype="0" fill="hold" grpId="0" nodeType="afterEffect">
                                  <p:stCondLst>
                                    <p:cond delay="0"/>
                                  </p:stCondLst>
                                  <p:childTnLst>
                                    <p:set>
                                      <p:cBhvr>
                                        <p:cTn id="90" dur="1" fill="hold">
                                          <p:stCondLst>
                                            <p:cond delay="0"/>
                                          </p:stCondLst>
                                        </p:cTn>
                                        <p:tgtEl>
                                          <p:spTgt spid="16138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7" presetClass="entr" presetSubtype="2" fill="hold" grpId="0" nodeType="clickEffect">
                                  <p:stCondLst>
                                    <p:cond delay="0"/>
                                  </p:stCondLst>
                                  <p:childTnLst>
                                    <p:set>
                                      <p:cBhvr>
                                        <p:cTn id="94" dur="1" fill="hold">
                                          <p:stCondLst>
                                            <p:cond delay="0"/>
                                          </p:stCondLst>
                                        </p:cTn>
                                        <p:tgtEl>
                                          <p:spTgt spid="1613871"/>
                                        </p:tgtEl>
                                        <p:attrNameLst>
                                          <p:attrName>style.visibility</p:attrName>
                                        </p:attrNameLst>
                                      </p:cBhvr>
                                      <p:to>
                                        <p:strVal val="visible"/>
                                      </p:to>
                                    </p:set>
                                    <p:anim calcmode="lin" valueType="num">
                                      <p:cBhvr>
                                        <p:cTn id="95" dur="500" fill="hold"/>
                                        <p:tgtEl>
                                          <p:spTgt spid="1613871"/>
                                        </p:tgtEl>
                                        <p:attrNameLst>
                                          <p:attrName>ppt_x</p:attrName>
                                        </p:attrNameLst>
                                      </p:cBhvr>
                                      <p:tavLst>
                                        <p:tav tm="0">
                                          <p:val>
                                            <p:strVal val="#ppt_x+#ppt_w/2"/>
                                          </p:val>
                                        </p:tav>
                                        <p:tav tm="100000">
                                          <p:val>
                                            <p:strVal val="#ppt_x"/>
                                          </p:val>
                                        </p:tav>
                                      </p:tavLst>
                                    </p:anim>
                                    <p:anim calcmode="lin" valueType="num">
                                      <p:cBhvr>
                                        <p:cTn id="96" dur="500" fill="hold"/>
                                        <p:tgtEl>
                                          <p:spTgt spid="1613871"/>
                                        </p:tgtEl>
                                        <p:attrNameLst>
                                          <p:attrName>ppt_y</p:attrName>
                                        </p:attrNameLst>
                                      </p:cBhvr>
                                      <p:tavLst>
                                        <p:tav tm="0">
                                          <p:val>
                                            <p:strVal val="#ppt_y"/>
                                          </p:val>
                                        </p:tav>
                                        <p:tav tm="100000">
                                          <p:val>
                                            <p:strVal val="#ppt_y"/>
                                          </p:val>
                                        </p:tav>
                                      </p:tavLst>
                                    </p:anim>
                                    <p:anim calcmode="lin" valueType="num">
                                      <p:cBhvr>
                                        <p:cTn id="97" dur="500" fill="hold"/>
                                        <p:tgtEl>
                                          <p:spTgt spid="1613871"/>
                                        </p:tgtEl>
                                        <p:attrNameLst>
                                          <p:attrName>ppt_w</p:attrName>
                                        </p:attrNameLst>
                                      </p:cBhvr>
                                      <p:tavLst>
                                        <p:tav tm="0">
                                          <p:val>
                                            <p:fltVal val="0"/>
                                          </p:val>
                                        </p:tav>
                                        <p:tav tm="100000">
                                          <p:val>
                                            <p:strVal val="#ppt_w"/>
                                          </p:val>
                                        </p:tav>
                                      </p:tavLst>
                                    </p:anim>
                                    <p:anim calcmode="lin" valueType="num">
                                      <p:cBhvr>
                                        <p:cTn id="98" dur="500" fill="hold"/>
                                        <p:tgtEl>
                                          <p:spTgt spid="1613871"/>
                                        </p:tgtEl>
                                        <p:attrNameLst>
                                          <p:attrName>ppt_h</p:attrName>
                                        </p:attrNameLst>
                                      </p:cBhvr>
                                      <p:tavLst>
                                        <p:tav tm="0">
                                          <p:val>
                                            <p:strVal val="#ppt_h"/>
                                          </p:val>
                                        </p:tav>
                                        <p:tav tm="100000">
                                          <p:val>
                                            <p:strVal val="#ppt_h"/>
                                          </p:val>
                                        </p:tav>
                                      </p:tavLst>
                                    </p:anim>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6138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613873"/>
                                        </p:tgtEl>
                                        <p:attrNameLst>
                                          <p:attrName>style.visibility</p:attrName>
                                        </p:attrNameLst>
                                      </p:cBhvr>
                                      <p:to>
                                        <p:strVal val="visible"/>
                                      </p:to>
                                    </p:set>
                                  </p:childTnLst>
                                </p:cTn>
                              </p:par>
                              <p:par>
                                <p:cTn id="106" presetID="17" presetClass="entr" presetSubtype="8" fill="hold" grpId="0" nodeType="withEffect">
                                  <p:stCondLst>
                                    <p:cond delay="0"/>
                                  </p:stCondLst>
                                  <p:childTnLst>
                                    <p:set>
                                      <p:cBhvr>
                                        <p:cTn id="107" dur="1" fill="hold">
                                          <p:stCondLst>
                                            <p:cond delay="0"/>
                                          </p:stCondLst>
                                        </p:cTn>
                                        <p:tgtEl>
                                          <p:spTgt spid="1613893"/>
                                        </p:tgtEl>
                                        <p:attrNameLst>
                                          <p:attrName>style.visibility</p:attrName>
                                        </p:attrNameLst>
                                      </p:cBhvr>
                                      <p:to>
                                        <p:strVal val="visible"/>
                                      </p:to>
                                    </p:set>
                                    <p:anim calcmode="lin" valueType="num">
                                      <p:cBhvr>
                                        <p:cTn id="108" dur="500" fill="hold"/>
                                        <p:tgtEl>
                                          <p:spTgt spid="1613893"/>
                                        </p:tgtEl>
                                        <p:attrNameLst>
                                          <p:attrName>ppt_x</p:attrName>
                                        </p:attrNameLst>
                                      </p:cBhvr>
                                      <p:tavLst>
                                        <p:tav tm="0">
                                          <p:val>
                                            <p:strVal val="#ppt_x-#ppt_w/2"/>
                                          </p:val>
                                        </p:tav>
                                        <p:tav tm="100000">
                                          <p:val>
                                            <p:strVal val="#ppt_x"/>
                                          </p:val>
                                        </p:tav>
                                      </p:tavLst>
                                    </p:anim>
                                    <p:anim calcmode="lin" valueType="num">
                                      <p:cBhvr>
                                        <p:cTn id="109" dur="500" fill="hold"/>
                                        <p:tgtEl>
                                          <p:spTgt spid="1613893"/>
                                        </p:tgtEl>
                                        <p:attrNameLst>
                                          <p:attrName>ppt_y</p:attrName>
                                        </p:attrNameLst>
                                      </p:cBhvr>
                                      <p:tavLst>
                                        <p:tav tm="0">
                                          <p:val>
                                            <p:strVal val="#ppt_y"/>
                                          </p:val>
                                        </p:tav>
                                        <p:tav tm="100000">
                                          <p:val>
                                            <p:strVal val="#ppt_y"/>
                                          </p:val>
                                        </p:tav>
                                      </p:tavLst>
                                    </p:anim>
                                    <p:anim calcmode="lin" valueType="num">
                                      <p:cBhvr>
                                        <p:cTn id="110" dur="500" fill="hold"/>
                                        <p:tgtEl>
                                          <p:spTgt spid="1613893"/>
                                        </p:tgtEl>
                                        <p:attrNameLst>
                                          <p:attrName>ppt_w</p:attrName>
                                        </p:attrNameLst>
                                      </p:cBhvr>
                                      <p:tavLst>
                                        <p:tav tm="0">
                                          <p:val>
                                            <p:fltVal val="0"/>
                                          </p:val>
                                        </p:tav>
                                        <p:tav tm="100000">
                                          <p:val>
                                            <p:strVal val="#ppt_w"/>
                                          </p:val>
                                        </p:tav>
                                      </p:tavLst>
                                    </p:anim>
                                    <p:anim calcmode="lin" valueType="num">
                                      <p:cBhvr>
                                        <p:cTn id="111" dur="500" fill="hold"/>
                                        <p:tgtEl>
                                          <p:spTgt spid="1613893"/>
                                        </p:tgtEl>
                                        <p:attrNameLst>
                                          <p:attrName>ppt_h</p:attrName>
                                        </p:attrNameLst>
                                      </p:cBhvr>
                                      <p:tavLst>
                                        <p:tav tm="0">
                                          <p:val>
                                            <p:strVal val="#ppt_h"/>
                                          </p:val>
                                        </p:tav>
                                        <p:tav tm="100000">
                                          <p:val>
                                            <p:strVal val="#ppt_h"/>
                                          </p:val>
                                        </p:tav>
                                      </p:tavLst>
                                    </p:anim>
                                  </p:childTnLst>
                                </p:cTn>
                              </p:par>
                            </p:childTnLst>
                          </p:cTn>
                        </p:par>
                        <p:par>
                          <p:cTn id="112" fill="hold">
                            <p:stCondLst>
                              <p:cond delay="500"/>
                            </p:stCondLst>
                            <p:childTnLst>
                              <p:par>
                                <p:cTn id="113" presetID="1" presetClass="entr" presetSubtype="0" fill="hold" nodeType="afterEffect">
                                  <p:stCondLst>
                                    <p:cond delay="0"/>
                                  </p:stCondLst>
                                  <p:childTnLst>
                                    <p:set>
                                      <p:cBhvr>
                                        <p:cTn id="114" dur="1" fill="hold">
                                          <p:stCondLst>
                                            <p:cond delay="0"/>
                                          </p:stCondLst>
                                        </p:cTn>
                                        <p:tgtEl>
                                          <p:spTgt spid="2"/>
                                        </p:tgtEl>
                                        <p:attrNameLst>
                                          <p:attrName>style.visibility</p:attrName>
                                        </p:attrNameLst>
                                      </p:cBhvr>
                                      <p:to>
                                        <p:strVal val="visible"/>
                                      </p:to>
                                    </p:set>
                                  </p:childTnLst>
                                </p:cTn>
                              </p:par>
                            </p:childTnLst>
                          </p:cTn>
                        </p:par>
                        <p:par>
                          <p:cTn id="115" fill="hold">
                            <p:stCondLst>
                              <p:cond delay="500"/>
                            </p:stCondLst>
                            <p:childTnLst>
                              <p:par>
                                <p:cTn id="116" presetID="17" presetClass="entr" presetSubtype="8" fill="hold" nodeType="afterEffect">
                                  <p:stCondLst>
                                    <p:cond delay="0"/>
                                  </p:stCondLst>
                                  <p:childTnLst>
                                    <p:set>
                                      <p:cBhvr>
                                        <p:cTn id="117" dur="1" fill="hold">
                                          <p:stCondLst>
                                            <p:cond delay="0"/>
                                          </p:stCondLst>
                                        </p:cTn>
                                        <p:tgtEl>
                                          <p:spTgt spid="2"/>
                                        </p:tgtEl>
                                        <p:attrNameLst>
                                          <p:attrName>style.visibility</p:attrName>
                                        </p:attrNameLst>
                                      </p:cBhvr>
                                      <p:to>
                                        <p:strVal val="visible"/>
                                      </p:to>
                                    </p:set>
                                    <p:anim calcmode="lin" valueType="num">
                                      <p:cBhvr>
                                        <p:cTn id="118" dur="500" fill="hold"/>
                                        <p:tgtEl>
                                          <p:spTgt spid="2"/>
                                        </p:tgtEl>
                                        <p:attrNameLst>
                                          <p:attrName>ppt_x</p:attrName>
                                        </p:attrNameLst>
                                      </p:cBhvr>
                                      <p:tavLst>
                                        <p:tav tm="0">
                                          <p:val>
                                            <p:strVal val="#ppt_x-#ppt_w/2"/>
                                          </p:val>
                                        </p:tav>
                                        <p:tav tm="100000">
                                          <p:val>
                                            <p:strVal val="#ppt_x"/>
                                          </p:val>
                                        </p:tav>
                                      </p:tavLst>
                                    </p:anim>
                                    <p:anim calcmode="lin" valueType="num">
                                      <p:cBhvr>
                                        <p:cTn id="119" dur="500" fill="hold"/>
                                        <p:tgtEl>
                                          <p:spTgt spid="2"/>
                                        </p:tgtEl>
                                        <p:attrNameLst>
                                          <p:attrName>ppt_y</p:attrName>
                                        </p:attrNameLst>
                                      </p:cBhvr>
                                      <p:tavLst>
                                        <p:tav tm="0">
                                          <p:val>
                                            <p:strVal val="#ppt_y"/>
                                          </p:val>
                                        </p:tav>
                                        <p:tav tm="100000">
                                          <p:val>
                                            <p:strVal val="#ppt_y"/>
                                          </p:val>
                                        </p:tav>
                                      </p:tavLst>
                                    </p:anim>
                                    <p:anim calcmode="lin" valueType="num">
                                      <p:cBhvr>
                                        <p:cTn id="120" dur="500" fill="hold"/>
                                        <p:tgtEl>
                                          <p:spTgt spid="2"/>
                                        </p:tgtEl>
                                        <p:attrNameLst>
                                          <p:attrName>ppt_w</p:attrName>
                                        </p:attrNameLst>
                                      </p:cBhvr>
                                      <p:tavLst>
                                        <p:tav tm="0">
                                          <p:val>
                                            <p:fltVal val="0"/>
                                          </p:val>
                                        </p:tav>
                                        <p:tav tm="100000">
                                          <p:val>
                                            <p:strVal val="#ppt_w"/>
                                          </p:val>
                                        </p:tav>
                                      </p:tavLst>
                                    </p:anim>
                                    <p:anim calcmode="lin" valueType="num">
                                      <p:cBhvr>
                                        <p:cTn id="121" dur="500" fill="hold"/>
                                        <p:tgtEl>
                                          <p:spTgt spid="2"/>
                                        </p:tgtEl>
                                        <p:attrNameLst>
                                          <p:attrName>ppt_h</p:attrName>
                                        </p:attrNameLst>
                                      </p:cBhvr>
                                      <p:tavLst>
                                        <p:tav tm="0">
                                          <p:val>
                                            <p:strVal val="#ppt_h"/>
                                          </p:val>
                                        </p:tav>
                                        <p:tav tm="100000">
                                          <p:val>
                                            <p:strVal val="#ppt_h"/>
                                          </p:val>
                                        </p:tav>
                                      </p:tavLst>
                                    </p:anim>
                                  </p:childTnLst>
                                </p:cTn>
                              </p:par>
                            </p:childTnLst>
                          </p:cTn>
                        </p:par>
                        <p:par>
                          <p:cTn id="122" fill="hold">
                            <p:stCondLst>
                              <p:cond delay="1000"/>
                            </p:stCondLst>
                            <p:childTnLst>
                              <p:par>
                                <p:cTn id="123" presetID="18" presetClass="entr" presetSubtype="6" fill="hold" grpId="0" nodeType="afterEffect">
                                  <p:stCondLst>
                                    <p:cond delay="0"/>
                                  </p:stCondLst>
                                  <p:childTnLst>
                                    <p:set>
                                      <p:cBhvr>
                                        <p:cTn id="124" dur="1" fill="hold">
                                          <p:stCondLst>
                                            <p:cond delay="0"/>
                                          </p:stCondLst>
                                        </p:cTn>
                                        <p:tgtEl>
                                          <p:spTgt spid="1613903"/>
                                        </p:tgtEl>
                                        <p:attrNameLst>
                                          <p:attrName>style.visibility</p:attrName>
                                        </p:attrNameLst>
                                      </p:cBhvr>
                                      <p:to>
                                        <p:strVal val="visible"/>
                                      </p:to>
                                    </p:set>
                                    <p:animEffect transition="in" filter="strips(downRight)">
                                      <p:cBhvr>
                                        <p:cTn id="125" dur="500"/>
                                        <p:tgtEl>
                                          <p:spTgt spid="1613903"/>
                                        </p:tgtEl>
                                      </p:cBhvr>
                                    </p:animEffect>
                                  </p:childTnLst>
                                </p:cTn>
                              </p:par>
                            </p:childTnLst>
                          </p:cTn>
                        </p:par>
                        <p:par>
                          <p:cTn id="126" fill="hold">
                            <p:stCondLst>
                              <p:cond delay="1500"/>
                            </p:stCondLst>
                            <p:childTnLst>
                              <p:par>
                                <p:cTn id="127" presetID="18" presetClass="entr" presetSubtype="12" fill="hold" grpId="0" nodeType="afterEffect">
                                  <p:stCondLst>
                                    <p:cond delay="0"/>
                                  </p:stCondLst>
                                  <p:childTnLst>
                                    <p:set>
                                      <p:cBhvr>
                                        <p:cTn id="128" dur="1" fill="hold">
                                          <p:stCondLst>
                                            <p:cond delay="0"/>
                                          </p:stCondLst>
                                        </p:cTn>
                                        <p:tgtEl>
                                          <p:spTgt spid="1613904"/>
                                        </p:tgtEl>
                                        <p:attrNameLst>
                                          <p:attrName>style.visibility</p:attrName>
                                        </p:attrNameLst>
                                      </p:cBhvr>
                                      <p:to>
                                        <p:strVal val="visible"/>
                                      </p:to>
                                    </p:set>
                                    <p:animEffect transition="in" filter="strips(downLeft)">
                                      <p:cBhvr>
                                        <p:cTn id="129" dur="500"/>
                                        <p:tgtEl>
                                          <p:spTgt spid="1613904"/>
                                        </p:tgtEl>
                                      </p:cBhvr>
                                    </p:animEffect>
                                  </p:childTnLst>
                                </p:cTn>
                              </p:par>
                            </p:childTnLst>
                          </p:cTn>
                        </p:par>
                        <p:par>
                          <p:cTn id="130" fill="hold">
                            <p:stCondLst>
                              <p:cond delay="2000"/>
                            </p:stCondLst>
                            <p:childTnLst>
                              <p:par>
                                <p:cTn id="131" presetID="1" presetClass="entr" presetSubtype="0" fill="hold" grpId="0" nodeType="afterEffect">
                                  <p:stCondLst>
                                    <p:cond delay="0"/>
                                  </p:stCondLst>
                                  <p:childTnLst>
                                    <p:set>
                                      <p:cBhvr>
                                        <p:cTn id="132" dur="1" fill="hold">
                                          <p:stCondLst>
                                            <p:cond delay="0"/>
                                          </p:stCondLst>
                                        </p:cTn>
                                        <p:tgtEl>
                                          <p:spTgt spid="1613890"/>
                                        </p:tgtEl>
                                        <p:attrNameLst>
                                          <p:attrName>style.visibility</p:attrName>
                                        </p:attrNameLst>
                                      </p:cBhvr>
                                      <p:to>
                                        <p:strVal val="visible"/>
                                      </p:to>
                                    </p:set>
                                  </p:childTnLst>
                                </p:cTn>
                              </p:par>
                            </p:childTnLst>
                          </p:cTn>
                        </p:par>
                        <p:par>
                          <p:cTn id="133" fill="hold">
                            <p:stCondLst>
                              <p:cond delay="2000"/>
                            </p:stCondLst>
                            <p:childTnLst>
                              <p:par>
                                <p:cTn id="134" presetID="17" presetClass="entr" presetSubtype="4" fill="hold" grpId="0" nodeType="afterEffect">
                                  <p:stCondLst>
                                    <p:cond delay="0"/>
                                  </p:stCondLst>
                                  <p:childTnLst>
                                    <p:set>
                                      <p:cBhvr>
                                        <p:cTn id="135" dur="1" fill="hold">
                                          <p:stCondLst>
                                            <p:cond delay="0"/>
                                          </p:stCondLst>
                                        </p:cTn>
                                        <p:tgtEl>
                                          <p:spTgt spid="1613892"/>
                                        </p:tgtEl>
                                        <p:attrNameLst>
                                          <p:attrName>style.visibility</p:attrName>
                                        </p:attrNameLst>
                                      </p:cBhvr>
                                      <p:to>
                                        <p:strVal val="visible"/>
                                      </p:to>
                                    </p:set>
                                    <p:anim calcmode="lin" valueType="num">
                                      <p:cBhvr>
                                        <p:cTn id="136" dur="500" fill="hold"/>
                                        <p:tgtEl>
                                          <p:spTgt spid="1613892"/>
                                        </p:tgtEl>
                                        <p:attrNameLst>
                                          <p:attrName>ppt_x</p:attrName>
                                        </p:attrNameLst>
                                      </p:cBhvr>
                                      <p:tavLst>
                                        <p:tav tm="0">
                                          <p:val>
                                            <p:strVal val="#ppt_x"/>
                                          </p:val>
                                        </p:tav>
                                        <p:tav tm="100000">
                                          <p:val>
                                            <p:strVal val="#ppt_x"/>
                                          </p:val>
                                        </p:tav>
                                      </p:tavLst>
                                    </p:anim>
                                    <p:anim calcmode="lin" valueType="num">
                                      <p:cBhvr>
                                        <p:cTn id="137" dur="500" fill="hold"/>
                                        <p:tgtEl>
                                          <p:spTgt spid="1613892"/>
                                        </p:tgtEl>
                                        <p:attrNameLst>
                                          <p:attrName>ppt_y</p:attrName>
                                        </p:attrNameLst>
                                      </p:cBhvr>
                                      <p:tavLst>
                                        <p:tav tm="0">
                                          <p:val>
                                            <p:strVal val="#ppt_y+#ppt_h/2"/>
                                          </p:val>
                                        </p:tav>
                                        <p:tav tm="100000">
                                          <p:val>
                                            <p:strVal val="#ppt_y"/>
                                          </p:val>
                                        </p:tav>
                                      </p:tavLst>
                                    </p:anim>
                                    <p:anim calcmode="lin" valueType="num">
                                      <p:cBhvr>
                                        <p:cTn id="138" dur="500" fill="hold"/>
                                        <p:tgtEl>
                                          <p:spTgt spid="1613892"/>
                                        </p:tgtEl>
                                        <p:attrNameLst>
                                          <p:attrName>ppt_w</p:attrName>
                                        </p:attrNameLst>
                                      </p:cBhvr>
                                      <p:tavLst>
                                        <p:tav tm="0">
                                          <p:val>
                                            <p:strVal val="#ppt_w"/>
                                          </p:val>
                                        </p:tav>
                                        <p:tav tm="100000">
                                          <p:val>
                                            <p:strVal val="#ppt_w"/>
                                          </p:val>
                                        </p:tav>
                                      </p:tavLst>
                                    </p:anim>
                                    <p:anim calcmode="lin" valueType="num">
                                      <p:cBhvr>
                                        <p:cTn id="139" dur="500" fill="hold"/>
                                        <p:tgtEl>
                                          <p:spTgt spid="1613892"/>
                                        </p:tgtEl>
                                        <p:attrNameLst>
                                          <p:attrName>ppt_h</p:attrName>
                                        </p:attrNameLst>
                                      </p:cBhvr>
                                      <p:tavLst>
                                        <p:tav tm="0">
                                          <p:val>
                                            <p:fltVal val="0"/>
                                          </p:val>
                                        </p:tav>
                                        <p:tav tm="100000">
                                          <p:val>
                                            <p:strVal val="#ppt_h"/>
                                          </p:val>
                                        </p:tav>
                                      </p:tavLst>
                                    </p:anim>
                                  </p:childTnLst>
                                </p:cTn>
                              </p:par>
                            </p:childTnLst>
                          </p:cTn>
                        </p:par>
                        <p:par>
                          <p:cTn id="140" fill="hold">
                            <p:stCondLst>
                              <p:cond delay="2500"/>
                            </p:stCondLst>
                            <p:childTnLst>
                              <p:par>
                                <p:cTn id="141" presetID="1" presetClass="entr" presetSubtype="0" fill="hold" grpId="0" nodeType="afterEffect">
                                  <p:stCondLst>
                                    <p:cond delay="0"/>
                                  </p:stCondLst>
                                  <p:childTnLst>
                                    <p:set>
                                      <p:cBhvr>
                                        <p:cTn id="142" dur="1" fill="hold">
                                          <p:stCondLst>
                                            <p:cond delay="0"/>
                                          </p:stCondLst>
                                        </p:cTn>
                                        <p:tgtEl>
                                          <p:spTgt spid="161389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1613880"/>
                                        </p:tgtEl>
                                        <p:attrNameLst>
                                          <p:attrName>style.visibility</p:attrName>
                                        </p:attrNameLst>
                                      </p:cBhvr>
                                      <p:to>
                                        <p:strVal val="visible"/>
                                      </p:to>
                                    </p:set>
                                    <p:anim calcmode="lin" valueType="num">
                                      <p:cBhvr>
                                        <p:cTn id="147" dur="500" fill="hold"/>
                                        <p:tgtEl>
                                          <p:spTgt spid="1613880"/>
                                        </p:tgtEl>
                                        <p:attrNameLst>
                                          <p:attrName>ppt_w</p:attrName>
                                        </p:attrNameLst>
                                      </p:cBhvr>
                                      <p:tavLst>
                                        <p:tav tm="0">
                                          <p:val>
                                            <p:fltVal val="0"/>
                                          </p:val>
                                        </p:tav>
                                        <p:tav tm="100000">
                                          <p:val>
                                            <p:strVal val="#ppt_w"/>
                                          </p:val>
                                        </p:tav>
                                      </p:tavLst>
                                    </p:anim>
                                    <p:anim calcmode="lin" valueType="num">
                                      <p:cBhvr>
                                        <p:cTn id="148" dur="500" fill="hold"/>
                                        <p:tgtEl>
                                          <p:spTgt spid="1613880"/>
                                        </p:tgtEl>
                                        <p:attrNameLst>
                                          <p:attrName>ppt_h</p:attrName>
                                        </p:attrNameLst>
                                      </p:cBhvr>
                                      <p:tavLst>
                                        <p:tav tm="0">
                                          <p:val>
                                            <p:strVal val="#ppt_h"/>
                                          </p:val>
                                        </p:tav>
                                        <p:tav tm="100000">
                                          <p:val>
                                            <p:strVal val="#ppt_h"/>
                                          </p:val>
                                        </p:tav>
                                      </p:tavLst>
                                    </p:anim>
                                  </p:childTnLst>
                                </p:cTn>
                              </p:par>
                            </p:childTnLst>
                          </p:cTn>
                        </p:par>
                        <p:par>
                          <p:cTn id="149" fill="hold">
                            <p:stCondLst>
                              <p:cond delay="500"/>
                            </p:stCondLst>
                            <p:childTnLst>
                              <p:par>
                                <p:cTn id="150" presetID="17" presetClass="entr" presetSubtype="4" fill="hold" grpId="0" nodeType="afterEffect">
                                  <p:stCondLst>
                                    <p:cond delay="0"/>
                                  </p:stCondLst>
                                  <p:childTnLst>
                                    <p:set>
                                      <p:cBhvr>
                                        <p:cTn id="151" dur="1" fill="hold">
                                          <p:stCondLst>
                                            <p:cond delay="0"/>
                                          </p:stCondLst>
                                        </p:cTn>
                                        <p:tgtEl>
                                          <p:spTgt spid="1613881"/>
                                        </p:tgtEl>
                                        <p:attrNameLst>
                                          <p:attrName>style.visibility</p:attrName>
                                        </p:attrNameLst>
                                      </p:cBhvr>
                                      <p:to>
                                        <p:strVal val="visible"/>
                                      </p:to>
                                    </p:set>
                                    <p:anim calcmode="lin" valueType="num">
                                      <p:cBhvr>
                                        <p:cTn id="152" dur="500" fill="hold"/>
                                        <p:tgtEl>
                                          <p:spTgt spid="1613881"/>
                                        </p:tgtEl>
                                        <p:attrNameLst>
                                          <p:attrName>ppt_x</p:attrName>
                                        </p:attrNameLst>
                                      </p:cBhvr>
                                      <p:tavLst>
                                        <p:tav tm="0">
                                          <p:val>
                                            <p:strVal val="#ppt_x"/>
                                          </p:val>
                                        </p:tav>
                                        <p:tav tm="100000">
                                          <p:val>
                                            <p:strVal val="#ppt_x"/>
                                          </p:val>
                                        </p:tav>
                                      </p:tavLst>
                                    </p:anim>
                                    <p:anim calcmode="lin" valueType="num">
                                      <p:cBhvr>
                                        <p:cTn id="153" dur="500" fill="hold"/>
                                        <p:tgtEl>
                                          <p:spTgt spid="1613881"/>
                                        </p:tgtEl>
                                        <p:attrNameLst>
                                          <p:attrName>ppt_y</p:attrName>
                                        </p:attrNameLst>
                                      </p:cBhvr>
                                      <p:tavLst>
                                        <p:tav tm="0">
                                          <p:val>
                                            <p:strVal val="#ppt_y+#ppt_h/2"/>
                                          </p:val>
                                        </p:tav>
                                        <p:tav tm="100000">
                                          <p:val>
                                            <p:strVal val="#ppt_y"/>
                                          </p:val>
                                        </p:tav>
                                      </p:tavLst>
                                    </p:anim>
                                    <p:anim calcmode="lin" valueType="num">
                                      <p:cBhvr>
                                        <p:cTn id="154" dur="500" fill="hold"/>
                                        <p:tgtEl>
                                          <p:spTgt spid="1613881"/>
                                        </p:tgtEl>
                                        <p:attrNameLst>
                                          <p:attrName>ppt_w</p:attrName>
                                        </p:attrNameLst>
                                      </p:cBhvr>
                                      <p:tavLst>
                                        <p:tav tm="0">
                                          <p:val>
                                            <p:strVal val="#ppt_w"/>
                                          </p:val>
                                        </p:tav>
                                        <p:tav tm="100000">
                                          <p:val>
                                            <p:strVal val="#ppt_w"/>
                                          </p:val>
                                        </p:tav>
                                      </p:tavLst>
                                    </p:anim>
                                    <p:anim calcmode="lin" valueType="num">
                                      <p:cBhvr>
                                        <p:cTn id="155" dur="500" fill="hold"/>
                                        <p:tgtEl>
                                          <p:spTgt spid="1613881"/>
                                        </p:tgtEl>
                                        <p:attrNameLst>
                                          <p:attrName>ppt_h</p:attrName>
                                        </p:attrNameLst>
                                      </p:cBhvr>
                                      <p:tavLst>
                                        <p:tav tm="0">
                                          <p:val>
                                            <p:fltVal val="0"/>
                                          </p:val>
                                        </p:tav>
                                        <p:tav tm="100000">
                                          <p:val>
                                            <p:strVal val="#ppt_h"/>
                                          </p:val>
                                        </p:tav>
                                      </p:tavLst>
                                    </p:anim>
                                  </p:childTnLst>
                                </p:cTn>
                              </p:par>
                            </p:childTnLst>
                          </p:cTn>
                        </p:par>
                        <p:par>
                          <p:cTn id="156" fill="hold">
                            <p:stCondLst>
                              <p:cond delay="1000"/>
                            </p:stCondLst>
                            <p:childTnLst>
                              <p:par>
                                <p:cTn id="157" presetID="17" presetClass="entr" presetSubtype="8" fill="hold" grpId="0" nodeType="afterEffect">
                                  <p:stCondLst>
                                    <p:cond delay="0"/>
                                  </p:stCondLst>
                                  <p:childTnLst>
                                    <p:set>
                                      <p:cBhvr>
                                        <p:cTn id="158" dur="1" fill="hold">
                                          <p:stCondLst>
                                            <p:cond delay="0"/>
                                          </p:stCondLst>
                                        </p:cTn>
                                        <p:tgtEl>
                                          <p:spTgt spid="1613882"/>
                                        </p:tgtEl>
                                        <p:attrNameLst>
                                          <p:attrName>style.visibility</p:attrName>
                                        </p:attrNameLst>
                                      </p:cBhvr>
                                      <p:to>
                                        <p:strVal val="visible"/>
                                      </p:to>
                                    </p:set>
                                    <p:anim calcmode="lin" valueType="num">
                                      <p:cBhvr>
                                        <p:cTn id="159" dur="500" fill="hold"/>
                                        <p:tgtEl>
                                          <p:spTgt spid="1613882"/>
                                        </p:tgtEl>
                                        <p:attrNameLst>
                                          <p:attrName>ppt_x</p:attrName>
                                        </p:attrNameLst>
                                      </p:cBhvr>
                                      <p:tavLst>
                                        <p:tav tm="0">
                                          <p:val>
                                            <p:strVal val="#ppt_x-#ppt_w/2"/>
                                          </p:val>
                                        </p:tav>
                                        <p:tav tm="100000">
                                          <p:val>
                                            <p:strVal val="#ppt_x"/>
                                          </p:val>
                                        </p:tav>
                                      </p:tavLst>
                                    </p:anim>
                                    <p:anim calcmode="lin" valueType="num">
                                      <p:cBhvr>
                                        <p:cTn id="160" dur="500" fill="hold"/>
                                        <p:tgtEl>
                                          <p:spTgt spid="1613882"/>
                                        </p:tgtEl>
                                        <p:attrNameLst>
                                          <p:attrName>ppt_y</p:attrName>
                                        </p:attrNameLst>
                                      </p:cBhvr>
                                      <p:tavLst>
                                        <p:tav tm="0">
                                          <p:val>
                                            <p:strVal val="#ppt_y"/>
                                          </p:val>
                                        </p:tav>
                                        <p:tav tm="100000">
                                          <p:val>
                                            <p:strVal val="#ppt_y"/>
                                          </p:val>
                                        </p:tav>
                                      </p:tavLst>
                                    </p:anim>
                                    <p:anim calcmode="lin" valueType="num">
                                      <p:cBhvr>
                                        <p:cTn id="161" dur="500" fill="hold"/>
                                        <p:tgtEl>
                                          <p:spTgt spid="1613882"/>
                                        </p:tgtEl>
                                        <p:attrNameLst>
                                          <p:attrName>ppt_w</p:attrName>
                                        </p:attrNameLst>
                                      </p:cBhvr>
                                      <p:tavLst>
                                        <p:tav tm="0">
                                          <p:val>
                                            <p:fltVal val="0"/>
                                          </p:val>
                                        </p:tav>
                                        <p:tav tm="100000">
                                          <p:val>
                                            <p:strVal val="#ppt_w"/>
                                          </p:val>
                                        </p:tav>
                                      </p:tavLst>
                                    </p:anim>
                                    <p:anim calcmode="lin" valueType="num">
                                      <p:cBhvr>
                                        <p:cTn id="162" dur="500" fill="hold"/>
                                        <p:tgtEl>
                                          <p:spTgt spid="1613882"/>
                                        </p:tgtEl>
                                        <p:attrNameLst>
                                          <p:attrName>ppt_h</p:attrName>
                                        </p:attrNameLst>
                                      </p:cBhvr>
                                      <p:tavLst>
                                        <p:tav tm="0">
                                          <p:val>
                                            <p:strVal val="#ppt_h"/>
                                          </p:val>
                                        </p:tav>
                                        <p:tav tm="100000">
                                          <p:val>
                                            <p:strVal val="#ppt_h"/>
                                          </p:val>
                                        </p:tav>
                                      </p:tavLst>
                                    </p:anim>
                                  </p:childTnLst>
                                </p:cTn>
                              </p:par>
                            </p:childTnLst>
                          </p:cTn>
                        </p:par>
                        <p:par>
                          <p:cTn id="163" fill="hold">
                            <p:stCondLst>
                              <p:cond delay="150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1613909">
                                            <p:txEl>
                                              <p:pRg st="0" end="0"/>
                                            </p:txEl>
                                          </p:spTgt>
                                        </p:tgtEl>
                                        <p:attrNameLst>
                                          <p:attrName>style.visibility</p:attrName>
                                        </p:attrNameLst>
                                      </p:cBhvr>
                                      <p:to>
                                        <p:strVal val="visible"/>
                                      </p:to>
                                    </p:set>
                                    <p:anim calcmode="discrete" valueType="clr">
                                      <p:cBhvr override="childStyle">
                                        <p:cTn id="166" dur="80"/>
                                        <p:tgtEl>
                                          <p:spTgt spid="161390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1613909">
                                            <p:txEl>
                                              <p:pRg st="0" end="0"/>
                                            </p:txEl>
                                          </p:spTgt>
                                        </p:tgtEl>
                                        <p:attrNameLst>
                                          <p:attrName>fillcolor</p:attrName>
                                        </p:attrNameLst>
                                      </p:cBhvr>
                                      <p:tavLst>
                                        <p:tav tm="0">
                                          <p:val>
                                            <p:clrVal>
                                              <a:schemeClr val="accent2"/>
                                            </p:clrVal>
                                          </p:val>
                                        </p:tav>
                                        <p:tav tm="50000">
                                          <p:val>
                                            <p:clrVal>
                                              <a:schemeClr val="hlink"/>
                                            </p:clrVal>
                                          </p:val>
                                        </p:tav>
                                      </p:tavLst>
                                    </p:anim>
                                    <p:set>
                                      <p:cBhvr>
                                        <p:cTn id="168" dur="80"/>
                                        <p:tgtEl>
                                          <p:spTgt spid="1613909">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3870" grpId="0" animBg="1"/>
      <p:bldP spid="1613871" grpId="0" animBg="1"/>
      <p:bldP spid="1613872" grpId="0"/>
      <p:bldP spid="1613873" grpId="0"/>
      <p:bldP spid="1613874" grpId="0" animBg="1"/>
      <p:bldP spid="1613875" grpId="0" animBg="1"/>
      <p:bldP spid="1613876" grpId="0" animBg="1"/>
      <p:bldP spid="1613877" grpId="0" animBg="1"/>
      <p:bldP spid="1613878" grpId="0" animBg="1"/>
      <p:bldP spid="1613880" grpId="0" animBg="1"/>
      <p:bldP spid="1613881" grpId="0" animBg="1"/>
      <p:bldP spid="1613882" grpId="0" animBg="1"/>
      <p:bldP spid="1613889" grpId="0" animBg="1"/>
      <p:bldP spid="1613890" grpId="0" animBg="1"/>
      <p:bldP spid="1613891" grpId="0" animBg="1"/>
      <p:bldP spid="1613892" grpId="0" animBg="1"/>
      <p:bldP spid="1613893" grpId="0" animBg="1"/>
      <p:bldP spid="1613894" grpId="0" animBg="1"/>
      <p:bldP spid="1613895" grpId="0" animBg="1"/>
      <p:bldP spid="1613896" grpId="0" animBg="1"/>
      <p:bldP spid="1613897" grpId="0" animBg="1"/>
      <p:bldP spid="1613899" grpId="0" animBg="1"/>
      <p:bldP spid="1613900" grpId="0" animBg="1"/>
      <p:bldP spid="1613901" grpId="0" animBg="1"/>
      <p:bldP spid="1613902" grpId="0" animBg="1"/>
      <p:bldP spid="1613903" grpId="0" animBg="1"/>
      <p:bldP spid="1613904" grpId="0" animBg="1"/>
      <p:bldP spid="161390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4"/>
          <p:cNvSpPr>
            <a:spLocks noGrp="1"/>
          </p:cNvSpPr>
          <p:nvPr>
            <p:ph type="sldNum" sz="quarter" idx="11"/>
          </p:nvPr>
        </p:nvSpPr>
        <p:spPr>
          <a:noFill/>
        </p:spPr>
        <p:txBody>
          <a:bodyPr/>
          <a:lstStyle/>
          <a:p>
            <a:fld id="{B3248AC9-F242-4BB0-88FE-08AED01B4EBC}" type="slidenum">
              <a:rPr lang="zh-CN" altLang="en-US" smtClean="0"/>
              <a:pPr/>
              <a:t>12</a:t>
            </a:fld>
            <a:endParaRPr lang="en-US" altLang="zh-CN"/>
          </a:p>
        </p:txBody>
      </p:sp>
      <p:sp>
        <p:nvSpPr>
          <p:cNvPr id="25603" name="Rectangle 2"/>
          <p:cNvSpPr>
            <a:spLocks noGrp="1" noChangeArrowheads="1"/>
          </p:cNvSpPr>
          <p:nvPr>
            <p:ph type="title"/>
          </p:nvPr>
        </p:nvSpPr>
        <p:spPr/>
        <p:txBody>
          <a:bodyPr/>
          <a:lstStyle/>
          <a:p>
            <a:pPr eaLnBrk="1" hangingPunct="1"/>
            <a:r>
              <a:rPr lang="en-US" altLang="zh-CN"/>
              <a:t>4.3.2 </a:t>
            </a:r>
            <a:r>
              <a:rPr lang="zh-CN" altLang="en-US"/>
              <a:t>主存与</a:t>
            </a:r>
            <a:r>
              <a:rPr lang="en-US" altLang="zh-CN"/>
              <a:t>Cache</a:t>
            </a:r>
            <a:r>
              <a:rPr lang="zh-CN" altLang="en-US"/>
              <a:t>的</a:t>
            </a:r>
            <a:r>
              <a:rPr lang="zh-CN" altLang="en-US">
                <a:solidFill>
                  <a:srgbClr val="D60093"/>
                </a:solidFill>
              </a:rPr>
              <a:t>地址映射</a:t>
            </a:r>
            <a:r>
              <a:rPr lang="zh-CN" altLang="en-US">
                <a:solidFill>
                  <a:srgbClr val="006600"/>
                </a:solidFill>
              </a:rPr>
              <a:t>     </a:t>
            </a:r>
            <a:r>
              <a:rPr lang="en-US" altLang="zh-CN">
                <a:solidFill>
                  <a:srgbClr val="006600"/>
                </a:solidFill>
              </a:rPr>
              <a:t>2. </a:t>
            </a:r>
            <a:r>
              <a:rPr lang="zh-CN" altLang="en-US">
                <a:solidFill>
                  <a:srgbClr val="FF0000"/>
                </a:solidFill>
              </a:rPr>
              <a:t>直接映射</a:t>
            </a:r>
          </a:p>
        </p:txBody>
      </p:sp>
      <p:sp>
        <p:nvSpPr>
          <p:cNvPr id="25604" name="Rectangle 3"/>
          <p:cNvSpPr>
            <a:spLocks noGrp="1" noChangeArrowheads="1"/>
          </p:cNvSpPr>
          <p:nvPr>
            <p:ph type="body" idx="1"/>
          </p:nvPr>
        </p:nvSpPr>
        <p:spPr>
          <a:xfrm>
            <a:off x="468313" y="1123950"/>
            <a:ext cx="8424862" cy="5184775"/>
          </a:xfrm>
        </p:spPr>
        <p:txBody>
          <a:bodyPr/>
          <a:lstStyle/>
          <a:p>
            <a:pPr eaLnBrk="1" hangingPunct="1">
              <a:lnSpc>
                <a:spcPct val="105000"/>
              </a:lnSpc>
              <a:spcBef>
                <a:spcPct val="5000"/>
              </a:spcBef>
            </a:pPr>
            <a:r>
              <a:rPr lang="zh-CN" altLang="en-US" dirty="0"/>
              <a:t>映射规则：主存的每一块只能映象到</a:t>
            </a:r>
            <a:r>
              <a:rPr lang="en-US" altLang="zh-CN" dirty="0"/>
              <a:t>Cache</a:t>
            </a:r>
            <a:r>
              <a:rPr lang="zh-CN" altLang="en-US" dirty="0"/>
              <a:t>的一个</a:t>
            </a:r>
            <a:r>
              <a:rPr lang="zh-CN" altLang="en-US" dirty="0">
                <a:solidFill>
                  <a:srgbClr val="CC0000"/>
                </a:solidFill>
              </a:rPr>
              <a:t>特定</a:t>
            </a:r>
            <a:r>
              <a:rPr lang="zh-CN" altLang="en-US" dirty="0"/>
              <a:t>的块中。</a:t>
            </a:r>
          </a:p>
          <a:p>
            <a:pPr eaLnBrk="1" hangingPunct="1">
              <a:lnSpc>
                <a:spcPct val="105000"/>
              </a:lnSpc>
              <a:spcBef>
                <a:spcPct val="5000"/>
              </a:spcBef>
            </a:pPr>
            <a:r>
              <a:rPr lang="zh-CN" altLang="en-US" dirty="0"/>
              <a:t>整个</a:t>
            </a:r>
            <a:r>
              <a:rPr lang="en-US" altLang="zh-CN" dirty="0"/>
              <a:t>Cache</a:t>
            </a:r>
            <a:r>
              <a:rPr lang="zh-CN" altLang="en-US" dirty="0"/>
              <a:t>地址与主存地址的低位部分完全相同。</a:t>
            </a:r>
          </a:p>
          <a:p>
            <a:pPr eaLnBrk="1" hangingPunct="1">
              <a:lnSpc>
                <a:spcPct val="105000"/>
              </a:lnSpc>
              <a:spcBef>
                <a:spcPct val="5000"/>
              </a:spcBef>
            </a:pPr>
            <a:r>
              <a:rPr lang="zh-CN" altLang="en-US" dirty="0"/>
              <a:t>优点：</a:t>
            </a:r>
          </a:p>
          <a:p>
            <a:pPr lvl="1" eaLnBrk="1" hangingPunct="1">
              <a:lnSpc>
                <a:spcPct val="105000"/>
              </a:lnSpc>
              <a:spcBef>
                <a:spcPct val="5000"/>
              </a:spcBef>
            </a:pPr>
            <a:r>
              <a:rPr lang="zh-CN" altLang="en-US" dirty="0"/>
              <a:t>硬件简单，不需要相联存储器，只要</a:t>
            </a:r>
          </a:p>
          <a:p>
            <a:pPr lvl="2" eaLnBrk="1" hangingPunct="1">
              <a:lnSpc>
                <a:spcPct val="105000"/>
              </a:lnSpc>
              <a:spcBef>
                <a:spcPct val="5000"/>
              </a:spcBef>
            </a:pPr>
            <a:r>
              <a:rPr lang="zh-CN" altLang="en-US" sz="2400" dirty="0">
                <a:ea typeface="楷体_GB2312" pitchFamily="49" charset="-122"/>
              </a:rPr>
              <a:t>容量较小的按地址访问的区号标志表存储器；</a:t>
            </a:r>
          </a:p>
          <a:p>
            <a:pPr lvl="2" eaLnBrk="1" hangingPunct="1">
              <a:lnSpc>
                <a:spcPct val="105000"/>
              </a:lnSpc>
              <a:spcBef>
                <a:spcPct val="5000"/>
              </a:spcBef>
            </a:pPr>
            <a:r>
              <a:rPr lang="zh-CN" altLang="en-US" sz="2400" dirty="0">
                <a:ea typeface="楷体_GB2312" pitchFamily="49" charset="-122"/>
              </a:rPr>
              <a:t>少量外比较电路。</a:t>
            </a:r>
          </a:p>
          <a:p>
            <a:pPr lvl="1" eaLnBrk="1" hangingPunct="1">
              <a:lnSpc>
                <a:spcPct val="105000"/>
              </a:lnSpc>
              <a:spcBef>
                <a:spcPct val="5000"/>
              </a:spcBef>
            </a:pPr>
            <a:r>
              <a:rPr lang="zh-CN" altLang="en-US" dirty="0"/>
              <a:t>访问速度快（无需地址变换）。</a:t>
            </a:r>
          </a:p>
          <a:p>
            <a:pPr eaLnBrk="1" hangingPunct="1">
              <a:lnSpc>
                <a:spcPct val="105000"/>
              </a:lnSpc>
              <a:spcBef>
                <a:spcPct val="5000"/>
              </a:spcBef>
            </a:pPr>
            <a:r>
              <a:rPr lang="zh-CN" altLang="en-US" dirty="0"/>
              <a:t>缺点：</a:t>
            </a:r>
          </a:p>
          <a:p>
            <a:pPr lvl="1" eaLnBrk="1" hangingPunct="1">
              <a:lnSpc>
                <a:spcPct val="105000"/>
              </a:lnSpc>
              <a:spcBef>
                <a:spcPct val="5000"/>
              </a:spcBef>
            </a:pPr>
            <a:r>
              <a:rPr lang="en-US" altLang="zh-CN" dirty="0"/>
              <a:t>Cache</a:t>
            </a:r>
            <a:r>
              <a:rPr lang="zh-CN" altLang="en-US" dirty="0"/>
              <a:t>块冲突概率高；</a:t>
            </a:r>
          </a:p>
          <a:p>
            <a:pPr lvl="1" eaLnBrk="1" hangingPunct="1">
              <a:lnSpc>
                <a:spcPct val="105000"/>
              </a:lnSpc>
              <a:spcBef>
                <a:spcPct val="5000"/>
              </a:spcBef>
            </a:pPr>
            <a:r>
              <a:rPr lang="en-US" altLang="zh-CN" dirty="0"/>
              <a:t>Cache</a:t>
            </a:r>
            <a:r>
              <a:rPr lang="zh-CN" altLang="en-US" dirty="0"/>
              <a:t>空间利用率很低。</a:t>
            </a:r>
          </a:p>
        </p:txBody>
      </p:sp>
      <p:sp>
        <p:nvSpPr>
          <p:cNvPr id="25605" name="AutoShape 4">
            <a:hlinkClick r:id="" action="ppaction://hlinkshowjump?jump=nextslide" highlightClick="1"/>
          </p:cNvPr>
          <p:cNvSpPr>
            <a:spLocks noChangeArrowheads="1"/>
          </p:cNvSpPr>
          <p:nvPr/>
        </p:nvSpPr>
        <p:spPr bwMode="auto">
          <a:xfrm>
            <a:off x="8532813" y="620713"/>
            <a:ext cx="431800" cy="433387"/>
          </a:xfrm>
          <a:prstGeom prst="actionButtonForwardNex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spcBef>
                <a:spcPct val="50000"/>
              </a:spcBef>
            </a:pPr>
            <a:endParaRPr lang="zh-CN" alt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7740650" y="1060450"/>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0</a:t>
            </a:r>
          </a:p>
        </p:txBody>
      </p:sp>
      <p:sp>
        <p:nvSpPr>
          <p:cNvPr id="26627" name="Text Box 5"/>
          <p:cNvSpPr txBox="1">
            <a:spLocks noChangeArrowheads="1"/>
          </p:cNvSpPr>
          <p:nvPr/>
        </p:nvSpPr>
        <p:spPr bwMode="auto">
          <a:xfrm>
            <a:off x="6372225" y="333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26628" name="Rectangle 6"/>
          <p:cNvSpPr>
            <a:spLocks noChangeArrowheads="1"/>
          </p:cNvSpPr>
          <p:nvPr/>
        </p:nvSpPr>
        <p:spPr bwMode="auto">
          <a:xfrm>
            <a:off x="3706813" y="7588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29" name="Rectangle 7"/>
          <p:cNvSpPr>
            <a:spLocks noChangeArrowheads="1"/>
          </p:cNvSpPr>
          <p:nvPr/>
        </p:nvSpPr>
        <p:spPr bwMode="auto">
          <a:xfrm>
            <a:off x="3706813" y="10445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30" name="Rectangle 8"/>
          <p:cNvSpPr>
            <a:spLocks noChangeArrowheads="1"/>
          </p:cNvSpPr>
          <p:nvPr/>
        </p:nvSpPr>
        <p:spPr bwMode="auto">
          <a:xfrm>
            <a:off x="3706813" y="13303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31" name="Rectangle 9"/>
          <p:cNvSpPr>
            <a:spLocks noChangeArrowheads="1"/>
          </p:cNvSpPr>
          <p:nvPr/>
        </p:nvSpPr>
        <p:spPr bwMode="auto">
          <a:xfrm>
            <a:off x="3708400"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32" name="Text Box 10"/>
          <p:cNvSpPr txBox="1">
            <a:spLocks noChangeArrowheads="1"/>
          </p:cNvSpPr>
          <p:nvPr/>
        </p:nvSpPr>
        <p:spPr bwMode="auto">
          <a:xfrm>
            <a:off x="3708400" y="333375"/>
            <a:ext cx="1223963"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26633" name="Rectangle 11"/>
          <p:cNvSpPr>
            <a:spLocks noChangeArrowheads="1"/>
          </p:cNvSpPr>
          <p:nvPr/>
        </p:nvSpPr>
        <p:spPr bwMode="auto">
          <a:xfrm>
            <a:off x="1262063" y="768350"/>
            <a:ext cx="574675" cy="285750"/>
          </a:xfrm>
          <a:prstGeom prst="rect">
            <a:avLst/>
          </a:prstGeom>
          <a:noFill/>
          <a:ln w="19050" algn="ctr">
            <a:noFill/>
            <a:miter lim="800000"/>
            <a:headEnd/>
            <a:tailEnd/>
          </a:ln>
        </p:spPr>
        <p:txBody>
          <a:bodyPr wrap="none" anchor="ctr"/>
          <a:lstStyle/>
          <a:p>
            <a:pPr algn="r"/>
            <a:r>
              <a:rPr lang="en-US" altLang="zh-CN" sz="1800">
                <a:latin typeface="Arial" charset="0"/>
              </a:rPr>
              <a:t>0</a:t>
            </a:r>
          </a:p>
        </p:txBody>
      </p:sp>
      <p:sp>
        <p:nvSpPr>
          <p:cNvPr id="26634" name="Rectangle 12"/>
          <p:cNvSpPr>
            <a:spLocks noChangeArrowheads="1"/>
          </p:cNvSpPr>
          <p:nvPr/>
        </p:nvSpPr>
        <p:spPr bwMode="auto">
          <a:xfrm>
            <a:off x="1262063" y="1054100"/>
            <a:ext cx="574675" cy="285750"/>
          </a:xfrm>
          <a:prstGeom prst="rect">
            <a:avLst/>
          </a:prstGeom>
          <a:noFill/>
          <a:ln w="19050" algn="ctr">
            <a:noFill/>
            <a:miter lim="800000"/>
            <a:headEnd/>
            <a:tailEnd/>
          </a:ln>
        </p:spPr>
        <p:txBody>
          <a:bodyPr wrap="none" anchor="ctr"/>
          <a:lstStyle/>
          <a:p>
            <a:pPr algn="r"/>
            <a:r>
              <a:rPr lang="en-US" altLang="zh-CN" sz="1800">
                <a:latin typeface="Arial" charset="0"/>
              </a:rPr>
              <a:t>1</a:t>
            </a:r>
          </a:p>
        </p:txBody>
      </p:sp>
      <p:sp>
        <p:nvSpPr>
          <p:cNvPr id="26635" name="Rectangle 13"/>
          <p:cNvSpPr>
            <a:spLocks noChangeArrowheads="1"/>
          </p:cNvSpPr>
          <p:nvPr/>
        </p:nvSpPr>
        <p:spPr bwMode="auto">
          <a:xfrm>
            <a:off x="1262063" y="1339850"/>
            <a:ext cx="574675" cy="287338"/>
          </a:xfrm>
          <a:prstGeom prst="rect">
            <a:avLst/>
          </a:prstGeom>
          <a:noFill/>
          <a:ln w="19050" algn="ctr">
            <a:noFill/>
            <a:miter lim="800000"/>
            <a:headEnd/>
            <a:tailEnd/>
          </a:ln>
        </p:spPr>
        <p:txBody>
          <a:bodyPr wrap="none" anchor="ctr"/>
          <a:lstStyle/>
          <a:p>
            <a:pPr algn="r"/>
            <a:r>
              <a:rPr lang="en-US" altLang="zh-CN" sz="1800">
                <a:latin typeface="Arial" charset="0"/>
              </a:rPr>
              <a:t>2</a:t>
            </a:r>
          </a:p>
        </p:txBody>
      </p:sp>
      <p:sp>
        <p:nvSpPr>
          <p:cNvPr id="26636" name="Rectangle 14"/>
          <p:cNvSpPr>
            <a:spLocks noChangeArrowheads="1"/>
          </p:cNvSpPr>
          <p:nvPr/>
        </p:nvSpPr>
        <p:spPr bwMode="auto">
          <a:xfrm>
            <a:off x="1262063" y="1633538"/>
            <a:ext cx="574675" cy="285750"/>
          </a:xfrm>
          <a:prstGeom prst="rect">
            <a:avLst/>
          </a:prstGeom>
          <a:noFill/>
          <a:ln w="19050" algn="ctr">
            <a:noFill/>
            <a:miter lim="800000"/>
            <a:headEnd/>
            <a:tailEnd/>
          </a:ln>
        </p:spPr>
        <p:txBody>
          <a:bodyPr wrap="none" anchor="ctr"/>
          <a:lstStyle/>
          <a:p>
            <a:pPr algn="r"/>
            <a:r>
              <a:rPr lang="en-US" altLang="zh-CN" sz="1800">
                <a:latin typeface="Arial" charset="0"/>
              </a:rPr>
              <a:t>3</a:t>
            </a:r>
          </a:p>
        </p:txBody>
      </p:sp>
      <p:sp>
        <p:nvSpPr>
          <p:cNvPr id="26637" name="Text Box 15"/>
          <p:cNvSpPr txBox="1">
            <a:spLocks noChangeArrowheads="1"/>
          </p:cNvSpPr>
          <p:nvPr/>
        </p:nvSpPr>
        <p:spPr bwMode="auto">
          <a:xfrm>
            <a:off x="1763713" y="1936750"/>
            <a:ext cx="647700" cy="64135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主存区号</a:t>
            </a:r>
            <a:endParaRPr lang="en-US" altLang="zh-CN" sz="1800">
              <a:solidFill>
                <a:srgbClr val="D60093"/>
              </a:solidFill>
              <a:latin typeface="Arial" charset="0"/>
            </a:endParaRPr>
          </a:p>
        </p:txBody>
      </p:sp>
      <p:sp>
        <p:nvSpPr>
          <p:cNvPr id="26638" name="Rectangle 16"/>
          <p:cNvSpPr>
            <a:spLocks noChangeArrowheads="1"/>
          </p:cNvSpPr>
          <p:nvPr/>
        </p:nvSpPr>
        <p:spPr bwMode="auto">
          <a:xfrm>
            <a:off x="1836738" y="7683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39" name="Rectangle 17"/>
          <p:cNvSpPr>
            <a:spLocks noChangeArrowheads="1"/>
          </p:cNvSpPr>
          <p:nvPr/>
        </p:nvSpPr>
        <p:spPr bwMode="auto">
          <a:xfrm>
            <a:off x="1836738"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0" name="Rectangle 18"/>
          <p:cNvSpPr>
            <a:spLocks noChangeArrowheads="1"/>
          </p:cNvSpPr>
          <p:nvPr/>
        </p:nvSpPr>
        <p:spPr bwMode="auto">
          <a:xfrm>
            <a:off x="1836738" y="1339850"/>
            <a:ext cx="57467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6641" name="Rectangle 19"/>
          <p:cNvSpPr>
            <a:spLocks noChangeArrowheads="1"/>
          </p:cNvSpPr>
          <p:nvPr/>
        </p:nvSpPr>
        <p:spPr bwMode="auto">
          <a:xfrm>
            <a:off x="1836738" y="1633538"/>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6642" name="Rectangle 20"/>
          <p:cNvSpPr>
            <a:spLocks noChangeArrowheads="1"/>
          </p:cNvSpPr>
          <p:nvPr/>
        </p:nvSpPr>
        <p:spPr bwMode="auto">
          <a:xfrm>
            <a:off x="2411413" y="765175"/>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3" name="Rectangle 21"/>
          <p:cNvSpPr>
            <a:spLocks noChangeArrowheads="1"/>
          </p:cNvSpPr>
          <p:nvPr/>
        </p:nvSpPr>
        <p:spPr bwMode="auto">
          <a:xfrm>
            <a:off x="2411413" y="1050925"/>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4" name="Rectangle 22"/>
          <p:cNvSpPr>
            <a:spLocks noChangeArrowheads="1"/>
          </p:cNvSpPr>
          <p:nvPr/>
        </p:nvSpPr>
        <p:spPr bwMode="auto">
          <a:xfrm>
            <a:off x="2411413" y="1336675"/>
            <a:ext cx="574675" cy="287338"/>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5" name="Rectangle 23"/>
          <p:cNvSpPr>
            <a:spLocks noChangeArrowheads="1"/>
          </p:cNvSpPr>
          <p:nvPr/>
        </p:nvSpPr>
        <p:spPr bwMode="auto">
          <a:xfrm>
            <a:off x="2411413" y="1630363"/>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6646" name="Text Box 24"/>
          <p:cNvSpPr txBox="1">
            <a:spLocks noChangeArrowheads="1"/>
          </p:cNvSpPr>
          <p:nvPr/>
        </p:nvSpPr>
        <p:spPr bwMode="auto">
          <a:xfrm>
            <a:off x="2338388" y="1933575"/>
            <a:ext cx="93821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有效位</a:t>
            </a:r>
          </a:p>
        </p:txBody>
      </p:sp>
      <p:sp>
        <p:nvSpPr>
          <p:cNvPr id="26647" name="Rectangle 25"/>
          <p:cNvSpPr>
            <a:spLocks noChangeArrowheads="1"/>
          </p:cNvSpPr>
          <p:nvPr/>
        </p:nvSpPr>
        <p:spPr bwMode="auto">
          <a:xfrm>
            <a:off x="6370638" y="7651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48" name="Rectangle 26"/>
          <p:cNvSpPr>
            <a:spLocks noChangeArrowheads="1"/>
          </p:cNvSpPr>
          <p:nvPr/>
        </p:nvSpPr>
        <p:spPr bwMode="auto">
          <a:xfrm>
            <a:off x="6370638" y="10509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49" name="Rectangle 27"/>
          <p:cNvSpPr>
            <a:spLocks noChangeArrowheads="1"/>
          </p:cNvSpPr>
          <p:nvPr/>
        </p:nvSpPr>
        <p:spPr bwMode="auto">
          <a:xfrm>
            <a:off x="6370638" y="133667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50" name="Rectangle 28"/>
          <p:cNvSpPr>
            <a:spLocks noChangeArrowheads="1"/>
          </p:cNvSpPr>
          <p:nvPr/>
        </p:nvSpPr>
        <p:spPr bwMode="auto">
          <a:xfrm>
            <a:off x="6370638" y="16303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51" name="AutoShape 29"/>
          <p:cNvSpPr>
            <a:spLocks noChangeArrowheads="1"/>
          </p:cNvSpPr>
          <p:nvPr/>
        </p:nvSpPr>
        <p:spPr bwMode="auto">
          <a:xfrm>
            <a:off x="6227763" y="765175"/>
            <a:ext cx="2089150" cy="1150938"/>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6652" name="Text Box 30"/>
          <p:cNvSpPr txBox="1">
            <a:spLocks noChangeArrowheads="1"/>
          </p:cNvSpPr>
          <p:nvPr/>
        </p:nvSpPr>
        <p:spPr bwMode="auto">
          <a:xfrm>
            <a:off x="7742238" y="2211388"/>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1</a:t>
            </a:r>
          </a:p>
        </p:txBody>
      </p:sp>
      <p:sp>
        <p:nvSpPr>
          <p:cNvPr id="26653" name="Rectangle 31"/>
          <p:cNvSpPr>
            <a:spLocks noChangeArrowheads="1"/>
          </p:cNvSpPr>
          <p:nvPr/>
        </p:nvSpPr>
        <p:spPr bwMode="auto">
          <a:xfrm>
            <a:off x="6372225" y="19161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54" name="Rectangle 32"/>
          <p:cNvSpPr>
            <a:spLocks noChangeArrowheads="1"/>
          </p:cNvSpPr>
          <p:nvPr/>
        </p:nvSpPr>
        <p:spPr bwMode="auto">
          <a:xfrm>
            <a:off x="6372225" y="22018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55" name="Rectangle 33"/>
          <p:cNvSpPr>
            <a:spLocks noChangeArrowheads="1"/>
          </p:cNvSpPr>
          <p:nvPr/>
        </p:nvSpPr>
        <p:spPr bwMode="auto">
          <a:xfrm>
            <a:off x="6372225" y="248761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56" name="Rectangle 34"/>
          <p:cNvSpPr>
            <a:spLocks noChangeArrowheads="1"/>
          </p:cNvSpPr>
          <p:nvPr/>
        </p:nvSpPr>
        <p:spPr bwMode="auto">
          <a:xfrm>
            <a:off x="6372225" y="278130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3</a:t>
            </a:r>
          </a:p>
        </p:txBody>
      </p:sp>
      <p:sp>
        <p:nvSpPr>
          <p:cNvPr id="26657" name="AutoShape 35"/>
          <p:cNvSpPr>
            <a:spLocks noChangeArrowheads="1"/>
          </p:cNvSpPr>
          <p:nvPr/>
        </p:nvSpPr>
        <p:spPr bwMode="auto">
          <a:xfrm>
            <a:off x="6229350" y="191611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6658" name="Text Box 36"/>
          <p:cNvSpPr txBox="1">
            <a:spLocks noChangeArrowheads="1"/>
          </p:cNvSpPr>
          <p:nvPr/>
        </p:nvSpPr>
        <p:spPr bwMode="auto">
          <a:xfrm>
            <a:off x="7742238" y="3363913"/>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2</a:t>
            </a:r>
          </a:p>
        </p:txBody>
      </p:sp>
      <p:sp>
        <p:nvSpPr>
          <p:cNvPr id="26659" name="Rectangle 37"/>
          <p:cNvSpPr>
            <a:spLocks noChangeArrowheads="1"/>
          </p:cNvSpPr>
          <p:nvPr/>
        </p:nvSpPr>
        <p:spPr bwMode="auto">
          <a:xfrm>
            <a:off x="6372225" y="3068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60" name="Rectangle 38"/>
          <p:cNvSpPr>
            <a:spLocks noChangeArrowheads="1"/>
          </p:cNvSpPr>
          <p:nvPr/>
        </p:nvSpPr>
        <p:spPr bwMode="auto">
          <a:xfrm>
            <a:off x="6372225" y="33543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61" name="Rectangle 39"/>
          <p:cNvSpPr>
            <a:spLocks noChangeArrowheads="1"/>
          </p:cNvSpPr>
          <p:nvPr/>
        </p:nvSpPr>
        <p:spPr bwMode="auto">
          <a:xfrm>
            <a:off x="6372225" y="364013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62" name="Rectangle 40"/>
          <p:cNvSpPr>
            <a:spLocks noChangeArrowheads="1"/>
          </p:cNvSpPr>
          <p:nvPr/>
        </p:nvSpPr>
        <p:spPr bwMode="auto">
          <a:xfrm>
            <a:off x="6372225" y="393382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63" name="AutoShape 41"/>
          <p:cNvSpPr>
            <a:spLocks noChangeArrowheads="1"/>
          </p:cNvSpPr>
          <p:nvPr/>
        </p:nvSpPr>
        <p:spPr bwMode="auto">
          <a:xfrm>
            <a:off x="6229350" y="3068638"/>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6664" name="Text Box 42"/>
          <p:cNvSpPr txBox="1">
            <a:spLocks noChangeArrowheads="1"/>
          </p:cNvSpPr>
          <p:nvPr/>
        </p:nvSpPr>
        <p:spPr bwMode="auto">
          <a:xfrm>
            <a:off x="7740650" y="4516438"/>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3</a:t>
            </a:r>
          </a:p>
        </p:txBody>
      </p:sp>
      <p:sp>
        <p:nvSpPr>
          <p:cNvPr id="26665" name="Rectangle 43"/>
          <p:cNvSpPr>
            <a:spLocks noChangeArrowheads="1"/>
          </p:cNvSpPr>
          <p:nvPr/>
        </p:nvSpPr>
        <p:spPr bwMode="auto">
          <a:xfrm>
            <a:off x="6370638" y="42211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6666" name="Rectangle 44"/>
          <p:cNvSpPr>
            <a:spLocks noChangeArrowheads="1"/>
          </p:cNvSpPr>
          <p:nvPr/>
        </p:nvSpPr>
        <p:spPr bwMode="auto">
          <a:xfrm>
            <a:off x="6370638" y="45069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6667" name="Rectangle 45"/>
          <p:cNvSpPr>
            <a:spLocks noChangeArrowheads="1"/>
          </p:cNvSpPr>
          <p:nvPr/>
        </p:nvSpPr>
        <p:spPr bwMode="auto">
          <a:xfrm>
            <a:off x="6370638" y="479266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26668" name="Rectangle 46"/>
          <p:cNvSpPr>
            <a:spLocks noChangeArrowheads="1"/>
          </p:cNvSpPr>
          <p:nvPr/>
        </p:nvSpPr>
        <p:spPr bwMode="auto">
          <a:xfrm>
            <a:off x="6370638" y="508635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26669" name="AutoShape 47"/>
          <p:cNvSpPr>
            <a:spLocks noChangeArrowheads="1"/>
          </p:cNvSpPr>
          <p:nvPr/>
        </p:nvSpPr>
        <p:spPr bwMode="auto">
          <a:xfrm>
            <a:off x="6227763" y="422116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grpSp>
        <p:nvGrpSpPr>
          <p:cNvPr id="2" name="Group 48"/>
          <p:cNvGrpSpPr>
            <a:grpSpLocks/>
          </p:cNvGrpSpPr>
          <p:nvPr/>
        </p:nvGrpSpPr>
        <p:grpSpPr bwMode="auto">
          <a:xfrm>
            <a:off x="1836738" y="5372100"/>
            <a:ext cx="4032250" cy="576263"/>
            <a:chOff x="1157" y="3384"/>
            <a:chExt cx="2540" cy="363"/>
          </a:xfrm>
        </p:grpSpPr>
        <p:sp>
          <p:nvSpPr>
            <p:cNvPr id="26725" name="Rectangle 49"/>
            <p:cNvSpPr>
              <a:spLocks noChangeArrowheads="1"/>
            </p:cNvSpPr>
            <p:nvPr/>
          </p:nvSpPr>
          <p:spPr bwMode="auto">
            <a:xfrm>
              <a:off x="1157" y="3566"/>
              <a:ext cx="362" cy="181"/>
            </a:xfrm>
            <a:prstGeom prst="rect">
              <a:avLst/>
            </a:prstGeom>
            <a:noFill/>
            <a:ln w="19050" algn="ctr">
              <a:noFill/>
              <a:miter lim="800000"/>
              <a:headEnd/>
              <a:tailEnd/>
            </a:ln>
          </p:spPr>
          <p:txBody>
            <a:bodyPr wrap="none" anchor="ctr"/>
            <a:lstStyle/>
            <a:p>
              <a:pPr algn="ctr"/>
              <a:r>
                <a:rPr lang="zh-CN" altLang="en-US" sz="1800">
                  <a:latin typeface="Arial" charset="0"/>
                </a:rPr>
                <a:t>区号</a:t>
              </a:r>
              <a:endParaRPr lang="en-US" altLang="zh-CN" sz="1800">
                <a:latin typeface="Arial" charset="0"/>
              </a:endParaRPr>
            </a:p>
          </p:txBody>
        </p:sp>
        <p:sp>
          <p:nvSpPr>
            <p:cNvPr id="26726" name="Rectangle 50"/>
            <p:cNvSpPr>
              <a:spLocks noChangeArrowheads="1"/>
            </p:cNvSpPr>
            <p:nvPr/>
          </p:nvSpPr>
          <p:spPr bwMode="auto">
            <a:xfrm>
              <a:off x="1519"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块号</a:t>
              </a:r>
              <a:endParaRPr lang="en-US" altLang="zh-CN" sz="1800">
                <a:latin typeface="Arial" charset="0"/>
              </a:endParaRPr>
            </a:p>
          </p:txBody>
        </p:sp>
        <p:sp>
          <p:nvSpPr>
            <p:cNvPr id="26727" name="Rectangle 51"/>
            <p:cNvSpPr>
              <a:spLocks noChangeArrowheads="1"/>
            </p:cNvSpPr>
            <p:nvPr/>
          </p:nvSpPr>
          <p:spPr bwMode="auto">
            <a:xfrm>
              <a:off x="2245"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6728" name="Rectangle 52"/>
            <p:cNvSpPr>
              <a:spLocks noChangeArrowheads="1"/>
            </p:cNvSpPr>
            <p:nvPr/>
          </p:nvSpPr>
          <p:spPr bwMode="auto">
            <a:xfrm>
              <a:off x="1157" y="3384"/>
              <a:ext cx="363"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a:t>
              </a:r>
            </a:p>
          </p:txBody>
        </p:sp>
        <p:sp>
          <p:nvSpPr>
            <p:cNvPr id="26729" name="Rectangle 53"/>
            <p:cNvSpPr>
              <a:spLocks noChangeArrowheads="1"/>
            </p:cNvSpPr>
            <p:nvPr/>
          </p:nvSpPr>
          <p:spPr bwMode="auto">
            <a:xfrm>
              <a:off x="1519" y="3384"/>
              <a:ext cx="726"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11</a:t>
              </a:r>
            </a:p>
          </p:txBody>
        </p:sp>
        <p:sp>
          <p:nvSpPr>
            <p:cNvPr id="26730" name="Rectangle 54"/>
            <p:cNvSpPr>
              <a:spLocks noChangeArrowheads="1"/>
            </p:cNvSpPr>
            <p:nvPr/>
          </p:nvSpPr>
          <p:spPr bwMode="auto">
            <a:xfrm>
              <a:off x="2245" y="3384"/>
              <a:ext cx="726" cy="181"/>
            </a:xfrm>
            <a:prstGeom prst="rect">
              <a:avLst/>
            </a:prstGeom>
            <a:solidFill>
              <a:srgbClr val="CCFFFF"/>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6731" name="Rectangle 55"/>
            <p:cNvSpPr>
              <a:spLocks noChangeArrowheads="1"/>
            </p:cNvSpPr>
            <p:nvPr/>
          </p:nvSpPr>
          <p:spPr bwMode="auto">
            <a:xfrm>
              <a:off x="2971" y="3385"/>
              <a:ext cx="726" cy="181"/>
            </a:xfrm>
            <a:prstGeom prst="rect">
              <a:avLst/>
            </a:prstGeom>
            <a:noFill/>
            <a:ln w="19050" algn="ctr">
              <a:noFill/>
              <a:miter lim="800000"/>
              <a:headEnd/>
              <a:tailEnd/>
            </a:ln>
          </p:spPr>
          <p:txBody>
            <a:bodyPr wrap="none" anchor="ctr"/>
            <a:lstStyle/>
            <a:p>
              <a:r>
                <a:rPr lang="zh-CN" altLang="en-US" sz="1800">
                  <a:solidFill>
                    <a:schemeClr val="bg2"/>
                  </a:solidFill>
                  <a:latin typeface="Arial" charset="0"/>
                </a:rPr>
                <a:t>主存地址</a:t>
              </a:r>
            </a:p>
          </p:txBody>
        </p:sp>
      </p:grpSp>
      <p:grpSp>
        <p:nvGrpSpPr>
          <p:cNvPr id="3" name="Group 56"/>
          <p:cNvGrpSpPr>
            <a:grpSpLocks/>
          </p:cNvGrpSpPr>
          <p:nvPr/>
        </p:nvGrpSpPr>
        <p:grpSpPr bwMode="auto">
          <a:xfrm>
            <a:off x="2411413" y="3860800"/>
            <a:ext cx="3673475" cy="576263"/>
            <a:chOff x="1519" y="2432"/>
            <a:chExt cx="2314" cy="363"/>
          </a:xfrm>
        </p:grpSpPr>
        <p:sp>
          <p:nvSpPr>
            <p:cNvPr id="26720" name="Rectangle 57"/>
            <p:cNvSpPr>
              <a:spLocks noChangeArrowheads="1"/>
            </p:cNvSpPr>
            <p:nvPr/>
          </p:nvSpPr>
          <p:spPr bwMode="auto">
            <a:xfrm>
              <a:off x="1519"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块号</a:t>
              </a:r>
              <a:endParaRPr lang="en-US" altLang="zh-CN" sz="1800">
                <a:latin typeface="Arial" charset="0"/>
              </a:endParaRPr>
            </a:p>
          </p:txBody>
        </p:sp>
        <p:sp>
          <p:nvSpPr>
            <p:cNvPr id="26721" name="Rectangle 58"/>
            <p:cNvSpPr>
              <a:spLocks noChangeArrowheads="1"/>
            </p:cNvSpPr>
            <p:nvPr/>
          </p:nvSpPr>
          <p:spPr bwMode="auto">
            <a:xfrm>
              <a:off x="2245"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6722" name="Rectangle 59"/>
            <p:cNvSpPr>
              <a:spLocks noChangeArrowheads="1"/>
            </p:cNvSpPr>
            <p:nvPr/>
          </p:nvSpPr>
          <p:spPr bwMode="auto">
            <a:xfrm>
              <a:off x="1519" y="2432"/>
              <a:ext cx="726" cy="181"/>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11</a:t>
              </a:r>
            </a:p>
          </p:txBody>
        </p:sp>
        <p:sp>
          <p:nvSpPr>
            <p:cNvPr id="26723" name="Rectangle 60"/>
            <p:cNvSpPr>
              <a:spLocks noChangeArrowheads="1"/>
            </p:cNvSpPr>
            <p:nvPr/>
          </p:nvSpPr>
          <p:spPr bwMode="auto">
            <a:xfrm>
              <a:off x="2245" y="2432"/>
              <a:ext cx="726" cy="181"/>
            </a:xfrm>
            <a:prstGeom prst="rect">
              <a:avLst/>
            </a:prstGeom>
            <a:solidFill>
              <a:srgbClr val="FF99CC"/>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6724" name="Rectangle 61"/>
            <p:cNvSpPr>
              <a:spLocks noChangeArrowheads="1"/>
            </p:cNvSpPr>
            <p:nvPr/>
          </p:nvSpPr>
          <p:spPr bwMode="auto">
            <a:xfrm>
              <a:off x="2971" y="2432"/>
              <a:ext cx="862" cy="181"/>
            </a:xfrm>
            <a:prstGeom prst="rect">
              <a:avLst/>
            </a:prstGeom>
            <a:noFill/>
            <a:ln w="19050" algn="ctr">
              <a:noFill/>
              <a:miter lim="800000"/>
              <a:headEnd/>
              <a:tailEnd/>
            </a:ln>
          </p:spPr>
          <p:txBody>
            <a:bodyPr wrap="none" anchor="ctr"/>
            <a:lstStyle/>
            <a:p>
              <a:r>
                <a:rPr lang="en-US" altLang="zh-CN" sz="1800">
                  <a:solidFill>
                    <a:schemeClr val="bg2"/>
                  </a:solidFill>
                  <a:latin typeface="Arial" charset="0"/>
                </a:rPr>
                <a:t>Cache</a:t>
              </a:r>
              <a:r>
                <a:rPr lang="zh-CN" altLang="en-US" sz="1800">
                  <a:solidFill>
                    <a:schemeClr val="bg2"/>
                  </a:solidFill>
                  <a:latin typeface="Arial" charset="0"/>
                </a:rPr>
                <a:t>地址</a:t>
              </a:r>
            </a:p>
          </p:txBody>
        </p:sp>
      </p:grpSp>
      <p:sp>
        <p:nvSpPr>
          <p:cNvPr id="1615934" name="Line 62"/>
          <p:cNvSpPr>
            <a:spLocks noChangeShapeType="1"/>
          </p:cNvSpPr>
          <p:nvPr/>
        </p:nvSpPr>
        <p:spPr bwMode="auto">
          <a:xfrm flipH="1">
            <a:off x="5292725" y="2924175"/>
            <a:ext cx="1295400" cy="0"/>
          </a:xfrm>
          <a:prstGeom prst="line">
            <a:avLst/>
          </a:prstGeom>
          <a:noFill/>
          <a:ln w="28575">
            <a:solidFill>
              <a:srgbClr val="FF0000"/>
            </a:solidFill>
            <a:round/>
            <a:headEnd/>
            <a:tailEnd/>
          </a:ln>
        </p:spPr>
        <p:txBody>
          <a:bodyPr wrap="none" anchor="ctr"/>
          <a:lstStyle/>
          <a:p>
            <a:endParaRPr lang="zh-CN" altLang="en-US"/>
          </a:p>
        </p:txBody>
      </p:sp>
      <p:sp>
        <p:nvSpPr>
          <p:cNvPr id="1615935" name="Line 63"/>
          <p:cNvSpPr>
            <a:spLocks noChangeShapeType="1"/>
          </p:cNvSpPr>
          <p:nvPr/>
        </p:nvSpPr>
        <p:spPr bwMode="auto">
          <a:xfrm flipV="1">
            <a:off x="5292725" y="1773238"/>
            <a:ext cx="0" cy="1150937"/>
          </a:xfrm>
          <a:prstGeom prst="line">
            <a:avLst/>
          </a:prstGeom>
          <a:noFill/>
          <a:ln w="28575">
            <a:solidFill>
              <a:srgbClr val="FF0000"/>
            </a:solidFill>
            <a:round/>
            <a:headEnd/>
            <a:tailEnd/>
          </a:ln>
        </p:spPr>
        <p:txBody>
          <a:bodyPr wrap="none" anchor="ctr"/>
          <a:lstStyle/>
          <a:p>
            <a:endParaRPr lang="zh-CN" altLang="en-US"/>
          </a:p>
        </p:txBody>
      </p:sp>
      <p:sp>
        <p:nvSpPr>
          <p:cNvPr id="1615936" name="Line 64"/>
          <p:cNvSpPr>
            <a:spLocks noChangeShapeType="1"/>
          </p:cNvSpPr>
          <p:nvPr/>
        </p:nvSpPr>
        <p:spPr bwMode="auto">
          <a:xfrm flipH="1">
            <a:off x="4716463" y="1773238"/>
            <a:ext cx="576262"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5937" name="Line 65"/>
          <p:cNvSpPr>
            <a:spLocks noChangeShapeType="1"/>
          </p:cNvSpPr>
          <p:nvPr/>
        </p:nvSpPr>
        <p:spPr bwMode="auto">
          <a:xfrm>
            <a:off x="2987675" y="5949950"/>
            <a:ext cx="0" cy="431800"/>
          </a:xfrm>
          <a:prstGeom prst="line">
            <a:avLst/>
          </a:prstGeom>
          <a:noFill/>
          <a:ln w="28575">
            <a:solidFill>
              <a:srgbClr val="FF0000"/>
            </a:solidFill>
            <a:round/>
            <a:headEnd/>
            <a:tailEnd/>
          </a:ln>
        </p:spPr>
        <p:txBody>
          <a:bodyPr wrap="none" anchor="ctr"/>
          <a:lstStyle/>
          <a:p>
            <a:endParaRPr lang="zh-CN" altLang="en-US"/>
          </a:p>
        </p:txBody>
      </p:sp>
      <p:sp>
        <p:nvSpPr>
          <p:cNvPr id="1615938" name="Line 66"/>
          <p:cNvSpPr>
            <a:spLocks noChangeShapeType="1"/>
          </p:cNvSpPr>
          <p:nvPr/>
        </p:nvSpPr>
        <p:spPr bwMode="auto">
          <a:xfrm flipH="1">
            <a:off x="250825" y="6381750"/>
            <a:ext cx="2736850" cy="0"/>
          </a:xfrm>
          <a:prstGeom prst="line">
            <a:avLst/>
          </a:prstGeom>
          <a:noFill/>
          <a:ln w="28575">
            <a:solidFill>
              <a:srgbClr val="FF0000"/>
            </a:solidFill>
            <a:round/>
            <a:headEnd/>
            <a:tailEnd/>
          </a:ln>
        </p:spPr>
        <p:txBody>
          <a:bodyPr wrap="none" anchor="ctr"/>
          <a:lstStyle/>
          <a:p>
            <a:endParaRPr lang="zh-CN" altLang="en-US"/>
          </a:p>
        </p:txBody>
      </p:sp>
      <p:sp>
        <p:nvSpPr>
          <p:cNvPr id="1615939" name="Line 67"/>
          <p:cNvSpPr>
            <a:spLocks noChangeShapeType="1"/>
          </p:cNvSpPr>
          <p:nvPr/>
        </p:nvSpPr>
        <p:spPr bwMode="auto">
          <a:xfrm flipV="1">
            <a:off x="250825" y="1773238"/>
            <a:ext cx="0" cy="4608512"/>
          </a:xfrm>
          <a:prstGeom prst="line">
            <a:avLst/>
          </a:prstGeom>
          <a:noFill/>
          <a:ln w="28575">
            <a:solidFill>
              <a:srgbClr val="FF0000"/>
            </a:solidFill>
            <a:round/>
            <a:headEnd/>
            <a:tailEnd/>
          </a:ln>
        </p:spPr>
        <p:txBody>
          <a:bodyPr wrap="none" anchor="ctr"/>
          <a:lstStyle/>
          <a:p>
            <a:endParaRPr lang="zh-CN" altLang="en-US"/>
          </a:p>
        </p:txBody>
      </p:sp>
      <p:sp>
        <p:nvSpPr>
          <p:cNvPr id="1615940" name="Line 68"/>
          <p:cNvSpPr>
            <a:spLocks noChangeShapeType="1"/>
          </p:cNvSpPr>
          <p:nvPr/>
        </p:nvSpPr>
        <p:spPr bwMode="auto">
          <a:xfrm>
            <a:off x="250825" y="1773238"/>
            <a:ext cx="1368425"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5941" name="AutoShape 69"/>
          <p:cNvSpPr>
            <a:spLocks/>
          </p:cNvSpPr>
          <p:nvPr/>
        </p:nvSpPr>
        <p:spPr bwMode="auto">
          <a:xfrm rot="-5400000">
            <a:off x="2052638" y="4941888"/>
            <a:ext cx="142875" cy="574675"/>
          </a:xfrm>
          <a:prstGeom prst="rightBracket">
            <a:avLst>
              <a:gd name="adj" fmla="val 33519"/>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5942" name="Line 70"/>
          <p:cNvSpPr>
            <a:spLocks noChangeShapeType="1"/>
          </p:cNvSpPr>
          <p:nvPr/>
        </p:nvSpPr>
        <p:spPr bwMode="auto">
          <a:xfrm flipV="1">
            <a:off x="2987675" y="4508500"/>
            <a:ext cx="0" cy="6492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5943" name="AutoShape 71"/>
          <p:cNvSpPr>
            <a:spLocks noChangeArrowheads="1"/>
          </p:cNvSpPr>
          <p:nvPr/>
        </p:nvSpPr>
        <p:spPr bwMode="auto">
          <a:xfrm>
            <a:off x="755650" y="3068638"/>
            <a:ext cx="1368425" cy="576262"/>
          </a:xfrm>
          <a:prstGeom prst="roundRect">
            <a:avLst>
              <a:gd name="adj" fmla="val 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相等</a:t>
            </a:r>
            <a:r>
              <a:rPr lang="zh-CN" altLang="en-US" sz="2000">
                <a:solidFill>
                  <a:schemeClr val="bg2"/>
                </a:solidFill>
                <a:latin typeface="Arial" charset="0"/>
              </a:rPr>
              <a:t>比较</a:t>
            </a:r>
          </a:p>
        </p:txBody>
      </p:sp>
      <p:sp>
        <p:nvSpPr>
          <p:cNvPr id="1615944" name="Line 72"/>
          <p:cNvSpPr>
            <a:spLocks noChangeShapeType="1"/>
          </p:cNvSpPr>
          <p:nvPr/>
        </p:nvSpPr>
        <p:spPr bwMode="auto">
          <a:xfrm flipH="1">
            <a:off x="468313" y="3357563"/>
            <a:ext cx="287337"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5945" name="Text Box 73"/>
          <p:cNvSpPr txBox="1">
            <a:spLocks noChangeArrowheads="1"/>
          </p:cNvSpPr>
          <p:nvPr/>
        </p:nvSpPr>
        <p:spPr bwMode="auto">
          <a:xfrm>
            <a:off x="179388" y="2990850"/>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不等</a:t>
            </a:r>
            <a:endParaRPr lang="en-US" altLang="zh-CN" sz="1800">
              <a:latin typeface="Arial" charset="0"/>
            </a:endParaRPr>
          </a:p>
        </p:txBody>
      </p:sp>
      <p:sp>
        <p:nvSpPr>
          <p:cNvPr id="1615946" name="Text Box 74"/>
          <p:cNvSpPr txBox="1">
            <a:spLocks noChangeArrowheads="1"/>
          </p:cNvSpPr>
          <p:nvPr/>
        </p:nvSpPr>
        <p:spPr bwMode="auto">
          <a:xfrm>
            <a:off x="2052638" y="2997200"/>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相等</a:t>
            </a:r>
            <a:endParaRPr lang="en-US" altLang="zh-CN" sz="1800">
              <a:latin typeface="Arial" charset="0"/>
            </a:endParaRPr>
          </a:p>
        </p:txBody>
      </p:sp>
      <p:grpSp>
        <p:nvGrpSpPr>
          <p:cNvPr id="4" name="Group 75"/>
          <p:cNvGrpSpPr>
            <a:grpSpLocks/>
          </p:cNvGrpSpPr>
          <p:nvPr/>
        </p:nvGrpSpPr>
        <p:grpSpPr bwMode="auto">
          <a:xfrm>
            <a:off x="1476375" y="1844675"/>
            <a:ext cx="503238" cy="1223963"/>
            <a:chOff x="930" y="1162"/>
            <a:chExt cx="317" cy="771"/>
          </a:xfrm>
        </p:grpSpPr>
        <p:sp>
          <p:nvSpPr>
            <p:cNvPr id="26718" name="Line 76"/>
            <p:cNvSpPr>
              <a:spLocks noChangeShapeType="1"/>
            </p:cNvSpPr>
            <p:nvPr/>
          </p:nvSpPr>
          <p:spPr bwMode="auto">
            <a:xfrm flipH="1">
              <a:off x="930" y="1162"/>
              <a:ext cx="317" cy="318"/>
            </a:xfrm>
            <a:prstGeom prst="line">
              <a:avLst/>
            </a:prstGeom>
            <a:noFill/>
            <a:ln w="28575">
              <a:solidFill>
                <a:srgbClr val="FF0000"/>
              </a:solidFill>
              <a:round/>
              <a:headEnd/>
              <a:tailEnd/>
            </a:ln>
          </p:spPr>
          <p:txBody>
            <a:bodyPr wrap="none" anchor="ctr"/>
            <a:lstStyle/>
            <a:p>
              <a:endParaRPr lang="zh-CN" altLang="en-US"/>
            </a:p>
          </p:txBody>
        </p:sp>
        <p:sp>
          <p:nvSpPr>
            <p:cNvPr id="26719" name="Line 77"/>
            <p:cNvSpPr>
              <a:spLocks noChangeShapeType="1"/>
            </p:cNvSpPr>
            <p:nvPr/>
          </p:nvSpPr>
          <p:spPr bwMode="auto">
            <a:xfrm>
              <a:off x="930" y="1480"/>
              <a:ext cx="0" cy="453"/>
            </a:xfrm>
            <a:prstGeom prst="line">
              <a:avLst/>
            </a:prstGeom>
            <a:noFill/>
            <a:ln w="28575">
              <a:solidFill>
                <a:srgbClr val="FF0000"/>
              </a:solidFill>
              <a:round/>
              <a:headEnd/>
              <a:tailEnd type="triangle" w="med" len="lg"/>
            </a:ln>
          </p:spPr>
          <p:txBody>
            <a:bodyPr wrap="none" anchor="ctr"/>
            <a:lstStyle/>
            <a:p>
              <a:endParaRPr lang="zh-CN" altLang="en-US"/>
            </a:p>
          </p:txBody>
        </p:sp>
      </p:grpSp>
      <p:grpSp>
        <p:nvGrpSpPr>
          <p:cNvPr id="5" name="Group 78"/>
          <p:cNvGrpSpPr>
            <a:grpSpLocks/>
          </p:cNvGrpSpPr>
          <p:nvPr/>
        </p:nvGrpSpPr>
        <p:grpSpPr bwMode="auto">
          <a:xfrm>
            <a:off x="1476375" y="3644900"/>
            <a:ext cx="647700" cy="1512888"/>
            <a:chOff x="930" y="2296"/>
            <a:chExt cx="408" cy="953"/>
          </a:xfrm>
        </p:grpSpPr>
        <p:sp>
          <p:nvSpPr>
            <p:cNvPr id="26715" name="Line 79"/>
            <p:cNvSpPr>
              <a:spLocks noChangeShapeType="1"/>
            </p:cNvSpPr>
            <p:nvPr/>
          </p:nvSpPr>
          <p:spPr bwMode="auto">
            <a:xfrm flipH="1" flipV="1">
              <a:off x="930" y="2704"/>
              <a:ext cx="408" cy="409"/>
            </a:xfrm>
            <a:prstGeom prst="line">
              <a:avLst/>
            </a:prstGeom>
            <a:noFill/>
            <a:ln w="28575">
              <a:solidFill>
                <a:srgbClr val="FF0000"/>
              </a:solidFill>
              <a:round/>
              <a:headEnd/>
              <a:tailEnd/>
            </a:ln>
          </p:spPr>
          <p:txBody>
            <a:bodyPr wrap="none" anchor="ctr"/>
            <a:lstStyle/>
            <a:p>
              <a:endParaRPr lang="zh-CN" altLang="en-US"/>
            </a:p>
          </p:txBody>
        </p:sp>
        <p:sp>
          <p:nvSpPr>
            <p:cNvPr id="26716" name="Line 80"/>
            <p:cNvSpPr>
              <a:spLocks noChangeShapeType="1"/>
            </p:cNvSpPr>
            <p:nvPr/>
          </p:nvSpPr>
          <p:spPr bwMode="auto">
            <a:xfrm flipV="1">
              <a:off x="930" y="2296"/>
              <a:ext cx="0" cy="40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26717" name="Line 81"/>
            <p:cNvSpPr>
              <a:spLocks noChangeShapeType="1"/>
            </p:cNvSpPr>
            <p:nvPr/>
          </p:nvSpPr>
          <p:spPr bwMode="auto">
            <a:xfrm flipV="1">
              <a:off x="1338" y="3113"/>
              <a:ext cx="0" cy="136"/>
            </a:xfrm>
            <a:prstGeom prst="line">
              <a:avLst/>
            </a:prstGeom>
            <a:noFill/>
            <a:ln w="28575">
              <a:solidFill>
                <a:srgbClr val="FF0000"/>
              </a:solidFill>
              <a:round/>
              <a:headEnd/>
              <a:tailEnd type="none" w="med" len="lg"/>
            </a:ln>
          </p:spPr>
          <p:txBody>
            <a:bodyPr wrap="none" anchor="ctr"/>
            <a:lstStyle/>
            <a:p>
              <a:endParaRPr lang="zh-CN" altLang="en-US"/>
            </a:p>
          </p:txBody>
        </p:sp>
      </p:grpSp>
      <p:sp>
        <p:nvSpPr>
          <p:cNvPr id="1615954" name="Line 82"/>
          <p:cNvSpPr>
            <a:spLocks noChangeShapeType="1"/>
          </p:cNvSpPr>
          <p:nvPr/>
        </p:nvSpPr>
        <p:spPr bwMode="auto">
          <a:xfrm>
            <a:off x="2268538" y="3357563"/>
            <a:ext cx="0" cy="1439862"/>
          </a:xfrm>
          <a:prstGeom prst="line">
            <a:avLst/>
          </a:prstGeom>
          <a:noFill/>
          <a:ln w="28575">
            <a:solidFill>
              <a:schemeClr val="tx1"/>
            </a:solidFill>
            <a:round/>
            <a:headEnd/>
            <a:tailEnd/>
          </a:ln>
        </p:spPr>
        <p:txBody>
          <a:bodyPr wrap="none" anchor="ctr"/>
          <a:lstStyle/>
          <a:p>
            <a:endParaRPr lang="zh-CN" altLang="en-US"/>
          </a:p>
        </p:txBody>
      </p:sp>
      <p:sp>
        <p:nvSpPr>
          <p:cNvPr id="1615955" name="Line 83"/>
          <p:cNvSpPr>
            <a:spLocks noChangeShapeType="1"/>
          </p:cNvSpPr>
          <p:nvPr/>
        </p:nvSpPr>
        <p:spPr bwMode="auto">
          <a:xfrm>
            <a:off x="2268538" y="4797425"/>
            <a:ext cx="6477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5956" name="Freeform 84"/>
          <p:cNvSpPr>
            <a:spLocks/>
          </p:cNvSpPr>
          <p:nvPr/>
        </p:nvSpPr>
        <p:spPr bwMode="auto">
          <a:xfrm>
            <a:off x="2339975" y="1557338"/>
            <a:ext cx="1511300" cy="215900"/>
          </a:xfrm>
          <a:custGeom>
            <a:avLst/>
            <a:gdLst>
              <a:gd name="T0" fmla="*/ 952 w 952"/>
              <a:gd name="T1" fmla="*/ 188 h 188"/>
              <a:gd name="T2" fmla="*/ 635 w 952"/>
              <a:gd name="T3" fmla="*/ 7 h 188"/>
              <a:gd name="T4" fmla="*/ 0 w 952"/>
              <a:gd name="T5" fmla="*/ 143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952" y="188"/>
                </a:moveTo>
                <a:cubicBezTo>
                  <a:pt x="873" y="101"/>
                  <a:pt x="794" y="14"/>
                  <a:pt x="635" y="7"/>
                </a:cubicBezTo>
                <a:cubicBezTo>
                  <a:pt x="476" y="0"/>
                  <a:pt x="238" y="71"/>
                  <a:pt x="0" y="143"/>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26690" name="Rectangle 85"/>
          <p:cNvSpPr>
            <a:spLocks noChangeArrowheads="1"/>
          </p:cNvSpPr>
          <p:nvPr/>
        </p:nvSpPr>
        <p:spPr bwMode="auto">
          <a:xfrm>
            <a:off x="7524750" y="6165850"/>
            <a:ext cx="1439863"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直接映射</a:t>
            </a:r>
          </a:p>
        </p:txBody>
      </p:sp>
      <p:sp>
        <p:nvSpPr>
          <p:cNvPr id="1615958" name="Line 86"/>
          <p:cNvSpPr>
            <a:spLocks noChangeShapeType="1"/>
          </p:cNvSpPr>
          <p:nvPr/>
        </p:nvSpPr>
        <p:spPr bwMode="auto">
          <a:xfrm flipV="1">
            <a:off x="5508625" y="1484313"/>
            <a:ext cx="0" cy="1150937"/>
          </a:xfrm>
          <a:prstGeom prst="line">
            <a:avLst/>
          </a:prstGeom>
          <a:noFill/>
          <a:ln w="12700">
            <a:solidFill>
              <a:srgbClr val="008000"/>
            </a:solidFill>
            <a:prstDash val="dash"/>
            <a:round/>
            <a:headEnd/>
            <a:tailEnd/>
          </a:ln>
        </p:spPr>
        <p:txBody>
          <a:bodyPr wrap="none" anchor="ctr"/>
          <a:lstStyle/>
          <a:p>
            <a:endParaRPr lang="zh-CN" altLang="en-US"/>
          </a:p>
        </p:txBody>
      </p:sp>
      <p:sp>
        <p:nvSpPr>
          <p:cNvPr id="1615959" name="Line 87"/>
          <p:cNvSpPr>
            <a:spLocks noChangeShapeType="1"/>
          </p:cNvSpPr>
          <p:nvPr/>
        </p:nvSpPr>
        <p:spPr bwMode="auto">
          <a:xfrm flipH="1">
            <a:off x="4716463" y="1484313"/>
            <a:ext cx="792162" cy="0"/>
          </a:xfrm>
          <a:prstGeom prst="line">
            <a:avLst/>
          </a:prstGeom>
          <a:noFill/>
          <a:ln w="12700">
            <a:solidFill>
              <a:srgbClr val="008000"/>
            </a:solidFill>
            <a:prstDash val="dash"/>
            <a:round/>
            <a:headEnd/>
            <a:tailEnd type="triangle" w="sm" len="lg"/>
          </a:ln>
        </p:spPr>
        <p:txBody>
          <a:bodyPr wrap="none" anchor="ctr"/>
          <a:lstStyle/>
          <a:p>
            <a:endParaRPr lang="zh-CN" altLang="en-US"/>
          </a:p>
        </p:txBody>
      </p:sp>
      <p:sp>
        <p:nvSpPr>
          <p:cNvPr id="1615960" name="Line 88"/>
          <p:cNvSpPr>
            <a:spLocks noChangeShapeType="1"/>
          </p:cNvSpPr>
          <p:nvPr/>
        </p:nvSpPr>
        <p:spPr bwMode="auto">
          <a:xfrm flipH="1">
            <a:off x="5508625" y="2636838"/>
            <a:ext cx="1079500" cy="0"/>
          </a:xfrm>
          <a:prstGeom prst="line">
            <a:avLst/>
          </a:prstGeom>
          <a:noFill/>
          <a:ln w="12700">
            <a:solidFill>
              <a:srgbClr val="008000"/>
            </a:solidFill>
            <a:prstDash val="dash"/>
            <a:round/>
            <a:headEnd/>
            <a:tailEnd/>
          </a:ln>
        </p:spPr>
        <p:txBody>
          <a:bodyPr wrap="none" anchor="ctr"/>
          <a:lstStyle/>
          <a:p>
            <a:endParaRPr lang="zh-CN" altLang="en-US"/>
          </a:p>
        </p:txBody>
      </p:sp>
      <p:sp>
        <p:nvSpPr>
          <p:cNvPr id="1615961" name="Line 89"/>
          <p:cNvSpPr>
            <a:spLocks noChangeShapeType="1"/>
          </p:cNvSpPr>
          <p:nvPr/>
        </p:nvSpPr>
        <p:spPr bwMode="auto">
          <a:xfrm flipV="1">
            <a:off x="5724525" y="1196975"/>
            <a:ext cx="0" cy="1150938"/>
          </a:xfrm>
          <a:prstGeom prst="line">
            <a:avLst/>
          </a:prstGeom>
          <a:noFill/>
          <a:ln w="12700">
            <a:solidFill>
              <a:srgbClr val="008000"/>
            </a:solidFill>
            <a:prstDash val="dash"/>
            <a:round/>
            <a:headEnd/>
            <a:tailEnd/>
          </a:ln>
        </p:spPr>
        <p:txBody>
          <a:bodyPr wrap="none" anchor="ctr"/>
          <a:lstStyle/>
          <a:p>
            <a:endParaRPr lang="zh-CN" altLang="en-US"/>
          </a:p>
        </p:txBody>
      </p:sp>
      <p:sp>
        <p:nvSpPr>
          <p:cNvPr id="1615962" name="Line 90"/>
          <p:cNvSpPr>
            <a:spLocks noChangeShapeType="1"/>
          </p:cNvSpPr>
          <p:nvPr/>
        </p:nvSpPr>
        <p:spPr bwMode="auto">
          <a:xfrm flipH="1">
            <a:off x="4716463" y="1196975"/>
            <a:ext cx="1008062" cy="0"/>
          </a:xfrm>
          <a:prstGeom prst="line">
            <a:avLst/>
          </a:prstGeom>
          <a:noFill/>
          <a:ln w="12700">
            <a:solidFill>
              <a:srgbClr val="008000"/>
            </a:solidFill>
            <a:prstDash val="dash"/>
            <a:round/>
            <a:headEnd/>
            <a:tailEnd type="triangle" w="sm" len="lg"/>
          </a:ln>
        </p:spPr>
        <p:txBody>
          <a:bodyPr wrap="none" anchor="ctr"/>
          <a:lstStyle/>
          <a:p>
            <a:endParaRPr lang="zh-CN" altLang="en-US"/>
          </a:p>
        </p:txBody>
      </p:sp>
      <p:sp>
        <p:nvSpPr>
          <p:cNvPr id="1615963" name="Line 91"/>
          <p:cNvSpPr>
            <a:spLocks noChangeShapeType="1"/>
          </p:cNvSpPr>
          <p:nvPr/>
        </p:nvSpPr>
        <p:spPr bwMode="auto">
          <a:xfrm flipH="1">
            <a:off x="5724525" y="2349500"/>
            <a:ext cx="863600" cy="0"/>
          </a:xfrm>
          <a:prstGeom prst="line">
            <a:avLst/>
          </a:prstGeom>
          <a:noFill/>
          <a:ln w="12700">
            <a:solidFill>
              <a:srgbClr val="008000"/>
            </a:solidFill>
            <a:prstDash val="dash"/>
            <a:round/>
            <a:headEnd/>
            <a:tailEnd/>
          </a:ln>
        </p:spPr>
        <p:txBody>
          <a:bodyPr wrap="none" anchor="ctr"/>
          <a:lstStyle/>
          <a:p>
            <a:endParaRPr lang="zh-CN" altLang="en-US"/>
          </a:p>
        </p:txBody>
      </p:sp>
      <p:sp>
        <p:nvSpPr>
          <p:cNvPr id="1615964" name="Line 92"/>
          <p:cNvSpPr>
            <a:spLocks noChangeShapeType="1"/>
          </p:cNvSpPr>
          <p:nvPr/>
        </p:nvSpPr>
        <p:spPr bwMode="auto">
          <a:xfrm flipV="1">
            <a:off x="5940425" y="908050"/>
            <a:ext cx="0" cy="1150938"/>
          </a:xfrm>
          <a:prstGeom prst="line">
            <a:avLst/>
          </a:prstGeom>
          <a:noFill/>
          <a:ln w="12700">
            <a:solidFill>
              <a:srgbClr val="008000"/>
            </a:solidFill>
            <a:prstDash val="dash"/>
            <a:round/>
            <a:headEnd/>
            <a:tailEnd/>
          </a:ln>
        </p:spPr>
        <p:txBody>
          <a:bodyPr wrap="none" anchor="ctr"/>
          <a:lstStyle/>
          <a:p>
            <a:endParaRPr lang="zh-CN" altLang="en-US"/>
          </a:p>
        </p:txBody>
      </p:sp>
      <p:sp>
        <p:nvSpPr>
          <p:cNvPr id="1615965" name="Line 93"/>
          <p:cNvSpPr>
            <a:spLocks noChangeShapeType="1"/>
          </p:cNvSpPr>
          <p:nvPr/>
        </p:nvSpPr>
        <p:spPr bwMode="auto">
          <a:xfrm flipH="1">
            <a:off x="4716463" y="908050"/>
            <a:ext cx="1223962" cy="0"/>
          </a:xfrm>
          <a:prstGeom prst="line">
            <a:avLst/>
          </a:prstGeom>
          <a:noFill/>
          <a:ln w="12700">
            <a:solidFill>
              <a:srgbClr val="008000"/>
            </a:solidFill>
            <a:prstDash val="dash"/>
            <a:round/>
            <a:headEnd/>
            <a:tailEnd type="triangle" w="sm" len="lg"/>
          </a:ln>
        </p:spPr>
        <p:txBody>
          <a:bodyPr wrap="none" anchor="ctr"/>
          <a:lstStyle/>
          <a:p>
            <a:endParaRPr lang="zh-CN" altLang="en-US"/>
          </a:p>
        </p:txBody>
      </p:sp>
      <p:sp>
        <p:nvSpPr>
          <p:cNvPr id="1615966" name="Line 94"/>
          <p:cNvSpPr>
            <a:spLocks noChangeShapeType="1"/>
          </p:cNvSpPr>
          <p:nvPr/>
        </p:nvSpPr>
        <p:spPr bwMode="auto">
          <a:xfrm flipH="1">
            <a:off x="5940425" y="2060575"/>
            <a:ext cx="647700" cy="0"/>
          </a:xfrm>
          <a:prstGeom prst="line">
            <a:avLst/>
          </a:prstGeom>
          <a:noFill/>
          <a:ln w="12700">
            <a:solidFill>
              <a:srgbClr val="008000"/>
            </a:solidFill>
            <a:prstDash val="dash"/>
            <a:round/>
            <a:headEnd/>
            <a:tailEnd/>
          </a:ln>
        </p:spPr>
        <p:txBody>
          <a:bodyPr wrap="none" anchor="ctr"/>
          <a:lstStyle/>
          <a:p>
            <a:endParaRPr lang="zh-CN" altLang="en-US"/>
          </a:p>
        </p:txBody>
      </p:sp>
      <p:sp>
        <p:nvSpPr>
          <p:cNvPr id="1615967" name="Line 95"/>
          <p:cNvSpPr>
            <a:spLocks noChangeShapeType="1"/>
          </p:cNvSpPr>
          <p:nvPr/>
        </p:nvSpPr>
        <p:spPr bwMode="auto">
          <a:xfrm>
            <a:off x="2124075" y="3357563"/>
            <a:ext cx="144463" cy="0"/>
          </a:xfrm>
          <a:prstGeom prst="line">
            <a:avLst/>
          </a:prstGeom>
          <a:noFill/>
          <a:ln w="28575">
            <a:solidFill>
              <a:schemeClr val="tx1"/>
            </a:solidFill>
            <a:round/>
            <a:headEnd/>
            <a:tailEnd/>
          </a:ln>
        </p:spPr>
        <p:txBody>
          <a:bodyPr wrap="none" anchor="ctr"/>
          <a:lstStyle/>
          <a:p>
            <a:endParaRPr lang="zh-CN" altLang="en-US"/>
          </a:p>
        </p:txBody>
      </p:sp>
      <p:sp>
        <p:nvSpPr>
          <p:cNvPr id="1615968" name="AutoShape 96"/>
          <p:cNvSpPr>
            <a:spLocks/>
          </p:cNvSpPr>
          <p:nvPr/>
        </p:nvSpPr>
        <p:spPr bwMode="auto">
          <a:xfrm rot="-5400000">
            <a:off x="2917031" y="4725195"/>
            <a:ext cx="142875" cy="1008062"/>
          </a:xfrm>
          <a:prstGeom prst="rightBracket">
            <a:avLst>
              <a:gd name="adj" fmla="val 101097"/>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69" name="AutoShape 97"/>
          <p:cNvSpPr>
            <a:spLocks/>
          </p:cNvSpPr>
          <p:nvPr/>
        </p:nvSpPr>
        <p:spPr bwMode="auto">
          <a:xfrm rot="16200000" flipV="1">
            <a:off x="3420269" y="2420144"/>
            <a:ext cx="287338" cy="2305050"/>
          </a:xfrm>
          <a:prstGeom prst="rightBrace">
            <a:avLst>
              <a:gd name="adj1" fmla="val 44716"/>
              <a:gd name="adj2" fmla="val 50000"/>
            </a:avLst>
          </a:prstGeom>
          <a:noFill/>
          <a:ln w="19050">
            <a:solidFill>
              <a:srgbClr val="0000FF"/>
            </a:solidFill>
            <a:round/>
            <a:headEnd/>
            <a:tailEnd/>
          </a:ln>
        </p:spPr>
        <p:txBody>
          <a:bodyPr wrap="none" anchor="ctr"/>
          <a:lstStyle/>
          <a:p>
            <a:pPr algn="ctr">
              <a:spcBef>
                <a:spcPct val="50000"/>
              </a:spcBef>
            </a:pPr>
            <a:endParaRPr lang="zh-CN" altLang="en-US"/>
          </a:p>
        </p:txBody>
      </p:sp>
      <p:sp>
        <p:nvSpPr>
          <p:cNvPr id="1615970" name="Line 98"/>
          <p:cNvSpPr>
            <a:spLocks noChangeShapeType="1"/>
          </p:cNvSpPr>
          <p:nvPr/>
        </p:nvSpPr>
        <p:spPr bwMode="auto">
          <a:xfrm flipV="1">
            <a:off x="3563938" y="1844675"/>
            <a:ext cx="0" cy="1584325"/>
          </a:xfrm>
          <a:prstGeom prst="line">
            <a:avLst/>
          </a:prstGeom>
          <a:noFill/>
          <a:ln w="19050">
            <a:solidFill>
              <a:srgbClr val="0000FF"/>
            </a:solidFill>
            <a:round/>
            <a:headEnd/>
            <a:tailEnd/>
          </a:ln>
        </p:spPr>
        <p:txBody>
          <a:bodyPr wrap="none" anchor="ctr"/>
          <a:lstStyle/>
          <a:p>
            <a:endParaRPr lang="zh-CN" altLang="en-US"/>
          </a:p>
        </p:txBody>
      </p:sp>
      <p:sp>
        <p:nvSpPr>
          <p:cNvPr id="1615971" name="Line 99"/>
          <p:cNvSpPr>
            <a:spLocks noChangeShapeType="1"/>
          </p:cNvSpPr>
          <p:nvPr/>
        </p:nvSpPr>
        <p:spPr bwMode="auto">
          <a:xfrm>
            <a:off x="3563938" y="1844675"/>
            <a:ext cx="431800" cy="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5972" name="AutoShape 100"/>
          <p:cNvSpPr>
            <a:spLocks/>
          </p:cNvSpPr>
          <p:nvPr/>
        </p:nvSpPr>
        <p:spPr bwMode="auto">
          <a:xfrm rot="-5400000">
            <a:off x="4068763" y="4652963"/>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73" name="AutoShape 101"/>
          <p:cNvSpPr>
            <a:spLocks/>
          </p:cNvSpPr>
          <p:nvPr/>
        </p:nvSpPr>
        <p:spPr bwMode="auto">
          <a:xfrm rot="5400000" flipV="1">
            <a:off x="2917031" y="3933032"/>
            <a:ext cx="142875" cy="1008062"/>
          </a:xfrm>
          <a:prstGeom prst="rightBracket">
            <a:avLst>
              <a:gd name="adj" fmla="val 101097"/>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74" name="AutoShape 102"/>
          <p:cNvSpPr>
            <a:spLocks/>
          </p:cNvSpPr>
          <p:nvPr/>
        </p:nvSpPr>
        <p:spPr bwMode="auto">
          <a:xfrm rot="5400000" flipV="1">
            <a:off x="4068763" y="3860800"/>
            <a:ext cx="142875" cy="1152525"/>
          </a:xfrm>
          <a:prstGeom prst="rightBracket">
            <a:avLst>
              <a:gd name="adj" fmla="val 88883"/>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5975" name="Line 103"/>
          <p:cNvSpPr>
            <a:spLocks noChangeShapeType="1"/>
          </p:cNvSpPr>
          <p:nvPr/>
        </p:nvSpPr>
        <p:spPr bwMode="auto">
          <a:xfrm flipV="1">
            <a:off x="4140200" y="4508500"/>
            <a:ext cx="0" cy="649288"/>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5976" name="Line 104"/>
          <p:cNvSpPr>
            <a:spLocks noChangeShapeType="1"/>
          </p:cNvSpPr>
          <p:nvPr/>
        </p:nvSpPr>
        <p:spPr bwMode="auto">
          <a:xfrm>
            <a:off x="3059113" y="4797425"/>
            <a:ext cx="1008062"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5977" name="Rectangle 105"/>
          <p:cNvSpPr>
            <a:spLocks noChangeArrowheads="1"/>
          </p:cNvSpPr>
          <p:nvPr/>
        </p:nvSpPr>
        <p:spPr bwMode="auto">
          <a:xfrm>
            <a:off x="395288" y="6021388"/>
            <a:ext cx="1512887" cy="287337"/>
          </a:xfrm>
          <a:prstGeom prst="rect">
            <a:avLst/>
          </a:prstGeom>
          <a:noFill/>
          <a:ln w="19050" algn="ctr">
            <a:noFill/>
            <a:miter lim="800000"/>
            <a:headEnd/>
            <a:tailEnd/>
          </a:ln>
        </p:spPr>
        <p:txBody>
          <a:bodyPr wrap="none" anchor="ctr"/>
          <a:lstStyle/>
          <a:p>
            <a:pPr algn="ctr"/>
            <a:r>
              <a:rPr lang="zh-CN" altLang="en-US" sz="1800">
                <a:solidFill>
                  <a:srgbClr val="CC0000"/>
                </a:solidFill>
                <a:latin typeface="Arial" charset="0"/>
              </a:rPr>
              <a:t>按地址访问</a:t>
            </a:r>
            <a:endParaRPr lang="en-US" altLang="zh-CN" sz="1800">
              <a:solidFill>
                <a:srgbClr val="CC0000"/>
              </a:solidFill>
              <a:latin typeface="Arial" charset="0"/>
            </a:endParaRPr>
          </a:p>
        </p:txBody>
      </p:sp>
      <p:sp>
        <p:nvSpPr>
          <p:cNvPr id="26711" name="Text Box 106"/>
          <p:cNvSpPr txBox="1">
            <a:spLocks noChangeArrowheads="1"/>
          </p:cNvSpPr>
          <p:nvPr/>
        </p:nvSpPr>
        <p:spPr bwMode="auto">
          <a:xfrm>
            <a:off x="1835150" y="333375"/>
            <a:ext cx="1152525"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26712" name="AutoShape 107">
            <a:hlinkClick r:id="" action="ppaction://hlinkshowjump?jump=previousslide" highlightClick="1"/>
          </p:cNvPr>
          <p:cNvSpPr>
            <a:spLocks noChangeArrowheads="1"/>
          </p:cNvSpPr>
          <p:nvPr/>
        </p:nvSpPr>
        <p:spPr bwMode="auto">
          <a:xfrm>
            <a:off x="8532813" y="620713"/>
            <a:ext cx="431800" cy="431800"/>
          </a:xfrm>
          <a:prstGeom prst="actionButtonBackPrevious">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spcBef>
                <a:spcPct val="50000"/>
              </a:spcBef>
            </a:pPr>
            <a:endParaRPr lang="zh-CN" altLang="en-US"/>
          </a:p>
        </p:txBody>
      </p:sp>
      <p:sp>
        <p:nvSpPr>
          <p:cNvPr id="1615980" name="Text Box 108"/>
          <p:cNvSpPr txBox="1">
            <a:spLocks noChangeArrowheads="1"/>
          </p:cNvSpPr>
          <p:nvPr/>
        </p:nvSpPr>
        <p:spPr bwMode="auto">
          <a:xfrm>
            <a:off x="1890713" y="1598613"/>
            <a:ext cx="503237" cy="366712"/>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FF0000"/>
                </a:solidFill>
                <a:latin typeface="Arial" charset="0"/>
              </a:rPr>
              <a:t>01</a:t>
            </a:r>
          </a:p>
        </p:txBody>
      </p:sp>
      <p:sp>
        <p:nvSpPr>
          <p:cNvPr id="1615981" name="Text Box 109"/>
          <p:cNvSpPr txBox="1">
            <a:spLocks noChangeArrowheads="1"/>
          </p:cNvSpPr>
          <p:nvPr/>
        </p:nvSpPr>
        <p:spPr bwMode="auto">
          <a:xfrm>
            <a:off x="2520950" y="1595438"/>
            <a:ext cx="358775" cy="366712"/>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1</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1615966"/>
                                        </p:tgtEl>
                                        <p:attrNameLst>
                                          <p:attrName>style.visibility</p:attrName>
                                        </p:attrNameLst>
                                      </p:cBhvr>
                                      <p:to>
                                        <p:strVal val="visible"/>
                                      </p:to>
                                    </p:set>
                                    <p:anim calcmode="lin" valueType="num">
                                      <p:cBhvr>
                                        <p:cTn id="7" dur="500" fill="hold"/>
                                        <p:tgtEl>
                                          <p:spTgt spid="1615966"/>
                                        </p:tgtEl>
                                        <p:attrNameLst>
                                          <p:attrName>ppt_x</p:attrName>
                                        </p:attrNameLst>
                                      </p:cBhvr>
                                      <p:tavLst>
                                        <p:tav tm="0">
                                          <p:val>
                                            <p:strVal val="#ppt_x+#ppt_w/2"/>
                                          </p:val>
                                        </p:tav>
                                        <p:tav tm="100000">
                                          <p:val>
                                            <p:strVal val="#ppt_x"/>
                                          </p:val>
                                        </p:tav>
                                      </p:tavLst>
                                    </p:anim>
                                    <p:anim calcmode="lin" valueType="num">
                                      <p:cBhvr>
                                        <p:cTn id="8" dur="500" fill="hold"/>
                                        <p:tgtEl>
                                          <p:spTgt spid="1615966"/>
                                        </p:tgtEl>
                                        <p:attrNameLst>
                                          <p:attrName>ppt_y</p:attrName>
                                        </p:attrNameLst>
                                      </p:cBhvr>
                                      <p:tavLst>
                                        <p:tav tm="0">
                                          <p:val>
                                            <p:strVal val="#ppt_y"/>
                                          </p:val>
                                        </p:tav>
                                        <p:tav tm="100000">
                                          <p:val>
                                            <p:strVal val="#ppt_y"/>
                                          </p:val>
                                        </p:tav>
                                      </p:tavLst>
                                    </p:anim>
                                    <p:anim calcmode="lin" valueType="num">
                                      <p:cBhvr>
                                        <p:cTn id="9" dur="500" fill="hold"/>
                                        <p:tgtEl>
                                          <p:spTgt spid="1615966"/>
                                        </p:tgtEl>
                                        <p:attrNameLst>
                                          <p:attrName>ppt_w</p:attrName>
                                        </p:attrNameLst>
                                      </p:cBhvr>
                                      <p:tavLst>
                                        <p:tav tm="0">
                                          <p:val>
                                            <p:fltVal val="0"/>
                                          </p:val>
                                        </p:tav>
                                        <p:tav tm="100000">
                                          <p:val>
                                            <p:strVal val="#ppt_w"/>
                                          </p:val>
                                        </p:tav>
                                      </p:tavLst>
                                    </p:anim>
                                    <p:anim calcmode="lin" valueType="num">
                                      <p:cBhvr>
                                        <p:cTn id="10" dur="500" fill="hold"/>
                                        <p:tgtEl>
                                          <p:spTgt spid="161596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1615964"/>
                                        </p:tgtEl>
                                        <p:attrNameLst>
                                          <p:attrName>style.visibility</p:attrName>
                                        </p:attrNameLst>
                                      </p:cBhvr>
                                      <p:to>
                                        <p:strVal val="visible"/>
                                      </p:to>
                                    </p:set>
                                    <p:anim calcmode="lin" valueType="num">
                                      <p:cBhvr>
                                        <p:cTn id="14" dur="500" fill="hold"/>
                                        <p:tgtEl>
                                          <p:spTgt spid="1615964"/>
                                        </p:tgtEl>
                                        <p:attrNameLst>
                                          <p:attrName>ppt_x</p:attrName>
                                        </p:attrNameLst>
                                      </p:cBhvr>
                                      <p:tavLst>
                                        <p:tav tm="0">
                                          <p:val>
                                            <p:strVal val="#ppt_x"/>
                                          </p:val>
                                        </p:tav>
                                        <p:tav tm="100000">
                                          <p:val>
                                            <p:strVal val="#ppt_x"/>
                                          </p:val>
                                        </p:tav>
                                      </p:tavLst>
                                    </p:anim>
                                    <p:anim calcmode="lin" valueType="num">
                                      <p:cBhvr>
                                        <p:cTn id="15" dur="500" fill="hold"/>
                                        <p:tgtEl>
                                          <p:spTgt spid="1615964"/>
                                        </p:tgtEl>
                                        <p:attrNameLst>
                                          <p:attrName>ppt_y</p:attrName>
                                        </p:attrNameLst>
                                      </p:cBhvr>
                                      <p:tavLst>
                                        <p:tav tm="0">
                                          <p:val>
                                            <p:strVal val="#ppt_y+#ppt_h/2"/>
                                          </p:val>
                                        </p:tav>
                                        <p:tav tm="100000">
                                          <p:val>
                                            <p:strVal val="#ppt_y"/>
                                          </p:val>
                                        </p:tav>
                                      </p:tavLst>
                                    </p:anim>
                                    <p:anim calcmode="lin" valueType="num">
                                      <p:cBhvr>
                                        <p:cTn id="16" dur="500" fill="hold"/>
                                        <p:tgtEl>
                                          <p:spTgt spid="1615964"/>
                                        </p:tgtEl>
                                        <p:attrNameLst>
                                          <p:attrName>ppt_w</p:attrName>
                                        </p:attrNameLst>
                                      </p:cBhvr>
                                      <p:tavLst>
                                        <p:tav tm="0">
                                          <p:val>
                                            <p:strVal val="#ppt_w"/>
                                          </p:val>
                                        </p:tav>
                                        <p:tav tm="100000">
                                          <p:val>
                                            <p:strVal val="#ppt_w"/>
                                          </p:val>
                                        </p:tav>
                                      </p:tavLst>
                                    </p:anim>
                                    <p:anim calcmode="lin" valueType="num">
                                      <p:cBhvr>
                                        <p:cTn id="17" dur="500" fill="hold"/>
                                        <p:tgtEl>
                                          <p:spTgt spid="1615964"/>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2" fill="hold" grpId="0" nodeType="afterEffect">
                                  <p:stCondLst>
                                    <p:cond delay="0"/>
                                  </p:stCondLst>
                                  <p:childTnLst>
                                    <p:set>
                                      <p:cBhvr>
                                        <p:cTn id="20" dur="1" fill="hold">
                                          <p:stCondLst>
                                            <p:cond delay="0"/>
                                          </p:stCondLst>
                                        </p:cTn>
                                        <p:tgtEl>
                                          <p:spTgt spid="1615965"/>
                                        </p:tgtEl>
                                        <p:attrNameLst>
                                          <p:attrName>style.visibility</p:attrName>
                                        </p:attrNameLst>
                                      </p:cBhvr>
                                      <p:to>
                                        <p:strVal val="visible"/>
                                      </p:to>
                                    </p:set>
                                    <p:anim calcmode="lin" valueType="num">
                                      <p:cBhvr>
                                        <p:cTn id="21" dur="500" fill="hold"/>
                                        <p:tgtEl>
                                          <p:spTgt spid="1615965"/>
                                        </p:tgtEl>
                                        <p:attrNameLst>
                                          <p:attrName>ppt_x</p:attrName>
                                        </p:attrNameLst>
                                      </p:cBhvr>
                                      <p:tavLst>
                                        <p:tav tm="0">
                                          <p:val>
                                            <p:strVal val="#ppt_x+#ppt_w/2"/>
                                          </p:val>
                                        </p:tav>
                                        <p:tav tm="100000">
                                          <p:val>
                                            <p:strVal val="#ppt_x"/>
                                          </p:val>
                                        </p:tav>
                                      </p:tavLst>
                                    </p:anim>
                                    <p:anim calcmode="lin" valueType="num">
                                      <p:cBhvr>
                                        <p:cTn id="22" dur="500" fill="hold"/>
                                        <p:tgtEl>
                                          <p:spTgt spid="1615965"/>
                                        </p:tgtEl>
                                        <p:attrNameLst>
                                          <p:attrName>ppt_y</p:attrName>
                                        </p:attrNameLst>
                                      </p:cBhvr>
                                      <p:tavLst>
                                        <p:tav tm="0">
                                          <p:val>
                                            <p:strVal val="#ppt_y"/>
                                          </p:val>
                                        </p:tav>
                                        <p:tav tm="100000">
                                          <p:val>
                                            <p:strVal val="#ppt_y"/>
                                          </p:val>
                                        </p:tav>
                                      </p:tavLst>
                                    </p:anim>
                                    <p:anim calcmode="lin" valueType="num">
                                      <p:cBhvr>
                                        <p:cTn id="23" dur="500" fill="hold"/>
                                        <p:tgtEl>
                                          <p:spTgt spid="1615965"/>
                                        </p:tgtEl>
                                        <p:attrNameLst>
                                          <p:attrName>ppt_w</p:attrName>
                                        </p:attrNameLst>
                                      </p:cBhvr>
                                      <p:tavLst>
                                        <p:tav tm="0">
                                          <p:val>
                                            <p:fltVal val="0"/>
                                          </p:val>
                                        </p:tav>
                                        <p:tav tm="100000">
                                          <p:val>
                                            <p:strVal val="#ppt_w"/>
                                          </p:val>
                                        </p:tav>
                                      </p:tavLst>
                                    </p:anim>
                                    <p:anim calcmode="lin" valueType="num">
                                      <p:cBhvr>
                                        <p:cTn id="24" dur="500" fill="hold"/>
                                        <p:tgtEl>
                                          <p:spTgt spid="1615965"/>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2" fill="hold" grpId="0" nodeType="afterEffect">
                                  <p:stCondLst>
                                    <p:cond delay="0"/>
                                  </p:stCondLst>
                                  <p:childTnLst>
                                    <p:set>
                                      <p:cBhvr>
                                        <p:cTn id="27" dur="1" fill="hold">
                                          <p:stCondLst>
                                            <p:cond delay="0"/>
                                          </p:stCondLst>
                                        </p:cTn>
                                        <p:tgtEl>
                                          <p:spTgt spid="1615963"/>
                                        </p:tgtEl>
                                        <p:attrNameLst>
                                          <p:attrName>style.visibility</p:attrName>
                                        </p:attrNameLst>
                                      </p:cBhvr>
                                      <p:to>
                                        <p:strVal val="visible"/>
                                      </p:to>
                                    </p:set>
                                    <p:anim calcmode="lin" valueType="num">
                                      <p:cBhvr>
                                        <p:cTn id="28" dur="500" fill="hold"/>
                                        <p:tgtEl>
                                          <p:spTgt spid="1615963"/>
                                        </p:tgtEl>
                                        <p:attrNameLst>
                                          <p:attrName>ppt_x</p:attrName>
                                        </p:attrNameLst>
                                      </p:cBhvr>
                                      <p:tavLst>
                                        <p:tav tm="0">
                                          <p:val>
                                            <p:strVal val="#ppt_x+#ppt_w/2"/>
                                          </p:val>
                                        </p:tav>
                                        <p:tav tm="100000">
                                          <p:val>
                                            <p:strVal val="#ppt_x"/>
                                          </p:val>
                                        </p:tav>
                                      </p:tavLst>
                                    </p:anim>
                                    <p:anim calcmode="lin" valueType="num">
                                      <p:cBhvr>
                                        <p:cTn id="29" dur="500" fill="hold"/>
                                        <p:tgtEl>
                                          <p:spTgt spid="1615963"/>
                                        </p:tgtEl>
                                        <p:attrNameLst>
                                          <p:attrName>ppt_y</p:attrName>
                                        </p:attrNameLst>
                                      </p:cBhvr>
                                      <p:tavLst>
                                        <p:tav tm="0">
                                          <p:val>
                                            <p:strVal val="#ppt_y"/>
                                          </p:val>
                                        </p:tav>
                                        <p:tav tm="100000">
                                          <p:val>
                                            <p:strVal val="#ppt_y"/>
                                          </p:val>
                                        </p:tav>
                                      </p:tavLst>
                                    </p:anim>
                                    <p:anim calcmode="lin" valueType="num">
                                      <p:cBhvr>
                                        <p:cTn id="30" dur="500" fill="hold"/>
                                        <p:tgtEl>
                                          <p:spTgt spid="1615963"/>
                                        </p:tgtEl>
                                        <p:attrNameLst>
                                          <p:attrName>ppt_w</p:attrName>
                                        </p:attrNameLst>
                                      </p:cBhvr>
                                      <p:tavLst>
                                        <p:tav tm="0">
                                          <p:val>
                                            <p:fltVal val="0"/>
                                          </p:val>
                                        </p:tav>
                                        <p:tav tm="100000">
                                          <p:val>
                                            <p:strVal val="#ppt_w"/>
                                          </p:val>
                                        </p:tav>
                                      </p:tavLst>
                                    </p:anim>
                                    <p:anim calcmode="lin" valueType="num">
                                      <p:cBhvr>
                                        <p:cTn id="31" dur="500" fill="hold"/>
                                        <p:tgtEl>
                                          <p:spTgt spid="1615963"/>
                                        </p:tgtEl>
                                        <p:attrNameLst>
                                          <p:attrName>ppt_h</p:attrName>
                                        </p:attrNameLst>
                                      </p:cBhvr>
                                      <p:tavLst>
                                        <p:tav tm="0">
                                          <p:val>
                                            <p:strVal val="#ppt_h"/>
                                          </p:val>
                                        </p:tav>
                                        <p:tav tm="100000">
                                          <p:val>
                                            <p:strVal val="#ppt_h"/>
                                          </p:val>
                                        </p:tav>
                                      </p:tavLst>
                                    </p:anim>
                                  </p:childTnLst>
                                </p:cTn>
                              </p:par>
                            </p:childTnLst>
                          </p:cTn>
                        </p:par>
                        <p:par>
                          <p:cTn id="32" fill="hold">
                            <p:stCondLst>
                              <p:cond delay="2000"/>
                            </p:stCondLst>
                            <p:childTnLst>
                              <p:par>
                                <p:cTn id="33" presetID="17" presetClass="entr" presetSubtype="4" fill="hold" grpId="0" nodeType="afterEffect">
                                  <p:stCondLst>
                                    <p:cond delay="0"/>
                                  </p:stCondLst>
                                  <p:childTnLst>
                                    <p:set>
                                      <p:cBhvr>
                                        <p:cTn id="34" dur="1" fill="hold">
                                          <p:stCondLst>
                                            <p:cond delay="0"/>
                                          </p:stCondLst>
                                        </p:cTn>
                                        <p:tgtEl>
                                          <p:spTgt spid="1615961"/>
                                        </p:tgtEl>
                                        <p:attrNameLst>
                                          <p:attrName>style.visibility</p:attrName>
                                        </p:attrNameLst>
                                      </p:cBhvr>
                                      <p:to>
                                        <p:strVal val="visible"/>
                                      </p:to>
                                    </p:set>
                                    <p:anim calcmode="lin" valueType="num">
                                      <p:cBhvr>
                                        <p:cTn id="35" dur="500" fill="hold"/>
                                        <p:tgtEl>
                                          <p:spTgt spid="1615961"/>
                                        </p:tgtEl>
                                        <p:attrNameLst>
                                          <p:attrName>ppt_x</p:attrName>
                                        </p:attrNameLst>
                                      </p:cBhvr>
                                      <p:tavLst>
                                        <p:tav tm="0">
                                          <p:val>
                                            <p:strVal val="#ppt_x"/>
                                          </p:val>
                                        </p:tav>
                                        <p:tav tm="100000">
                                          <p:val>
                                            <p:strVal val="#ppt_x"/>
                                          </p:val>
                                        </p:tav>
                                      </p:tavLst>
                                    </p:anim>
                                    <p:anim calcmode="lin" valueType="num">
                                      <p:cBhvr>
                                        <p:cTn id="36" dur="500" fill="hold"/>
                                        <p:tgtEl>
                                          <p:spTgt spid="1615961"/>
                                        </p:tgtEl>
                                        <p:attrNameLst>
                                          <p:attrName>ppt_y</p:attrName>
                                        </p:attrNameLst>
                                      </p:cBhvr>
                                      <p:tavLst>
                                        <p:tav tm="0">
                                          <p:val>
                                            <p:strVal val="#ppt_y+#ppt_h/2"/>
                                          </p:val>
                                        </p:tav>
                                        <p:tav tm="100000">
                                          <p:val>
                                            <p:strVal val="#ppt_y"/>
                                          </p:val>
                                        </p:tav>
                                      </p:tavLst>
                                    </p:anim>
                                    <p:anim calcmode="lin" valueType="num">
                                      <p:cBhvr>
                                        <p:cTn id="37" dur="500" fill="hold"/>
                                        <p:tgtEl>
                                          <p:spTgt spid="1615961"/>
                                        </p:tgtEl>
                                        <p:attrNameLst>
                                          <p:attrName>ppt_w</p:attrName>
                                        </p:attrNameLst>
                                      </p:cBhvr>
                                      <p:tavLst>
                                        <p:tav tm="0">
                                          <p:val>
                                            <p:strVal val="#ppt_w"/>
                                          </p:val>
                                        </p:tav>
                                        <p:tav tm="100000">
                                          <p:val>
                                            <p:strVal val="#ppt_w"/>
                                          </p:val>
                                        </p:tav>
                                      </p:tavLst>
                                    </p:anim>
                                    <p:anim calcmode="lin" valueType="num">
                                      <p:cBhvr>
                                        <p:cTn id="38" dur="500" fill="hold"/>
                                        <p:tgtEl>
                                          <p:spTgt spid="1615961"/>
                                        </p:tgtEl>
                                        <p:attrNameLst>
                                          <p:attrName>ppt_h</p:attrName>
                                        </p:attrNameLst>
                                      </p:cBhvr>
                                      <p:tavLst>
                                        <p:tav tm="0">
                                          <p:val>
                                            <p:fltVal val="0"/>
                                          </p:val>
                                        </p:tav>
                                        <p:tav tm="100000">
                                          <p:val>
                                            <p:strVal val="#ppt_h"/>
                                          </p:val>
                                        </p:tav>
                                      </p:tavLst>
                                    </p:anim>
                                  </p:childTnLst>
                                </p:cTn>
                              </p:par>
                            </p:childTnLst>
                          </p:cTn>
                        </p:par>
                        <p:par>
                          <p:cTn id="39" fill="hold">
                            <p:stCondLst>
                              <p:cond delay="2500"/>
                            </p:stCondLst>
                            <p:childTnLst>
                              <p:par>
                                <p:cTn id="40" presetID="17" presetClass="entr" presetSubtype="2" fill="hold" grpId="0" nodeType="afterEffect">
                                  <p:stCondLst>
                                    <p:cond delay="0"/>
                                  </p:stCondLst>
                                  <p:childTnLst>
                                    <p:set>
                                      <p:cBhvr>
                                        <p:cTn id="41" dur="1" fill="hold">
                                          <p:stCondLst>
                                            <p:cond delay="0"/>
                                          </p:stCondLst>
                                        </p:cTn>
                                        <p:tgtEl>
                                          <p:spTgt spid="1615962"/>
                                        </p:tgtEl>
                                        <p:attrNameLst>
                                          <p:attrName>style.visibility</p:attrName>
                                        </p:attrNameLst>
                                      </p:cBhvr>
                                      <p:to>
                                        <p:strVal val="visible"/>
                                      </p:to>
                                    </p:set>
                                    <p:anim calcmode="lin" valueType="num">
                                      <p:cBhvr>
                                        <p:cTn id="42" dur="500" fill="hold"/>
                                        <p:tgtEl>
                                          <p:spTgt spid="1615962"/>
                                        </p:tgtEl>
                                        <p:attrNameLst>
                                          <p:attrName>ppt_x</p:attrName>
                                        </p:attrNameLst>
                                      </p:cBhvr>
                                      <p:tavLst>
                                        <p:tav tm="0">
                                          <p:val>
                                            <p:strVal val="#ppt_x+#ppt_w/2"/>
                                          </p:val>
                                        </p:tav>
                                        <p:tav tm="100000">
                                          <p:val>
                                            <p:strVal val="#ppt_x"/>
                                          </p:val>
                                        </p:tav>
                                      </p:tavLst>
                                    </p:anim>
                                    <p:anim calcmode="lin" valueType="num">
                                      <p:cBhvr>
                                        <p:cTn id="43" dur="500" fill="hold"/>
                                        <p:tgtEl>
                                          <p:spTgt spid="1615962"/>
                                        </p:tgtEl>
                                        <p:attrNameLst>
                                          <p:attrName>ppt_y</p:attrName>
                                        </p:attrNameLst>
                                      </p:cBhvr>
                                      <p:tavLst>
                                        <p:tav tm="0">
                                          <p:val>
                                            <p:strVal val="#ppt_y"/>
                                          </p:val>
                                        </p:tav>
                                        <p:tav tm="100000">
                                          <p:val>
                                            <p:strVal val="#ppt_y"/>
                                          </p:val>
                                        </p:tav>
                                      </p:tavLst>
                                    </p:anim>
                                    <p:anim calcmode="lin" valueType="num">
                                      <p:cBhvr>
                                        <p:cTn id="44" dur="500" fill="hold"/>
                                        <p:tgtEl>
                                          <p:spTgt spid="1615962"/>
                                        </p:tgtEl>
                                        <p:attrNameLst>
                                          <p:attrName>ppt_w</p:attrName>
                                        </p:attrNameLst>
                                      </p:cBhvr>
                                      <p:tavLst>
                                        <p:tav tm="0">
                                          <p:val>
                                            <p:fltVal val="0"/>
                                          </p:val>
                                        </p:tav>
                                        <p:tav tm="100000">
                                          <p:val>
                                            <p:strVal val="#ppt_w"/>
                                          </p:val>
                                        </p:tav>
                                      </p:tavLst>
                                    </p:anim>
                                    <p:anim calcmode="lin" valueType="num">
                                      <p:cBhvr>
                                        <p:cTn id="45" dur="500" fill="hold"/>
                                        <p:tgtEl>
                                          <p:spTgt spid="1615962"/>
                                        </p:tgtEl>
                                        <p:attrNameLst>
                                          <p:attrName>ppt_h</p:attrName>
                                        </p:attrNameLst>
                                      </p:cBhvr>
                                      <p:tavLst>
                                        <p:tav tm="0">
                                          <p:val>
                                            <p:strVal val="#ppt_h"/>
                                          </p:val>
                                        </p:tav>
                                        <p:tav tm="100000">
                                          <p:val>
                                            <p:strVal val="#ppt_h"/>
                                          </p:val>
                                        </p:tav>
                                      </p:tavLst>
                                    </p:anim>
                                  </p:childTnLst>
                                </p:cTn>
                              </p:par>
                            </p:childTnLst>
                          </p:cTn>
                        </p:par>
                        <p:par>
                          <p:cTn id="46" fill="hold">
                            <p:stCondLst>
                              <p:cond delay="3000"/>
                            </p:stCondLst>
                            <p:childTnLst>
                              <p:par>
                                <p:cTn id="47" presetID="17" presetClass="entr" presetSubtype="2" fill="hold" grpId="0" nodeType="afterEffect">
                                  <p:stCondLst>
                                    <p:cond delay="0"/>
                                  </p:stCondLst>
                                  <p:childTnLst>
                                    <p:set>
                                      <p:cBhvr>
                                        <p:cTn id="48" dur="1" fill="hold">
                                          <p:stCondLst>
                                            <p:cond delay="0"/>
                                          </p:stCondLst>
                                        </p:cTn>
                                        <p:tgtEl>
                                          <p:spTgt spid="1615960"/>
                                        </p:tgtEl>
                                        <p:attrNameLst>
                                          <p:attrName>style.visibility</p:attrName>
                                        </p:attrNameLst>
                                      </p:cBhvr>
                                      <p:to>
                                        <p:strVal val="visible"/>
                                      </p:to>
                                    </p:set>
                                    <p:anim calcmode="lin" valueType="num">
                                      <p:cBhvr>
                                        <p:cTn id="49" dur="500" fill="hold"/>
                                        <p:tgtEl>
                                          <p:spTgt spid="1615960"/>
                                        </p:tgtEl>
                                        <p:attrNameLst>
                                          <p:attrName>ppt_x</p:attrName>
                                        </p:attrNameLst>
                                      </p:cBhvr>
                                      <p:tavLst>
                                        <p:tav tm="0">
                                          <p:val>
                                            <p:strVal val="#ppt_x+#ppt_w/2"/>
                                          </p:val>
                                        </p:tav>
                                        <p:tav tm="100000">
                                          <p:val>
                                            <p:strVal val="#ppt_x"/>
                                          </p:val>
                                        </p:tav>
                                      </p:tavLst>
                                    </p:anim>
                                    <p:anim calcmode="lin" valueType="num">
                                      <p:cBhvr>
                                        <p:cTn id="50" dur="500" fill="hold"/>
                                        <p:tgtEl>
                                          <p:spTgt spid="1615960"/>
                                        </p:tgtEl>
                                        <p:attrNameLst>
                                          <p:attrName>ppt_y</p:attrName>
                                        </p:attrNameLst>
                                      </p:cBhvr>
                                      <p:tavLst>
                                        <p:tav tm="0">
                                          <p:val>
                                            <p:strVal val="#ppt_y"/>
                                          </p:val>
                                        </p:tav>
                                        <p:tav tm="100000">
                                          <p:val>
                                            <p:strVal val="#ppt_y"/>
                                          </p:val>
                                        </p:tav>
                                      </p:tavLst>
                                    </p:anim>
                                    <p:anim calcmode="lin" valueType="num">
                                      <p:cBhvr>
                                        <p:cTn id="51" dur="500" fill="hold"/>
                                        <p:tgtEl>
                                          <p:spTgt spid="1615960"/>
                                        </p:tgtEl>
                                        <p:attrNameLst>
                                          <p:attrName>ppt_w</p:attrName>
                                        </p:attrNameLst>
                                      </p:cBhvr>
                                      <p:tavLst>
                                        <p:tav tm="0">
                                          <p:val>
                                            <p:fltVal val="0"/>
                                          </p:val>
                                        </p:tav>
                                        <p:tav tm="100000">
                                          <p:val>
                                            <p:strVal val="#ppt_w"/>
                                          </p:val>
                                        </p:tav>
                                      </p:tavLst>
                                    </p:anim>
                                    <p:anim calcmode="lin" valueType="num">
                                      <p:cBhvr>
                                        <p:cTn id="52" dur="500" fill="hold"/>
                                        <p:tgtEl>
                                          <p:spTgt spid="1615960"/>
                                        </p:tgtEl>
                                        <p:attrNameLst>
                                          <p:attrName>ppt_h</p:attrName>
                                        </p:attrNameLst>
                                      </p:cBhvr>
                                      <p:tavLst>
                                        <p:tav tm="0">
                                          <p:val>
                                            <p:strVal val="#ppt_h"/>
                                          </p:val>
                                        </p:tav>
                                        <p:tav tm="100000">
                                          <p:val>
                                            <p:strVal val="#ppt_h"/>
                                          </p:val>
                                        </p:tav>
                                      </p:tavLst>
                                    </p:anim>
                                  </p:childTnLst>
                                </p:cTn>
                              </p:par>
                            </p:childTnLst>
                          </p:cTn>
                        </p:par>
                        <p:par>
                          <p:cTn id="53" fill="hold">
                            <p:stCondLst>
                              <p:cond delay="3500"/>
                            </p:stCondLst>
                            <p:childTnLst>
                              <p:par>
                                <p:cTn id="54" presetID="17" presetClass="entr" presetSubtype="4" fill="hold" grpId="0" nodeType="afterEffect">
                                  <p:stCondLst>
                                    <p:cond delay="0"/>
                                  </p:stCondLst>
                                  <p:childTnLst>
                                    <p:set>
                                      <p:cBhvr>
                                        <p:cTn id="55" dur="1" fill="hold">
                                          <p:stCondLst>
                                            <p:cond delay="0"/>
                                          </p:stCondLst>
                                        </p:cTn>
                                        <p:tgtEl>
                                          <p:spTgt spid="1615958"/>
                                        </p:tgtEl>
                                        <p:attrNameLst>
                                          <p:attrName>style.visibility</p:attrName>
                                        </p:attrNameLst>
                                      </p:cBhvr>
                                      <p:to>
                                        <p:strVal val="visible"/>
                                      </p:to>
                                    </p:set>
                                    <p:anim calcmode="lin" valueType="num">
                                      <p:cBhvr>
                                        <p:cTn id="56" dur="500" fill="hold"/>
                                        <p:tgtEl>
                                          <p:spTgt spid="1615958"/>
                                        </p:tgtEl>
                                        <p:attrNameLst>
                                          <p:attrName>ppt_x</p:attrName>
                                        </p:attrNameLst>
                                      </p:cBhvr>
                                      <p:tavLst>
                                        <p:tav tm="0">
                                          <p:val>
                                            <p:strVal val="#ppt_x"/>
                                          </p:val>
                                        </p:tav>
                                        <p:tav tm="100000">
                                          <p:val>
                                            <p:strVal val="#ppt_x"/>
                                          </p:val>
                                        </p:tav>
                                      </p:tavLst>
                                    </p:anim>
                                    <p:anim calcmode="lin" valueType="num">
                                      <p:cBhvr>
                                        <p:cTn id="57" dur="500" fill="hold"/>
                                        <p:tgtEl>
                                          <p:spTgt spid="1615958"/>
                                        </p:tgtEl>
                                        <p:attrNameLst>
                                          <p:attrName>ppt_y</p:attrName>
                                        </p:attrNameLst>
                                      </p:cBhvr>
                                      <p:tavLst>
                                        <p:tav tm="0">
                                          <p:val>
                                            <p:strVal val="#ppt_y+#ppt_h/2"/>
                                          </p:val>
                                        </p:tav>
                                        <p:tav tm="100000">
                                          <p:val>
                                            <p:strVal val="#ppt_y"/>
                                          </p:val>
                                        </p:tav>
                                      </p:tavLst>
                                    </p:anim>
                                    <p:anim calcmode="lin" valueType="num">
                                      <p:cBhvr>
                                        <p:cTn id="58" dur="500" fill="hold"/>
                                        <p:tgtEl>
                                          <p:spTgt spid="1615958"/>
                                        </p:tgtEl>
                                        <p:attrNameLst>
                                          <p:attrName>ppt_w</p:attrName>
                                        </p:attrNameLst>
                                      </p:cBhvr>
                                      <p:tavLst>
                                        <p:tav tm="0">
                                          <p:val>
                                            <p:strVal val="#ppt_w"/>
                                          </p:val>
                                        </p:tav>
                                        <p:tav tm="100000">
                                          <p:val>
                                            <p:strVal val="#ppt_w"/>
                                          </p:val>
                                        </p:tav>
                                      </p:tavLst>
                                    </p:anim>
                                    <p:anim calcmode="lin" valueType="num">
                                      <p:cBhvr>
                                        <p:cTn id="59" dur="500" fill="hold"/>
                                        <p:tgtEl>
                                          <p:spTgt spid="1615958"/>
                                        </p:tgtEl>
                                        <p:attrNameLst>
                                          <p:attrName>ppt_h</p:attrName>
                                        </p:attrNameLst>
                                      </p:cBhvr>
                                      <p:tavLst>
                                        <p:tav tm="0">
                                          <p:val>
                                            <p:fltVal val="0"/>
                                          </p:val>
                                        </p:tav>
                                        <p:tav tm="100000">
                                          <p:val>
                                            <p:strVal val="#ppt_h"/>
                                          </p:val>
                                        </p:tav>
                                      </p:tavLst>
                                    </p:anim>
                                  </p:childTnLst>
                                </p:cTn>
                              </p:par>
                            </p:childTnLst>
                          </p:cTn>
                        </p:par>
                        <p:par>
                          <p:cTn id="60" fill="hold">
                            <p:stCondLst>
                              <p:cond delay="4000"/>
                            </p:stCondLst>
                            <p:childTnLst>
                              <p:par>
                                <p:cTn id="61" presetID="17" presetClass="entr" presetSubtype="2" fill="hold" grpId="0" nodeType="afterEffect">
                                  <p:stCondLst>
                                    <p:cond delay="0"/>
                                  </p:stCondLst>
                                  <p:childTnLst>
                                    <p:set>
                                      <p:cBhvr>
                                        <p:cTn id="62" dur="1" fill="hold">
                                          <p:stCondLst>
                                            <p:cond delay="0"/>
                                          </p:stCondLst>
                                        </p:cTn>
                                        <p:tgtEl>
                                          <p:spTgt spid="1615959"/>
                                        </p:tgtEl>
                                        <p:attrNameLst>
                                          <p:attrName>style.visibility</p:attrName>
                                        </p:attrNameLst>
                                      </p:cBhvr>
                                      <p:to>
                                        <p:strVal val="visible"/>
                                      </p:to>
                                    </p:set>
                                    <p:anim calcmode="lin" valueType="num">
                                      <p:cBhvr>
                                        <p:cTn id="63" dur="500" fill="hold"/>
                                        <p:tgtEl>
                                          <p:spTgt spid="1615959"/>
                                        </p:tgtEl>
                                        <p:attrNameLst>
                                          <p:attrName>ppt_x</p:attrName>
                                        </p:attrNameLst>
                                      </p:cBhvr>
                                      <p:tavLst>
                                        <p:tav tm="0">
                                          <p:val>
                                            <p:strVal val="#ppt_x+#ppt_w/2"/>
                                          </p:val>
                                        </p:tav>
                                        <p:tav tm="100000">
                                          <p:val>
                                            <p:strVal val="#ppt_x"/>
                                          </p:val>
                                        </p:tav>
                                      </p:tavLst>
                                    </p:anim>
                                    <p:anim calcmode="lin" valueType="num">
                                      <p:cBhvr>
                                        <p:cTn id="64" dur="500" fill="hold"/>
                                        <p:tgtEl>
                                          <p:spTgt spid="1615959"/>
                                        </p:tgtEl>
                                        <p:attrNameLst>
                                          <p:attrName>ppt_y</p:attrName>
                                        </p:attrNameLst>
                                      </p:cBhvr>
                                      <p:tavLst>
                                        <p:tav tm="0">
                                          <p:val>
                                            <p:strVal val="#ppt_y"/>
                                          </p:val>
                                        </p:tav>
                                        <p:tav tm="100000">
                                          <p:val>
                                            <p:strVal val="#ppt_y"/>
                                          </p:val>
                                        </p:tav>
                                      </p:tavLst>
                                    </p:anim>
                                    <p:anim calcmode="lin" valueType="num">
                                      <p:cBhvr>
                                        <p:cTn id="65" dur="500" fill="hold"/>
                                        <p:tgtEl>
                                          <p:spTgt spid="1615959"/>
                                        </p:tgtEl>
                                        <p:attrNameLst>
                                          <p:attrName>ppt_w</p:attrName>
                                        </p:attrNameLst>
                                      </p:cBhvr>
                                      <p:tavLst>
                                        <p:tav tm="0">
                                          <p:val>
                                            <p:fltVal val="0"/>
                                          </p:val>
                                        </p:tav>
                                        <p:tav tm="100000">
                                          <p:val>
                                            <p:strVal val="#ppt_w"/>
                                          </p:val>
                                        </p:tav>
                                      </p:tavLst>
                                    </p:anim>
                                    <p:anim calcmode="lin" valueType="num">
                                      <p:cBhvr>
                                        <p:cTn id="66" dur="500" fill="hold"/>
                                        <p:tgtEl>
                                          <p:spTgt spid="1615959"/>
                                        </p:tgtEl>
                                        <p:attrNameLst>
                                          <p:attrName>ppt_h</p:attrName>
                                        </p:attrNameLst>
                                      </p:cBhvr>
                                      <p:tavLst>
                                        <p:tav tm="0">
                                          <p:val>
                                            <p:strVal val="#ppt_h"/>
                                          </p:val>
                                        </p:tav>
                                        <p:tav tm="100000">
                                          <p:val>
                                            <p:strVal val="#ppt_h"/>
                                          </p:val>
                                        </p:tav>
                                      </p:tavLst>
                                    </p:anim>
                                  </p:childTnLst>
                                </p:cTn>
                              </p:par>
                            </p:childTnLst>
                          </p:cTn>
                        </p:par>
                        <p:par>
                          <p:cTn id="67" fill="hold">
                            <p:stCondLst>
                              <p:cond delay="4500"/>
                            </p:stCondLst>
                            <p:childTnLst>
                              <p:par>
                                <p:cTn id="68" presetID="17" presetClass="entr" presetSubtype="2" fill="hold" grpId="0" nodeType="afterEffect">
                                  <p:stCondLst>
                                    <p:cond delay="0"/>
                                  </p:stCondLst>
                                  <p:childTnLst>
                                    <p:set>
                                      <p:cBhvr>
                                        <p:cTn id="69" dur="1" fill="hold">
                                          <p:stCondLst>
                                            <p:cond delay="0"/>
                                          </p:stCondLst>
                                        </p:cTn>
                                        <p:tgtEl>
                                          <p:spTgt spid="1615934"/>
                                        </p:tgtEl>
                                        <p:attrNameLst>
                                          <p:attrName>style.visibility</p:attrName>
                                        </p:attrNameLst>
                                      </p:cBhvr>
                                      <p:to>
                                        <p:strVal val="visible"/>
                                      </p:to>
                                    </p:set>
                                    <p:anim calcmode="lin" valueType="num">
                                      <p:cBhvr>
                                        <p:cTn id="70" dur="500" fill="hold"/>
                                        <p:tgtEl>
                                          <p:spTgt spid="1615934"/>
                                        </p:tgtEl>
                                        <p:attrNameLst>
                                          <p:attrName>ppt_x</p:attrName>
                                        </p:attrNameLst>
                                      </p:cBhvr>
                                      <p:tavLst>
                                        <p:tav tm="0">
                                          <p:val>
                                            <p:strVal val="#ppt_x+#ppt_w/2"/>
                                          </p:val>
                                        </p:tav>
                                        <p:tav tm="100000">
                                          <p:val>
                                            <p:strVal val="#ppt_x"/>
                                          </p:val>
                                        </p:tav>
                                      </p:tavLst>
                                    </p:anim>
                                    <p:anim calcmode="lin" valueType="num">
                                      <p:cBhvr>
                                        <p:cTn id="71" dur="500" fill="hold"/>
                                        <p:tgtEl>
                                          <p:spTgt spid="1615934"/>
                                        </p:tgtEl>
                                        <p:attrNameLst>
                                          <p:attrName>ppt_y</p:attrName>
                                        </p:attrNameLst>
                                      </p:cBhvr>
                                      <p:tavLst>
                                        <p:tav tm="0">
                                          <p:val>
                                            <p:strVal val="#ppt_y"/>
                                          </p:val>
                                        </p:tav>
                                        <p:tav tm="100000">
                                          <p:val>
                                            <p:strVal val="#ppt_y"/>
                                          </p:val>
                                        </p:tav>
                                      </p:tavLst>
                                    </p:anim>
                                    <p:anim calcmode="lin" valueType="num">
                                      <p:cBhvr>
                                        <p:cTn id="72" dur="500" fill="hold"/>
                                        <p:tgtEl>
                                          <p:spTgt spid="1615934"/>
                                        </p:tgtEl>
                                        <p:attrNameLst>
                                          <p:attrName>ppt_w</p:attrName>
                                        </p:attrNameLst>
                                      </p:cBhvr>
                                      <p:tavLst>
                                        <p:tav tm="0">
                                          <p:val>
                                            <p:fltVal val="0"/>
                                          </p:val>
                                        </p:tav>
                                        <p:tav tm="100000">
                                          <p:val>
                                            <p:strVal val="#ppt_w"/>
                                          </p:val>
                                        </p:tav>
                                      </p:tavLst>
                                    </p:anim>
                                    <p:anim calcmode="lin" valueType="num">
                                      <p:cBhvr>
                                        <p:cTn id="73" dur="500" fill="hold"/>
                                        <p:tgtEl>
                                          <p:spTgt spid="1615934"/>
                                        </p:tgtEl>
                                        <p:attrNameLst>
                                          <p:attrName>ppt_h</p:attrName>
                                        </p:attrNameLst>
                                      </p:cBhvr>
                                      <p:tavLst>
                                        <p:tav tm="0">
                                          <p:val>
                                            <p:strVal val="#ppt_h"/>
                                          </p:val>
                                        </p:tav>
                                        <p:tav tm="100000">
                                          <p:val>
                                            <p:strVal val="#ppt_h"/>
                                          </p:val>
                                        </p:tav>
                                      </p:tavLst>
                                    </p:anim>
                                  </p:childTnLst>
                                </p:cTn>
                              </p:par>
                            </p:childTnLst>
                          </p:cTn>
                        </p:par>
                        <p:par>
                          <p:cTn id="74" fill="hold">
                            <p:stCondLst>
                              <p:cond delay="5000"/>
                            </p:stCondLst>
                            <p:childTnLst>
                              <p:par>
                                <p:cTn id="75" presetID="17" presetClass="entr" presetSubtype="4" fill="hold" grpId="0" nodeType="afterEffect">
                                  <p:stCondLst>
                                    <p:cond delay="0"/>
                                  </p:stCondLst>
                                  <p:childTnLst>
                                    <p:set>
                                      <p:cBhvr>
                                        <p:cTn id="76" dur="1" fill="hold">
                                          <p:stCondLst>
                                            <p:cond delay="0"/>
                                          </p:stCondLst>
                                        </p:cTn>
                                        <p:tgtEl>
                                          <p:spTgt spid="1615935"/>
                                        </p:tgtEl>
                                        <p:attrNameLst>
                                          <p:attrName>style.visibility</p:attrName>
                                        </p:attrNameLst>
                                      </p:cBhvr>
                                      <p:to>
                                        <p:strVal val="visible"/>
                                      </p:to>
                                    </p:set>
                                    <p:anim calcmode="lin" valueType="num">
                                      <p:cBhvr>
                                        <p:cTn id="77" dur="500" fill="hold"/>
                                        <p:tgtEl>
                                          <p:spTgt spid="1615935"/>
                                        </p:tgtEl>
                                        <p:attrNameLst>
                                          <p:attrName>ppt_x</p:attrName>
                                        </p:attrNameLst>
                                      </p:cBhvr>
                                      <p:tavLst>
                                        <p:tav tm="0">
                                          <p:val>
                                            <p:strVal val="#ppt_x"/>
                                          </p:val>
                                        </p:tav>
                                        <p:tav tm="100000">
                                          <p:val>
                                            <p:strVal val="#ppt_x"/>
                                          </p:val>
                                        </p:tav>
                                      </p:tavLst>
                                    </p:anim>
                                    <p:anim calcmode="lin" valueType="num">
                                      <p:cBhvr>
                                        <p:cTn id="78" dur="500" fill="hold"/>
                                        <p:tgtEl>
                                          <p:spTgt spid="1615935"/>
                                        </p:tgtEl>
                                        <p:attrNameLst>
                                          <p:attrName>ppt_y</p:attrName>
                                        </p:attrNameLst>
                                      </p:cBhvr>
                                      <p:tavLst>
                                        <p:tav tm="0">
                                          <p:val>
                                            <p:strVal val="#ppt_y+#ppt_h/2"/>
                                          </p:val>
                                        </p:tav>
                                        <p:tav tm="100000">
                                          <p:val>
                                            <p:strVal val="#ppt_y"/>
                                          </p:val>
                                        </p:tav>
                                      </p:tavLst>
                                    </p:anim>
                                    <p:anim calcmode="lin" valueType="num">
                                      <p:cBhvr>
                                        <p:cTn id="79" dur="500" fill="hold"/>
                                        <p:tgtEl>
                                          <p:spTgt spid="1615935"/>
                                        </p:tgtEl>
                                        <p:attrNameLst>
                                          <p:attrName>ppt_w</p:attrName>
                                        </p:attrNameLst>
                                      </p:cBhvr>
                                      <p:tavLst>
                                        <p:tav tm="0">
                                          <p:val>
                                            <p:strVal val="#ppt_w"/>
                                          </p:val>
                                        </p:tav>
                                        <p:tav tm="100000">
                                          <p:val>
                                            <p:strVal val="#ppt_w"/>
                                          </p:val>
                                        </p:tav>
                                      </p:tavLst>
                                    </p:anim>
                                    <p:anim calcmode="lin" valueType="num">
                                      <p:cBhvr>
                                        <p:cTn id="80" dur="500" fill="hold"/>
                                        <p:tgtEl>
                                          <p:spTgt spid="1615935"/>
                                        </p:tgtEl>
                                        <p:attrNameLst>
                                          <p:attrName>ppt_h</p:attrName>
                                        </p:attrNameLst>
                                      </p:cBhvr>
                                      <p:tavLst>
                                        <p:tav tm="0">
                                          <p:val>
                                            <p:fltVal val="0"/>
                                          </p:val>
                                        </p:tav>
                                        <p:tav tm="100000">
                                          <p:val>
                                            <p:strVal val="#ppt_h"/>
                                          </p:val>
                                        </p:tav>
                                      </p:tavLst>
                                    </p:anim>
                                  </p:childTnLst>
                                </p:cTn>
                              </p:par>
                            </p:childTnLst>
                          </p:cTn>
                        </p:par>
                        <p:par>
                          <p:cTn id="81" fill="hold">
                            <p:stCondLst>
                              <p:cond delay="5500"/>
                            </p:stCondLst>
                            <p:childTnLst>
                              <p:par>
                                <p:cTn id="82" presetID="17" presetClass="entr" presetSubtype="2" fill="hold" grpId="0" nodeType="afterEffect">
                                  <p:stCondLst>
                                    <p:cond delay="0"/>
                                  </p:stCondLst>
                                  <p:childTnLst>
                                    <p:set>
                                      <p:cBhvr>
                                        <p:cTn id="83" dur="1" fill="hold">
                                          <p:stCondLst>
                                            <p:cond delay="0"/>
                                          </p:stCondLst>
                                        </p:cTn>
                                        <p:tgtEl>
                                          <p:spTgt spid="1615936"/>
                                        </p:tgtEl>
                                        <p:attrNameLst>
                                          <p:attrName>style.visibility</p:attrName>
                                        </p:attrNameLst>
                                      </p:cBhvr>
                                      <p:to>
                                        <p:strVal val="visible"/>
                                      </p:to>
                                    </p:set>
                                    <p:anim calcmode="lin" valueType="num">
                                      <p:cBhvr>
                                        <p:cTn id="84" dur="500" fill="hold"/>
                                        <p:tgtEl>
                                          <p:spTgt spid="1615936"/>
                                        </p:tgtEl>
                                        <p:attrNameLst>
                                          <p:attrName>ppt_x</p:attrName>
                                        </p:attrNameLst>
                                      </p:cBhvr>
                                      <p:tavLst>
                                        <p:tav tm="0">
                                          <p:val>
                                            <p:strVal val="#ppt_x+#ppt_w/2"/>
                                          </p:val>
                                        </p:tav>
                                        <p:tav tm="100000">
                                          <p:val>
                                            <p:strVal val="#ppt_x"/>
                                          </p:val>
                                        </p:tav>
                                      </p:tavLst>
                                    </p:anim>
                                    <p:anim calcmode="lin" valueType="num">
                                      <p:cBhvr>
                                        <p:cTn id="85" dur="500" fill="hold"/>
                                        <p:tgtEl>
                                          <p:spTgt spid="1615936"/>
                                        </p:tgtEl>
                                        <p:attrNameLst>
                                          <p:attrName>ppt_y</p:attrName>
                                        </p:attrNameLst>
                                      </p:cBhvr>
                                      <p:tavLst>
                                        <p:tav tm="0">
                                          <p:val>
                                            <p:strVal val="#ppt_y"/>
                                          </p:val>
                                        </p:tav>
                                        <p:tav tm="100000">
                                          <p:val>
                                            <p:strVal val="#ppt_y"/>
                                          </p:val>
                                        </p:tav>
                                      </p:tavLst>
                                    </p:anim>
                                    <p:anim calcmode="lin" valueType="num">
                                      <p:cBhvr>
                                        <p:cTn id="86" dur="500" fill="hold"/>
                                        <p:tgtEl>
                                          <p:spTgt spid="1615936"/>
                                        </p:tgtEl>
                                        <p:attrNameLst>
                                          <p:attrName>ppt_w</p:attrName>
                                        </p:attrNameLst>
                                      </p:cBhvr>
                                      <p:tavLst>
                                        <p:tav tm="0">
                                          <p:val>
                                            <p:fltVal val="0"/>
                                          </p:val>
                                        </p:tav>
                                        <p:tav tm="100000">
                                          <p:val>
                                            <p:strVal val="#ppt_w"/>
                                          </p:val>
                                        </p:tav>
                                      </p:tavLst>
                                    </p:anim>
                                    <p:anim calcmode="lin" valueType="num">
                                      <p:cBhvr>
                                        <p:cTn id="87" dur="500" fill="hold"/>
                                        <p:tgtEl>
                                          <p:spTgt spid="1615936"/>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8" presetClass="entr" presetSubtype="12" fill="hold" grpId="0" nodeType="clickEffect">
                                  <p:stCondLst>
                                    <p:cond delay="0"/>
                                  </p:stCondLst>
                                  <p:childTnLst>
                                    <p:set>
                                      <p:cBhvr>
                                        <p:cTn id="91" dur="1" fill="hold">
                                          <p:stCondLst>
                                            <p:cond delay="0"/>
                                          </p:stCondLst>
                                        </p:cTn>
                                        <p:tgtEl>
                                          <p:spTgt spid="1615956"/>
                                        </p:tgtEl>
                                        <p:attrNameLst>
                                          <p:attrName>style.visibility</p:attrName>
                                        </p:attrNameLst>
                                      </p:cBhvr>
                                      <p:to>
                                        <p:strVal val="visible"/>
                                      </p:to>
                                    </p:set>
                                    <p:animEffect transition="in" filter="strips(downLeft)">
                                      <p:cBhvr>
                                        <p:cTn id="92" dur="500"/>
                                        <p:tgtEl>
                                          <p:spTgt spid="1615956"/>
                                        </p:tgtEl>
                                      </p:cBhvr>
                                    </p:animEffect>
                                  </p:childTnLst>
                                </p:cTn>
                              </p:par>
                            </p:childTnLst>
                          </p:cTn>
                        </p:par>
                        <p:par>
                          <p:cTn id="93" fill="hold">
                            <p:stCondLst>
                              <p:cond delay="500"/>
                            </p:stCondLst>
                            <p:childTnLst>
                              <p:par>
                                <p:cTn id="94" presetID="23" presetClass="entr" presetSubtype="16" fill="hold" grpId="0" nodeType="afterEffect">
                                  <p:stCondLst>
                                    <p:cond delay="0"/>
                                  </p:stCondLst>
                                  <p:iterate type="lt">
                                    <p:tmPct val="0"/>
                                  </p:iterate>
                                  <p:childTnLst>
                                    <p:set>
                                      <p:cBhvr>
                                        <p:cTn id="95" dur="1" fill="hold">
                                          <p:stCondLst>
                                            <p:cond delay="0"/>
                                          </p:stCondLst>
                                        </p:cTn>
                                        <p:tgtEl>
                                          <p:spTgt spid="1615980">
                                            <p:txEl>
                                              <p:pRg st="0" end="0"/>
                                            </p:txEl>
                                          </p:spTgt>
                                        </p:tgtEl>
                                        <p:attrNameLst>
                                          <p:attrName>style.visibility</p:attrName>
                                        </p:attrNameLst>
                                      </p:cBhvr>
                                      <p:to>
                                        <p:strVal val="visible"/>
                                      </p:to>
                                    </p:set>
                                    <p:anim calcmode="lin" valueType="num">
                                      <p:cBhvr>
                                        <p:cTn id="96" dur="500" fill="hold"/>
                                        <p:tgtEl>
                                          <p:spTgt spid="1615980">
                                            <p:txEl>
                                              <p:pRg st="0" end="0"/>
                                            </p:txEl>
                                          </p:spTgt>
                                        </p:tgtEl>
                                        <p:attrNameLst>
                                          <p:attrName>ppt_w</p:attrName>
                                        </p:attrNameLst>
                                      </p:cBhvr>
                                      <p:tavLst>
                                        <p:tav tm="0">
                                          <p:val>
                                            <p:fltVal val="0"/>
                                          </p:val>
                                        </p:tav>
                                        <p:tav tm="100000">
                                          <p:val>
                                            <p:strVal val="#ppt_w"/>
                                          </p:val>
                                        </p:tav>
                                      </p:tavLst>
                                    </p:anim>
                                    <p:anim calcmode="lin" valueType="num">
                                      <p:cBhvr>
                                        <p:cTn id="97" dur="500" fill="hold"/>
                                        <p:tgtEl>
                                          <p:spTgt spid="1615980">
                                            <p:txEl>
                                              <p:pRg st="0" end="0"/>
                                            </p:txEl>
                                          </p:spTgt>
                                        </p:tgtEl>
                                        <p:attrNameLst>
                                          <p:attrName>ppt_h</p:attrName>
                                        </p:attrNameLst>
                                      </p:cBhvr>
                                      <p:tavLst>
                                        <p:tav tm="0">
                                          <p:val>
                                            <p:fltVal val="0"/>
                                          </p:val>
                                        </p:tav>
                                        <p:tav tm="100000">
                                          <p:val>
                                            <p:strVal val="#ppt_h"/>
                                          </p:val>
                                        </p:tav>
                                      </p:tavLst>
                                    </p:anim>
                                  </p:childTnLst>
                                </p:cTn>
                              </p:par>
                            </p:childTnLst>
                          </p:cTn>
                        </p:par>
                        <p:par>
                          <p:cTn id="98" fill="hold">
                            <p:stCondLst>
                              <p:cond delay="1000"/>
                            </p:stCondLst>
                            <p:childTnLst>
                              <p:par>
                                <p:cTn id="99" presetID="23" presetClass="entr" presetSubtype="16" fill="hold" grpId="0" nodeType="afterEffect">
                                  <p:stCondLst>
                                    <p:cond delay="0"/>
                                  </p:stCondLst>
                                  <p:iterate type="lt">
                                    <p:tmPct val="0"/>
                                  </p:iterate>
                                  <p:childTnLst>
                                    <p:set>
                                      <p:cBhvr>
                                        <p:cTn id="100" dur="1" fill="hold">
                                          <p:stCondLst>
                                            <p:cond delay="0"/>
                                          </p:stCondLst>
                                        </p:cTn>
                                        <p:tgtEl>
                                          <p:spTgt spid="1615981">
                                            <p:txEl>
                                              <p:pRg st="0" end="0"/>
                                            </p:txEl>
                                          </p:spTgt>
                                        </p:tgtEl>
                                        <p:attrNameLst>
                                          <p:attrName>style.visibility</p:attrName>
                                        </p:attrNameLst>
                                      </p:cBhvr>
                                      <p:to>
                                        <p:strVal val="visible"/>
                                      </p:to>
                                    </p:set>
                                    <p:anim calcmode="lin" valueType="num">
                                      <p:cBhvr>
                                        <p:cTn id="101" dur="500" fill="hold"/>
                                        <p:tgtEl>
                                          <p:spTgt spid="1615981">
                                            <p:txEl>
                                              <p:pRg st="0" end="0"/>
                                            </p:txEl>
                                          </p:spTgt>
                                        </p:tgtEl>
                                        <p:attrNameLst>
                                          <p:attrName>ppt_w</p:attrName>
                                        </p:attrNameLst>
                                      </p:cBhvr>
                                      <p:tavLst>
                                        <p:tav tm="0">
                                          <p:val>
                                            <p:fltVal val="0"/>
                                          </p:val>
                                        </p:tav>
                                        <p:tav tm="100000">
                                          <p:val>
                                            <p:strVal val="#ppt_w"/>
                                          </p:val>
                                        </p:tav>
                                      </p:tavLst>
                                    </p:anim>
                                    <p:anim calcmode="lin" valueType="num">
                                      <p:cBhvr>
                                        <p:cTn id="102" dur="500" fill="hold"/>
                                        <p:tgtEl>
                                          <p:spTgt spid="1615981">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03" fill="hold">
                      <p:stCondLst>
                        <p:cond delay="indefinite"/>
                      </p:stCondLst>
                      <p:childTnLst>
                        <p:par>
                          <p:cTn id="104" fill="hold">
                            <p:stCondLst>
                              <p:cond delay="0"/>
                            </p:stCondLst>
                            <p:childTnLst>
                              <p:par>
                                <p:cTn id="105" presetID="17" presetClass="entr" presetSubtype="8"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 calcmode="lin" valueType="num">
                                      <p:cBhvr>
                                        <p:cTn id="107" dur="500" fill="hold"/>
                                        <p:tgtEl>
                                          <p:spTgt spid="2"/>
                                        </p:tgtEl>
                                        <p:attrNameLst>
                                          <p:attrName>ppt_x</p:attrName>
                                        </p:attrNameLst>
                                      </p:cBhvr>
                                      <p:tavLst>
                                        <p:tav tm="0">
                                          <p:val>
                                            <p:strVal val="#ppt_x-#ppt_w/2"/>
                                          </p:val>
                                        </p:tav>
                                        <p:tav tm="100000">
                                          <p:val>
                                            <p:strVal val="#ppt_x"/>
                                          </p:val>
                                        </p:tav>
                                      </p:tavLst>
                                    </p:anim>
                                    <p:anim calcmode="lin" valueType="num">
                                      <p:cBhvr>
                                        <p:cTn id="108" dur="500" fill="hold"/>
                                        <p:tgtEl>
                                          <p:spTgt spid="2"/>
                                        </p:tgtEl>
                                        <p:attrNameLst>
                                          <p:attrName>ppt_y</p:attrName>
                                        </p:attrNameLst>
                                      </p:cBhvr>
                                      <p:tavLst>
                                        <p:tav tm="0">
                                          <p:val>
                                            <p:strVal val="#ppt_y"/>
                                          </p:val>
                                        </p:tav>
                                        <p:tav tm="100000">
                                          <p:val>
                                            <p:strVal val="#ppt_y"/>
                                          </p:val>
                                        </p:tav>
                                      </p:tavLst>
                                    </p:anim>
                                    <p:anim calcmode="lin" valueType="num">
                                      <p:cBhvr>
                                        <p:cTn id="109" dur="500" fill="hold"/>
                                        <p:tgtEl>
                                          <p:spTgt spid="2"/>
                                        </p:tgtEl>
                                        <p:attrNameLst>
                                          <p:attrName>ppt_w</p:attrName>
                                        </p:attrNameLst>
                                      </p:cBhvr>
                                      <p:tavLst>
                                        <p:tav tm="0">
                                          <p:val>
                                            <p:fltVal val="0"/>
                                          </p:val>
                                        </p:tav>
                                        <p:tav tm="100000">
                                          <p:val>
                                            <p:strVal val="#ppt_w"/>
                                          </p:val>
                                        </p:tav>
                                      </p:tavLst>
                                    </p:anim>
                                    <p:anim calcmode="lin" valueType="num">
                                      <p:cBhvr>
                                        <p:cTn id="11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17" presetClass="entr" presetSubtype="1" fill="hold" grpId="0" nodeType="clickEffect">
                                  <p:stCondLst>
                                    <p:cond delay="0"/>
                                  </p:stCondLst>
                                  <p:childTnLst>
                                    <p:set>
                                      <p:cBhvr>
                                        <p:cTn id="114" dur="1" fill="hold">
                                          <p:stCondLst>
                                            <p:cond delay="0"/>
                                          </p:stCondLst>
                                        </p:cTn>
                                        <p:tgtEl>
                                          <p:spTgt spid="1615937"/>
                                        </p:tgtEl>
                                        <p:attrNameLst>
                                          <p:attrName>style.visibility</p:attrName>
                                        </p:attrNameLst>
                                      </p:cBhvr>
                                      <p:to>
                                        <p:strVal val="visible"/>
                                      </p:to>
                                    </p:set>
                                    <p:anim calcmode="lin" valueType="num">
                                      <p:cBhvr>
                                        <p:cTn id="115" dur="500" fill="hold"/>
                                        <p:tgtEl>
                                          <p:spTgt spid="1615937"/>
                                        </p:tgtEl>
                                        <p:attrNameLst>
                                          <p:attrName>ppt_x</p:attrName>
                                        </p:attrNameLst>
                                      </p:cBhvr>
                                      <p:tavLst>
                                        <p:tav tm="0">
                                          <p:val>
                                            <p:strVal val="#ppt_x"/>
                                          </p:val>
                                        </p:tav>
                                        <p:tav tm="100000">
                                          <p:val>
                                            <p:strVal val="#ppt_x"/>
                                          </p:val>
                                        </p:tav>
                                      </p:tavLst>
                                    </p:anim>
                                    <p:anim calcmode="lin" valueType="num">
                                      <p:cBhvr>
                                        <p:cTn id="116" dur="500" fill="hold"/>
                                        <p:tgtEl>
                                          <p:spTgt spid="1615937"/>
                                        </p:tgtEl>
                                        <p:attrNameLst>
                                          <p:attrName>ppt_y</p:attrName>
                                        </p:attrNameLst>
                                      </p:cBhvr>
                                      <p:tavLst>
                                        <p:tav tm="0">
                                          <p:val>
                                            <p:strVal val="#ppt_y-#ppt_h/2"/>
                                          </p:val>
                                        </p:tav>
                                        <p:tav tm="100000">
                                          <p:val>
                                            <p:strVal val="#ppt_y"/>
                                          </p:val>
                                        </p:tav>
                                      </p:tavLst>
                                    </p:anim>
                                    <p:anim calcmode="lin" valueType="num">
                                      <p:cBhvr>
                                        <p:cTn id="117" dur="500" fill="hold"/>
                                        <p:tgtEl>
                                          <p:spTgt spid="1615937"/>
                                        </p:tgtEl>
                                        <p:attrNameLst>
                                          <p:attrName>ppt_w</p:attrName>
                                        </p:attrNameLst>
                                      </p:cBhvr>
                                      <p:tavLst>
                                        <p:tav tm="0">
                                          <p:val>
                                            <p:strVal val="#ppt_w"/>
                                          </p:val>
                                        </p:tav>
                                        <p:tav tm="100000">
                                          <p:val>
                                            <p:strVal val="#ppt_w"/>
                                          </p:val>
                                        </p:tav>
                                      </p:tavLst>
                                    </p:anim>
                                    <p:anim calcmode="lin" valueType="num">
                                      <p:cBhvr>
                                        <p:cTn id="118" dur="500" fill="hold"/>
                                        <p:tgtEl>
                                          <p:spTgt spid="1615937"/>
                                        </p:tgtEl>
                                        <p:attrNameLst>
                                          <p:attrName>ppt_h</p:attrName>
                                        </p:attrNameLst>
                                      </p:cBhvr>
                                      <p:tavLst>
                                        <p:tav tm="0">
                                          <p:val>
                                            <p:fltVal val="0"/>
                                          </p:val>
                                        </p:tav>
                                        <p:tav tm="100000">
                                          <p:val>
                                            <p:strVal val="#ppt_h"/>
                                          </p:val>
                                        </p:tav>
                                      </p:tavLst>
                                    </p:anim>
                                  </p:childTnLst>
                                </p:cTn>
                              </p:par>
                            </p:childTnLst>
                          </p:cTn>
                        </p:par>
                        <p:par>
                          <p:cTn id="119" fill="hold">
                            <p:stCondLst>
                              <p:cond delay="500"/>
                            </p:stCondLst>
                            <p:childTnLst>
                              <p:par>
                                <p:cTn id="120" presetID="17" presetClass="entr" presetSubtype="2" fill="hold" grpId="0" nodeType="afterEffect">
                                  <p:stCondLst>
                                    <p:cond delay="0"/>
                                  </p:stCondLst>
                                  <p:childTnLst>
                                    <p:set>
                                      <p:cBhvr>
                                        <p:cTn id="121" dur="1" fill="hold">
                                          <p:stCondLst>
                                            <p:cond delay="0"/>
                                          </p:stCondLst>
                                        </p:cTn>
                                        <p:tgtEl>
                                          <p:spTgt spid="1615938"/>
                                        </p:tgtEl>
                                        <p:attrNameLst>
                                          <p:attrName>style.visibility</p:attrName>
                                        </p:attrNameLst>
                                      </p:cBhvr>
                                      <p:to>
                                        <p:strVal val="visible"/>
                                      </p:to>
                                    </p:set>
                                    <p:anim calcmode="lin" valueType="num">
                                      <p:cBhvr>
                                        <p:cTn id="122" dur="500" fill="hold"/>
                                        <p:tgtEl>
                                          <p:spTgt spid="1615938"/>
                                        </p:tgtEl>
                                        <p:attrNameLst>
                                          <p:attrName>ppt_x</p:attrName>
                                        </p:attrNameLst>
                                      </p:cBhvr>
                                      <p:tavLst>
                                        <p:tav tm="0">
                                          <p:val>
                                            <p:strVal val="#ppt_x+#ppt_w/2"/>
                                          </p:val>
                                        </p:tav>
                                        <p:tav tm="100000">
                                          <p:val>
                                            <p:strVal val="#ppt_x"/>
                                          </p:val>
                                        </p:tav>
                                      </p:tavLst>
                                    </p:anim>
                                    <p:anim calcmode="lin" valueType="num">
                                      <p:cBhvr>
                                        <p:cTn id="123" dur="500" fill="hold"/>
                                        <p:tgtEl>
                                          <p:spTgt spid="1615938"/>
                                        </p:tgtEl>
                                        <p:attrNameLst>
                                          <p:attrName>ppt_y</p:attrName>
                                        </p:attrNameLst>
                                      </p:cBhvr>
                                      <p:tavLst>
                                        <p:tav tm="0">
                                          <p:val>
                                            <p:strVal val="#ppt_y"/>
                                          </p:val>
                                        </p:tav>
                                        <p:tav tm="100000">
                                          <p:val>
                                            <p:strVal val="#ppt_y"/>
                                          </p:val>
                                        </p:tav>
                                      </p:tavLst>
                                    </p:anim>
                                    <p:anim calcmode="lin" valueType="num">
                                      <p:cBhvr>
                                        <p:cTn id="124" dur="500" fill="hold"/>
                                        <p:tgtEl>
                                          <p:spTgt spid="1615938"/>
                                        </p:tgtEl>
                                        <p:attrNameLst>
                                          <p:attrName>ppt_w</p:attrName>
                                        </p:attrNameLst>
                                      </p:cBhvr>
                                      <p:tavLst>
                                        <p:tav tm="0">
                                          <p:val>
                                            <p:fltVal val="0"/>
                                          </p:val>
                                        </p:tav>
                                        <p:tav tm="100000">
                                          <p:val>
                                            <p:strVal val="#ppt_w"/>
                                          </p:val>
                                        </p:tav>
                                      </p:tavLst>
                                    </p:anim>
                                    <p:anim calcmode="lin" valueType="num">
                                      <p:cBhvr>
                                        <p:cTn id="125" dur="500" fill="hold"/>
                                        <p:tgtEl>
                                          <p:spTgt spid="1615938"/>
                                        </p:tgtEl>
                                        <p:attrNameLst>
                                          <p:attrName>ppt_h</p:attrName>
                                        </p:attrNameLst>
                                      </p:cBhvr>
                                      <p:tavLst>
                                        <p:tav tm="0">
                                          <p:val>
                                            <p:strVal val="#ppt_h"/>
                                          </p:val>
                                        </p:tav>
                                        <p:tav tm="100000">
                                          <p:val>
                                            <p:strVal val="#ppt_h"/>
                                          </p:val>
                                        </p:tav>
                                      </p:tavLst>
                                    </p:anim>
                                  </p:childTnLst>
                                </p:cTn>
                              </p:par>
                              <p:par>
                                <p:cTn id="126" presetID="17" presetClass="entr" presetSubtype="2" fill="hold" grpId="0" nodeType="withEffect">
                                  <p:stCondLst>
                                    <p:cond delay="0"/>
                                  </p:stCondLst>
                                  <p:childTnLst>
                                    <p:set>
                                      <p:cBhvr>
                                        <p:cTn id="127" dur="1" fill="hold">
                                          <p:stCondLst>
                                            <p:cond delay="0"/>
                                          </p:stCondLst>
                                        </p:cTn>
                                        <p:tgtEl>
                                          <p:spTgt spid="1615977"/>
                                        </p:tgtEl>
                                        <p:attrNameLst>
                                          <p:attrName>style.visibility</p:attrName>
                                        </p:attrNameLst>
                                      </p:cBhvr>
                                      <p:to>
                                        <p:strVal val="visible"/>
                                      </p:to>
                                    </p:set>
                                    <p:anim calcmode="lin" valueType="num">
                                      <p:cBhvr>
                                        <p:cTn id="128" dur="500" fill="hold"/>
                                        <p:tgtEl>
                                          <p:spTgt spid="1615977"/>
                                        </p:tgtEl>
                                        <p:attrNameLst>
                                          <p:attrName>ppt_x</p:attrName>
                                        </p:attrNameLst>
                                      </p:cBhvr>
                                      <p:tavLst>
                                        <p:tav tm="0">
                                          <p:val>
                                            <p:strVal val="#ppt_x+#ppt_w/2"/>
                                          </p:val>
                                        </p:tav>
                                        <p:tav tm="100000">
                                          <p:val>
                                            <p:strVal val="#ppt_x"/>
                                          </p:val>
                                        </p:tav>
                                      </p:tavLst>
                                    </p:anim>
                                    <p:anim calcmode="lin" valueType="num">
                                      <p:cBhvr>
                                        <p:cTn id="129" dur="500" fill="hold"/>
                                        <p:tgtEl>
                                          <p:spTgt spid="1615977"/>
                                        </p:tgtEl>
                                        <p:attrNameLst>
                                          <p:attrName>ppt_y</p:attrName>
                                        </p:attrNameLst>
                                      </p:cBhvr>
                                      <p:tavLst>
                                        <p:tav tm="0">
                                          <p:val>
                                            <p:strVal val="#ppt_y"/>
                                          </p:val>
                                        </p:tav>
                                        <p:tav tm="100000">
                                          <p:val>
                                            <p:strVal val="#ppt_y"/>
                                          </p:val>
                                        </p:tav>
                                      </p:tavLst>
                                    </p:anim>
                                    <p:anim calcmode="lin" valueType="num">
                                      <p:cBhvr>
                                        <p:cTn id="130" dur="500" fill="hold"/>
                                        <p:tgtEl>
                                          <p:spTgt spid="1615977"/>
                                        </p:tgtEl>
                                        <p:attrNameLst>
                                          <p:attrName>ppt_w</p:attrName>
                                        </p:attrNameLst>
                                      </p:cBhvr>
                                      <p:tavLst>
                                        <p:tav tm="0">
                                          <p:val>
                                            <p:fltVal val="0"/>
                                          </p:val>
                                        </p:tav>
                                        <p:tav tm="100000">
                                          <p:val>
                                            <p:strVal val="#ppt_w"/>
                                          </p:val>
                                        </p:tav>
                                      </p:tavLst>
                                    </p:anim>
                                    <p:anim calcmode="lin" valueType="num">
                                      <p:cBhvr>
                                        <p:cTn id="131" dur="500" fill="hold"/>
                                        <p:tgtEl>
                                          <p:spTgt spid="1615977"/>
                                        </p:tgtEl>
                                        <p:attrNameLst>
                                          <p:attrName>ppt_h</p:attrName>
                                        </p:attrNameLst>
                                      </p:cBhvr>
                                      <p:tavLst>
                                        <p:tav tm="0">
                                          <p:val>
                                            <p:strVal val="#ppt_h"/>
                                          </p:val>
                                        </p:tav>
                                        <p:tav tm="100000">
                                          <p:val>
                                            <p:strVal val="#ppt_h"/>
                                          </p:val>
                                        </p:tav>
                                      </p:tavLst>
                                    </p:anim>
                                  </p:childTnLst>
                                </p:cTn>
                              </p:par>
                            </p:childTnLst>
                          </p:cTn>
                        </p:par>
                        <p:par>
                          <p:cTn id="132" fill="hold">
                            <p:stCondLst>
                              <p:cond delay="1000"/>
                            </p:stCondLst>
                            <p:childTnLst>
                              <p:par>
                                <p:cTn id="133" presetID="17" presetClass="entr" presetSubtype="4" fill="hold" grpId="0" nodeType="afterEffect">
                                  <p:stCondLst>
                                    <p:cond delay="0"/>
                                  </p:stCondLst>
                                  <p:childTnLst>
                                    <p:set>
                                      <p:cBhvr>
                                        <p:cTn id="134" dur="1" fill="hold">
                                          <p:stCondLst>
                                            <p:cond delay="0"/>
                                          </p:stCondLst>
                                        </p:cTn>
                                        <p:tgtEl>
                                          <p:spTgt spid="1615939"/>
                                        </p:tgtEl>
                                        <p:attrNameLst>
                                          <p:attrName>style.visibility</p:attrName>
                                        </p:attrNameLst>
                                      </p:cBhvr>
                                      <p:to>
                                        <p:strVal val="visible"/>
                                      </p:to>
                                    </p:set>
                                    <p:anim calcmode="lin" valueType="num">
                                      <p:cBhvr>
                                        <p:cTn id="135" dur="500" fill="hold"/>
                                        <p:tgtEl>
                                          <p:spTgt spid="1615939"/>
                                        </p:tgtEl>
                                        <p:attrNameLst>
                                          <p:attrName>ppt_x</p:attrName>
                                        </p:attrNameLst>
                                      </p:cBhvr>
                                      <p:tavLst>
                                        <p:tav tm="0">
                                          <p:val>
                                            <p:strVal val="#ppt_x"/>
                                          </p:val>
                                        </p:tav>
                                        <p:tav tm="100000">
                                          <p:val>
                                            <p:strVal val="#ppt_x"/>
                                          </p:val>
                                        </p:tav>
                                      </p:tavLst>
                                    </p:anim>
                                    <p:anim calcmode="lin" valueType="num">
                                      <p:cBhvr>
                                        <p:cTn id="136" dur="500" fill="hold"/>
                                        <p:tgtEl>
                                          <p:spTgt spid="1615939"/>
                                        </p:tgtEl>
                                        <p:attrNameLst>
                                          <p:attrName>ppt_y</p:attrName>
                                        </p:attrNameLst>
                                      </p:cBhvr>
                                      <p:tavLst>
                                        <p:tav tm="0">
                                          <p:val>
                                            <p:strVal val="#ppt_y+#ppt_h/2"/>
                                          </p:val>
                                        </p:tav>
                                        <p:tav tm="100000">
                                          <p:val>
                                            <p:strVal val="#ppt_y"/>
                                          </p:val>
                                        </p:tav>
                                      </p:tavLst>
                                    </p:anim>
                                    <p:anim calcmode="lin" valueType="num">
                                      <p:cBhvr>
                                        <p:cTn id="137" dur="500" fill="hold"/>
                                        <p:tgtEl>
                                          <p:spTgt spid="1615939"/>
                                        </p:tgtEl>
                                        <p:attrNameLst>
                                          <p:attrName>ppt_w</p:attrName>
                                        </p:attrNameLst>
                                      </p:cBhvr>
                                      <p:tavLst>
                                        <p:tav tm="0">
                                          <p:val>
                                            <p:strVal val="#ppt_w"/>
                                          </p:val>
                                        </p:tav>
                                        <p:tav tm="100000">
                                          <p:val>
                                            <p:strVal val="#ppt_w"/>
                                          </p:val>
                                        </p:tav>
                                      </p:tavLst>
                                    </p:anim>
                                    <p:anim calcmode="lin" valueType="num">
                                      <p:cBhvr>
                                        <p:cTn id="138" dur="500" fill="hold"/>
                                        <p:tgtEl>
                                          <p:spTgt spid="1615939"/>
                                        </p:tgtEl>
                                        <p:attrNameLst>
                                          <p:attrName>ppt_h</p:attrName>
                                        </p:attrNameLst>
                                      </p:cBhvr>
                                      <p:tavLst>
                                        <p:tav tm="0">
                                          <p:val>
                                            <p:fltVal val="0"/>
                                          </p:val>
                                        </p:tav>
                                        <p:tav tm="100000">
                                          <p:val>
                                            <p:strVal val="#ppt_h"/>
                                          </p:val>
                                        </p:tav>
                                      </p:tavLst>
                                    </p:anim>
                                  </p:childTnLst>
                                </p:cTn>
                              </p:par>
                            </p:childTnLst>
                          </p:cTn>
                        </p:par>
                        <p:par>
                          <p:cTn id="139" fill="hold">
                            <p:stCondLst>
                              <p:cond delay="1500"/>
                            </p:stCondLst>
                            <p:childTnLst>
                              <p:par>
                                <p:cTn id="140" presetID="17" presetClass="entr" presetSubtype="8" fill="hold" grpId="0" nodeType="afterEffect">
                                  <p:stCondLst>
                                    <p:cond delay="0"/>
                                  </p:stCondLst>
                                  <p:childTnLst>
                                    <p:set>
                                      <p:cBhvr>
                                        <p:cTn id="141" dur="1" fill="hold">
                                          <p:stCondLst>
                                            <p:cond delay="0"/>
                                          </p:stCondLst>
                                        </p:cTn>
                                        <p:tgtEl>
                                          <p:spTgt spid="1615940"/>
                                        </p:tgtEl>
                                        <p:attrNameLst>
                                          <p:attrName>style.visibility</p:attrName>
                                        </p:attrNameLst>
                                      </p:cBhvr>
                                      <p:to>
                                        <p:strVal val="visible"/>
                                      </p:to>
                                    </p:set>
                                    <p:anim calcmode="lin" valueType="num">
                                      <p:cBhvr>
                                        <p:cTn id="142" dur="500" fill="hold"/>
                                        <p:tgtEl>
                                          <p:spTgt spid="1615940"/>
                                        </p:tgtEl>
                                        <p:attrNameLst>
                                          <p:attrName>ppt_x</p:attrName>
                                        </p:attrNameLst>
                                      </p:cBhvr>
                                      <p:tavLst>
                                        <p:tav tm="0">
                                          <p:val>
                                            <p:strVal val="#ppt_x-#ppt_w/2"/>
                                          </p:val>
                                        </p:tav>
                                        <p:tav tm="100000">
                                          <p:val>
                                            <p:strVal val="#ppt_x"/>
                                          </p:val>
                                        </p:tav>
                                      </p:tavLst>
                                    </p:anim>
                                    <p:anim calcmode="lin" valueType="num">
                                      <p:cBhvr>
                                        <p:cTn id="143" dur="500" fill="hold"/>
                                        <p:tgtEl>
                                          <p:spTgt spid="1615940"/>
                                        </p:tgtEl>
                                        <p:attrNameLst>
                                          <p:attrName>ppt_y</p:attrName>
                                        </p:attrNameLst>
                                      </p:cBhvr>
                                      <p:tavLst>
                                        <p:tav tm="0">
                                          <p:val>
                                            <p:strVal val="#ppt_y"/>
                                          </p:val>
                                        </p:tav>
                                        <p:tav tm="100000">
                                          <p:val>
                                            <p:strVal val="#ppt_y"/>
                                          </p:val>
                                        </p:tav>
                                      </p:tavLst>
                                    </p:anim>
                                    <p:anim calcmode="lin" valueType="num">
                                      <p:cBhvr>
                                        <p:cTn id="144" dur="500" fill="hold"/>
                                        <p:tgtEl>
                                          <p:spTgt spid="1615940"/>
                                        </p:tgtEl>
                                        <p:attrNameLst>
                                          <p:attrName>ppt_w</p:attrName>
                                        </p:attrNameLst>
                                      </p:cBhvr>
                                      <p:tavLst>
                                        <p:tav tm="0">
                                          <p:val>
                                            <p:fltVal val="0"/>
                                          </p:val>
                                        </p:tav>
                                        <p:tav tm="100000">
                                          <p:val>
                                            <p:strVal val="#ppt_w"/>
                                          </p:val>
                                        </p:tav>
                                      </p:tavLst>
                                    </p:anim>
                                    <p:anim calcmode="lin" valueType="num">
                                      <p:cBhvr>
                                        <p:cTn id="145" dur="500" fill="hold"/>
                                        <p:tgtEl>
                                          <p:spTgt spid="1615940"/>
                                        </p:tgtEl>
                                        <p:attrNameLst>
                                          <p:attrName>ppt_h</p:attrName>
                                        </p:attrNameLst>
                                      </p:cBhvr>
                                      <p:tavLst>
                                        <p:tav tm="0">
                                          <p:val>
                                            <p:strVal val="#ppt_h"/>
                                          </p:val>
                                        </p:tav>
                                        <p:tav tm="100000">
                                          <p:val>
                                            <p:strVal val="#ppt_h"/>
                                          </p:val>
                                        </p:tav>
                                      </p:tavLst>
                                    </p:anim>
                                  </p:childTnLst>
                                </p:cTn>
                              </p:par>
                            </p:childTnLst>
                          </p:cTn>
                        </p:par>
                      </p:childTnLst>
                    </p:cTn>
                  </p:par>
                  <p:par>
                    <p:cTn id="146" fill="hold">
                      <p:stCondLst>
                        <p:cond delay="indefinite"/>
                      </p:stCondLst>
                      <p:childTnLst>
                        <p:par>
                          <p:cTn id="147" fill="hold">
                            <p:stCondLst>
                              <p:cond delay="0"/>
                            </p:stCondLst>
                            <p:childTnLst>
                              <p:par>
                                <p:cTn id="148" presetID="18" presetClass="entr" presetSubtype="12" fill="hold" nodeType="clickEffect">
                                  <p:stCondLst>
                                    <p:cond delay="0"/>
                                  </p:stCondLst>
                                  <p:childTnLst>
                                    <p:set>
                                      <p:cBhvr>
                                        <p:cTn id="149" dur="1" fill="hold">
                                          <p:stCondLst>
                                            <p:cond delay="0"/>
                                          </p:stCondLst>
                                        </p:cTn>
                                        <p:tgtEl>
                                          <p:spTgt spid="4"/>
                                        </p:tgtEl>
                                        <p:attrNameLst>
                                          <p:attrName>style.visibility</p:attrName>
                                        </p:attrNameLst>
                                      </p:cBhvr>
                                      <p:to>
                                        <p:strVal val="visible"/>
                                      </p:to>
                                    </p:set>
                                    <p:animEffect transition="in" filter="strips(downLeft)">
                                      <p:cBhvr>
                                        <p:cTn id="150" dur="500"/>
                                        <p:tgtEl>
                                          <p:spTgt spid="4"/>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1615941"/>
                                        </p:tgtEl>
                                        <p:attrNameLst>
                                          <p:attrName>style.visibility</p:attrName>
                                        </p:attrNameLst>
                                      </p:cBhvr>
                                      <p:to>
                                        <p:strVal val="visible"/>
                                      </p:to>
                                    </p:set>
                                  </p:childTnLst>
                                </p:cTn>
                              </p:par>
                              <p:par>
                                <p:cTn id="153" presetID="18" presetClass="entr" presetSubtype="9" fill="hold" nodeType="withEffect">
                                  <p:stCondLst>
                                    <p:cond delay="0"/>
                                  </p:stCondLst>
                                  <p:childTnLst>
                                    <p:set>
                                      <p:cBhvr>
                                        <p:cTn id="154" dur="1" fill="hold">
                                          <p:stCondLst>
                                            <p:cond delay="0"/>
                                          </p:stCondLst>
                                        </p:cTn>
                                        <p:tgtEl>
                                          <p:spTgt spid="5"/>
                                        </p:tgtEl>
                                        <p:attrNameLst>
                                          <p:attrName>style.visibility</p:attrName>
                                        </p:attrNameLst>
                                      </p:cBhvr>
                                      <p:to>
                                        <p:strVal val="visible"/>
                                      </p:to>
                                    </p:set>
                                    <p:animEffect transition="in" filter="strips(upLeft)">
                                      <p:cBhvr>
                                        <p:cTn id="155" dur="500"/>
                                        <p:tgtEl>
                                          <p:spTgt spid="5"/>
                                        </p:tgtEl>
                                      </p:cBhvr>
                                    </p:animEffect>
                                  </p:childTnLst>
                                </p:cTn>
                              </p:par>
                            </p:childTnLst>
                          </p:cTn>
                        </p:par>
                        <p:par>
                          <p:cTn id="156" fill="hold">
                            <p:stCondLst>
                              <p:cond delay="500"/>
                            </p:stCondLst>
                            <p:childTnLst>
                              <p:par>
                                <p:cTn id="157" presetID="1" presetClass="entr" presetSubtype="0" fill="hold" grpId="0" nodeType="afterEffect">
                                  <p:stCondLst>
                                    <p:cond delay="0"/>
                                  </p:stCondLst>
                                  <p:childTnLst>
                                    <p:set>
                                      <p:cBhvr>
                                        <p:cTn id="158" dur="1" fill="hold">
                                          <p:stCondLst>
                                            <p:cond delay="0"/>
                                          </p:stCondLst>
                                        </p:cTn>
                                        <p:tgtEl>
                                          <p:spTgt spid="161594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7" presetClass="entr" presetSubtype="2" fill="hold" grpId="0" nodeType="clickEffect">
                                  <p:stCondLst>
                                    <p:cond delay="0"/>
                                  </p:stCondLst>
                                  <p:childTnLst>
                                    <p:set>
                                      <p:cBhvr>
                                        <p:cTn id="162" dur="1" fill="hold">
                                          <p:stCondLst>
                                            <p:cond delay="0"/>
                                          </p:stCondLst>
                                        </p:cTn>
                                        <p:tgtEl>
                                          <p:spTgt spid="1615944"/>
                                        </p:tgtEl>
                                        <p:attrNameLst>
                                          <p:attrName>style.visibility</p:attrName>
                                        </p:attrNameLst>
                                      </p:cBhvr>
                                      <p:to>
                                        <p:strVal val="visible"/>
                                      </p:to>
                                    </p:set>
                                    <p:anim calcmode="lin" valueType="num">
                                      <p:cBhvr>
                                        <p:cTn id="163" dur="500" fill="hold"/>
                                        <p:tgtEl>
                                          <p:spTgt spid="1615944"/>
                                        </p:tgtEl>
                                        <p:attrNameLst>
                                          <p:attrName>ppt_x</p:attrName>
                                        </p:attrNameLst>
                                      </p:cBhvr>
                                      <p:tavLst>
                                        <p:tav tm="0">
                                          <p:val>
                                            <p:strVal val="#ppt_x+#ppt_w/2"/>
                                          </p:val>
                                        </p:tav>
                                        <p:tav tm="100000">
                                          <p:val>
                                            <p:strVal val="#ppt_x"/>
                                          </p:val>
                                        </p:tav>
                                      </p:tavLst>
                                    </p:anim>
                                    <p:anim calcmode="lin" valueType="num">
                                      <p:cBhvr>
                                        <p:cTn id="164" dur="500" fill="hold"/>
                                        <p:tgtEl>
                                          <p:spTgt spid="1615944"/>
                                        </p:tgtEl>
                                        <p:attrNameLst>
                                          <p:attrName>ppt_y</p:attrName>
                                        </p:attrNameLst>
                                      </p:cBhvr>
                                      <p:tavLst>
                                        <p:tav tm="0">
                                          <p:val>
                                            <p:strVal val="#ppt_y"/>
                                          </p:val>
                                        </p:tav>
                                        <p:tav tm="100000">
                                          <p:val>
                                            <p:strVal val="#ppt_y"/>
                                          </p:val>
                                        </p:tav>
                                      </p:tavLst>
                                    </p:anim>
                                    <p:anim calcmode="lin" valueType="num">
                                      <p:cBhvr>
                                        <p:cTn id="165" dur="500" fill="hold"/>
                                        <p:tgtEl>
                                          <p:spTgt spid="1615944"/>
                                        </p:tgtEl>
                                        <p:attrNameLst>
                                          <p:attrName>ppt_w</p:attrName>
                                        </p:attrNameLst>
                                      </p:cBhvr>
                                      <p:tavLst>
                                        <p:tav tm="0">
                                          <p:val>
                                            <p:fltVal val="0"/>
                                          </p:val>
                                        </p:tav>
                                        <p:tav tm="100000">
                                          <p:val>
                                            <p:strVal val="#ppt_w"/>
                                          </p:val>
                                        </p:tav>
                                      </p:tavLst>
                                    </p:anim>
                                    <p:anim calcmode="lin" valueType="num">
                                      <p:cBhvr>
                                        <p:cTn id="166" dur="500" fill="hold"/>
                                        <p:tgtEl>
                                          <p:spTgt spid="1615944"/>
                                        </p:tgtEl>
                                        <p:attrNameLst>
                                          <p:attrName>ppt_h</p:attrName>
                                        </p:attrNameLst>
                                      </p:cBhvr>
                                      <p:tavLst>
                                        <p:tav tm="0">
                                          <p:val>
                                            <p:strVal val="#ppt_h"/>
                                          </p:val>
                                        </p:tav>
                                        <p:tav tm="100000">
                                          <p:val>
                                            <p:strVal val="#ppt_h"/>
                                          </p:val>
                                        </p:tav>
                                      </p:tavLst>
                                    </p:anim>
                                  </p:childTnLst>
                                </p:cTn>
                              </p:par>
                            </p:childTnLst>
                          </p:cTn>
                        </p:par>
                        <p:par>
                          <p:cTn id="167" fill="hold">
                            <p:stCondLst>
                              <p:cond delay="500"/>
                            </p:stCondLst>
                            <p:childTnLst>
                              <p:par>
                                <p:cTn id="168" presetID="1" presetClass="entr" presetSubtype="0" fill="hold" grpId="0" nodeType="afterEffect">
                                  <p:stCondLst>
                                    <p:cond delay="0"/>
                                  </p:stCondLst>
                                  <p:childTnLst>
                                    <p:set>
                                      <p:cBhvr>
                                        <p:cTn id="169" dur="1" fill="hold">
                                          <p:stCondLst>
                                            <p:cond delay="0"/>
                                          </p:stCondLst>
                                        </p:cTn>
                                        <p:tgtEl>
                                          <p:spTgt spid="1615945"/>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1615946"/>
                                        </p:tgtEl>
                                        <p:attrNameLst>
                                          <p:attrName>style.visibility</p:attrName>
                                        </p:attrNameLst>
                                      </p:cBhvr>
                                      <p:to>
                                        <p:strVal val="visible"/>
                                      </p:to>
                                    </p:set>
                                  </p:childTnLst>
                                </p:cTn>
                              </p:par>
                            </p:childTnLst>
                          </p:cTn>
                        </p:par>
                        <p:par>
                          <p:cTn id="174" fill="hold">
                            <p:stCondLst>
                              <p:cond delay="0"/>
                            </p:stCondLst>
                            <p:childTnLst>
                              <p:par>
                                <p:cTn id="175" presetID="17" presetClass="entr" presetSubtype="8" fill="hold" grpId="0" nodeType="afterEffect">
                                  <p:stCondLst>
                                    <p:cond delay="0"/>
                                  </p:stCondLst>
                                  <p:childTnLst>
                                    <p:set>
                                      <p:cBhvr>
                                        <p:cTn id="176" dur="1" fill="hold">
                                          <p:stCondLst>
                                            <p:cond delay="0"/>
                                          </p:stCondLst>
                                        </p:cTn>
                                        <p:tgtEl>
                                          <p:spTgt spid="1615967"/>
                                        </p:tgtEl>
                                        <p:attrNameLst>
                                          <p:attrName>style.visibility</p:attrName>
                                        </p:attrNameLst>
                                      </p:cBhvr>
                                      <p:to>
                                        <p:strVal val="visible"/>
                                      </p:to>
                                    </p:set>
                                    <p:anim calcmode="lin" valueType="num">
                                      <p:cBhvr>
                                        <p:cTn id="177" dur="500" fill="hold"/>
                                        <p:tgtEl>
                                          <p:spTgt spid="1615967"/>
                                        </p:tgtEl>
                                        <p:attrNameLst>
                                          <p:attrName>ppt_x</p:attrName>
                                        </p:attrNameLst>
                                      </p:cBhvr>
                                      <p:tavLst>
                                        <p:tav tm="0">
                                          <p:val>
                                            <p:strVal val="#ppt_x-#ppt_w/2"/>
                                          </p:val>
                                        </p:tav>
                                        <p:tav tm="100000">
                                          <p:val>
                                            <p:strVal val="#ppt_x"/>
                                          </p:val>
                                        </p:tav>
                                      </p:tavLst>
                                    </p:anim>
                                    <p:anim calcmode="lin" valueType="num">
                                      <p:cBhvr>
                                        <p:cTn id="178" dur="500" fill="hold"/>
                                        <p:tgtEl>
                                          <p:spTgt spid="1615967"/>
                                        </p:tgtEl>
                                        <p:attrNameLst>
                                          <p:attrName>ppt_y</p:attrName>
                                        </p:attrNameLst>
                                      </p:cBhvr>
                                      <p:tavLst>
                                        <p:tav tm="0">
                                          <p:val>
                                            <p:strVal val="#ppt_y"/>
                                          </p:val>
                                        </p:tav>
                                        <p:tav tm="100000">
                                          <p:val>
                                            <p:strVal val="#ppt_y"/>
                                          </p:val>
                                        </p:tav>
                                      </p:tavLst>
                                    </p:anim>
                                    <p:anim calcmode="lin" valueType="num">
                                      <p:cBhvr>
                                        <p:cTn id="179" dur="500" fill="hold"/>
                                        <p:tgtEl>
                                          <p:spTgt spid="1615967"/>
                                        </p:tgtEl>
                                        <p:attrNameLst>
                                          <p:attrName>ppt_w</p:attrName>
                                        </p:attrNameLst>
                                      </p:cBhvr>
                                      <p:tavLst>
                                        <p:tav tm="0">
                                          <p:val>
                                            <p:fltVal val="0"/>
                                          </p:val>
                                        </p:tav>
                                        <p:tav tm="100000">
                                          <p:val>
                                            <p:strVal val="#ppt_w"/>
                                          </p:val>
                                        </p:tav>
                                      </p:tavLst>
                                    </p:anim>
                                    <p:anim calcmode="lin" valueType="num">
                                      <p:cBhvr>
                                        <p:cTn id="180" dur="500" fill="hold"/>
                                        <p:tgtEl>
                                          <p:spTgt spid="1615967"/>
                                        </p:tgtEl>
                                        <p:attrNameLst>
                                          <p:attrName>ppt_h</p:attrName>
                                        </p:attrNameLst>
                                      </p:cBhvr>
                                      <p:tavLst>
                                        <p:tav tm="0">
                                          <p:val>
                                            <p:strVal val="#ppt_h"/>
                                          </p:val>
                                        </p:tav>
                                        <p:tav tm="100000">
                                          <p:val>
                                            <p:strVal val="#ppt_h"/>
                                          </p:val>
                                        </p:tav>
                                      </p:tavLst>
                                    </p:anim>
                                  </p:childTnLst>
                                </p:cTn>
                              </p:par>
                            </p:childTnLst>
                          </p:cTn>
                        </p:par>
                        <p:par>
                          <p:cTn id="181" fill="hold">
                            <p:stCondLst>
                              <p:cond delay="500"/>
                            </p:stCondLst>
                            <p:childTnLst>
                              <p:par>
                                <p:cTn id="182" presetID="17" presetClass="entr" presetSubtype="1" fill="hold" grpId="0" nodeType="afterEffect">
                                  <p:stCondLst>
                                    <p:cond delay="0"/>
                                  </p:stCondLst>
                                  <p:childTnLst>
                                    <p:set>
                                      <p:cBhvr>
                                        <p:cTn id="183" dur="1" fill="hold">
                                          <p:stCondLst>
                                            <p:cond delay="0"/>
                                          </p:stCondLst>
                                        </p:cTn>
                                        <p:tgtEl>
                                          <p:spTgt spid="1615954"/>
                                        </p:tgtEl>
                                        <p:attrNameLst>
                                          <p:attrName>style.visibility</p:attrName>
                                        </p:attrNameLst>
                                      </p:cBhvr>
                                      <p:to>
                                        <p:strVal val="visible"/>
                                      </p:to>
                                    </p:set>
                                    <p:anim calcmode="lin" valueType="num">
                                      <p:cBhvr>
                                        <p:cTn id="184" dur="500" fill="hold"/>
                                        <p:tgtEl>
                                          <p:spTgt spid="1615954"/>
                                        </p:tgtEl>
                                        <p:attrNameLst>
                                          <p:attrName>ppt_x</p:attrName>
                                        </p:attrNameLst>
                                      </p:cBhvr>
                                      <p:tavLst>
                                        <p:tav tm="0">
                                          <p:val>
                                            <p:strVal val="#ppt_x"/>
                                          </p:val>
                                        </p:tav>
                                        <p:tav tm="100000">
                                          <p:val>
                                            <p:strVal val="#ppt_x"/>
                                          </p:val>
                                        </p:tav>
                                      </p:tavLst>
                                    </p:anim>
                                    <p:anim calcmode="lin" valueType="num">
                                      <p:cBhvr>
                                        <p:cTn id="185" dur="500" fill="hold"/>
                                        <p:tgtEl>
                                          <p:spTgt spid="1615954"/>
                                        </p:tgtEl>
                                        <p:attrNameLst>
                                          <p:attrName>ppt_y</p:attrName>
                                        </p:attrNameLst>
                                      </p:cBhvr>
                                      <p:tavLst>
                                        <p:tav tm="0">
                                          <p:val>
                                            <p:strVal val="#ppt_y-#ppt_h/2"/>
                                          </p:val>
                                        </p:tav>
                                        <p:tav tm="100000">
                                          <p:val>
                                            <p:strVal val="#ppt_y"/>
                                          </p:val>
                                        </p:tav>
                                      </p:tavLst>
                                    </p:anim>
                                    <p:anim calcmode="lin" valueType="num">
                                      <p:cBhvr>
                                        <p:cTn id="186" dur="500" fill="hold"/>
                                        <p:tgtEl>
                                          <p:spTgt spid="1615954"/>
                                        </p:tgtEl>
                                        <p:attrNameLst>
                                          <p:attrName>ppt_w</p:attrName>
                                        </p:attrNameLst>
                                      </p:cBhvr>
                                      <p:tavLst>
                                        <p:tav tm="0">
                                          <p:val>
                                            <p:strVal val="#ppt_w"/>
                                          </p:val>
                                        </p:tav>
                                        <p:tav tm="100000">
                                          <p:val>
                                            <p:strVal val="#ppt_w"/>
                                          </p:val>
                                        </p:tav>
                                      </p:tavLst>
                                    </p:anim>
                                    <p:anim calcmode="lin" valueType="num">
                                      <p:cBhvr>
                                        <p:cTn id="187" dur="500" fill="hold"/>
                                        <p:tgtEl>
                                          <p:spTgt spid="1615954"/>
                                        </p:tgtEl>
                                        <p:attrNameLst>
                                          <p:attrName>ppt_h</p:attrName>
                                        </p:attrNameLst>
                                      </p:cBhvr>
                                      <p:tavLst>
                                        <p:tav tm="0">
                                          <p:val>
                                            <p:fltVal val="0"/>
                                          </p:val>
                                        </p:tav>
                                        <p:tav tm="100000">
                                          <p:val>
                                            <p:strVal val="#ppt_h"/>
                                          </p:val>
                                        </p:tav>
                                      </p:tavLst>
                                    </p:anim>
                                  </p:childTnLst>
                                </p:cTn>
                              </p:par>
                            </p:childTnLst>
                          </p:cTn>
                        </p:par>
                        <p:par>
                          <p:cTn id="188" fill="hold">
                            <p:stCondLst>
                              <p:cond delay="1000"/>
                            </p:stCondLst>
                            <p:childTnLst>
                              <p:par>
                                <p:cTn id="189" presetID="17" presetClass="entr" presetSubtype="8" fill="hold" grpId="0" nodeType="afterEffect">
                                  <p:stCondLst>
                                    <p:cond delay="0"/>
                                  </p:stCondLst>
                                  <p:childTnLst>
                                    <p:set>
                                      <p:cBhvr>
                                        <p:cTn id="190" dur="1" fill="hold">
                                          <p:stCondLst>
                                            <p:cond delay="0"/>
                                          </p:stCondLst>
                                        </p:cTn>
                                        <p:tgtEl>
                                          <p:spTgt spid="1615955"/>
                                        </p:tgtEl>
                                        <p:attrNameLst>
                                          <p:attrName>style.visibility</p:attrName>
                                        </p:attrNameLst>
                                      </p:cBhvr>
                                      <p:to>
                                        <p:strVal val="visible"/>
                                      </p:to>
                                    </p:set>
                                    <p:anim calcmode="lin" valueType="num">
                                      <p:cBhvr>
                                        <p:cTn id="191" dur="500" fill="hold"/>
                                        <p:tgtEl>
                                          <p:spTgt spid="1615955"/>
                                        </p:tgtEl>
                                        <p:attrNameLst>
                                          <p:attrName>ppt_x</p:attrName>
                                        </p:attrNameLst>
                                      </p:cBhvr>
                                      <p:tavLst>
                                        <p:tav tm="0">
                                          <p:val>
                                            <p:strVal val="#ppt_x-#ppt_w/2"/>
                                          </p:val>
                                        </p:tav>
                                        <p:tav tm="100000">
                                          <p:val>
                                            <p:strVal val="#ppt_x"/>
                                          </p:val>
                                        </p:tav>
                                      </p:tavLst>
                                    </p:anim>
                                    <p:anim calcmode="lin" valueType="num">
                                      <p:cBhvr>
                                        <p:cTn id="192" dur="500" fill="hold"/>
                                        <p:tgtEl>
                                          <p:spTgt spid="1615955"/>
                                        </p:tgtEl>
                                        <p:attrNameLst>
                                          <p:attrName>ppt_y</p:attrName>
                                        </p:attrNameLst>
                                      </p:cBhvr>
                                      <p:tavLst>
                                        <p:tav tm="0">
                                          <p:val>
                                            <p:strVal val="#ppt_y"/>
                                          </p:val>
                                        </p:tav>
                                        <p:tav tm="100000">
                                          <p:val>
                                            <p:strVal val="#ppt_y"/>
                                          </p:val>
                                        </p:tav>
                                      </p:tavLst>
                                    </p:anim>
                                    <p:anim calcmode="lin" valueType="num">
                                      <p:cBhvr>
                                        <p:cTn id="193" dur="500" fill="hold"/>
                                        <p:tgtEl>
                                          <p:spTgt spid="1615955"/>
                                        </p:tgtEl>
                                        <p:attrNameLst>
                                          <p:attrName>ppt_w</p:attrName>
                                        </p:attrNameLst>
                                      </p:cBhvr>
                                      <p:tavLst>
                                        <p:tav tm="0">
                                          <p:val>
                                            <p:fltVal val="0"/>
                                          </p:val>
                                        </p:tav>
                                        <p:tav tm="100000">
                                          <p:val>
                                            <p:strVal val="#ppt_w"/>
                                          </p:val>
                                        </p:tav>
                                      </p:tavLst>
                                    </p:anim>
                                    <p:anim calcmode="lin" valueType="num">
                                      <p:cBhvr>
                                        <p:cTn id="194" dur="500" fill="hold"/>
                                        <p:tgtEl>
                                          <p:spTgt spid="1615955"/>
                                        </p:tgtEl>
                                        <p:attrNameLst>
                                          <p:attrName>ppt_h</p:attrName>
                                        </p:attrNameLst>
                                      </p:cBhvr>
                                      <p:tavLst>
                                        <p:tav tm="0">
                                          <p:val>
                                            <p:strVal val="#ppt_h"/>
                                          </p:val>
                                        </p:tav>
                                        <p:tav tm="100000">
                                          <p:val>
                                            <p:strVal val="#ppt_h"/>
                                          </p:val>
                                        </p:tav>
                                      </p:tavLst>
                                    </p:anim>
                                  </p:childTnLst>
                                </p:cTn>
                              </p:par>
                            </p:childTnLst>
                          </p:cTn>
                        </p:par>
                        <p:par>
                          <p:cTn id="195" fill="hold">
                            <p:stCondLst>
                              <p:cond delay="1500"/>
                            </p:stCondLst>
                            <p:childTnLst>
                              <p:par>
                                <p:cTn id="196" presetID="17" presetClass="entr" presetSubtype="8" fill="hold" grpId="0" nodeType="afterEffect">
                                  <p:stCondLst>
                                    <p:cond delay="0"/>
                                  </p:stCondLst>
                                  <p:childTnLst>
                                    <p:set>
                                      <p:cBhvr>
                                        <p:cTn id="197" dur="1" fill="hold">
                                          <p:stCondLst>
                                            <p:cond delay="0"/>
                                          </p:stCondLst>
                                        </p:cTn>
                                        <p:tgtEl>
                                          <p:spTgt spid="1615976"/>
                                        </p:tgtEl>
                                        <p:attrNameLst>
                                          <p:attrName>style.visibility</p:attrName>
                                        </p:attrNameLst>
                                      </p:cBhvr>
                                      <p:to>
                                        <p:strVal val="visible"/>
                                      </p:to>
                                    </p:set>
                                    <p:anim calcmode="lin" valueType="num">
                                      <p:cBhvr>
                                        <p:cTn id="198" dur="500" fill="hold"/>
                                        <p:tgtEl>
                                          <p:spTgt spid="1615976"/>
                                        </p:tgtEl>
                                        <p:attrNameLst>
                                          <p:attrName>ppt_x</p:attrName>
                                        </p:attrNameLst>
                                      </p:cBhvr>
                                      <p:tavLst>
                                        <p:tav tm="0">
                                          <p:val>
                                            <p:strVal val="#ppt_x-#ppt_w/2"/>
                                          </p:val>
                                        </p:tav>
                                        <p:tav tm="100000">
                                          <p:val>
                                            <p:strVal val="#ppt_x"/>
                                          </p:val>
                                        </p:tav>
                                      </p:tavLst>
                                    </p:anim>
                                    <p:anim calcmode="lin" valueType="num">
                                      <p:cBhvr>
                                        <p:cTn id="199" dur="500" fill="hold"/>
                                        <p:tgtEl>
                                          <p:spTgt spid="1615976"/>
                                        </p:tgtEl>
                                        <p:attrNameLst>
                                          <p:attrName>ppt_y</p:attrName>
                                        </p:attrNameLst>
                                      </p:cBhvr>
                                      <p:tavLst>
                                        <p:tav tm="0">
                                          <p:val>
                                            <p:strVal val="#ppt_y"/>
                                          </p:val>
                                        </p:tav>
                                        <p:tav tm="100000">
                                          <p:val>
                                            <p:strVal val="#ppt_y"/>
                                          </p:val>
                                        </p:tav>
                                      </p:tavLst>
                                    </p:anim>
                                    <p:anim calcmode="lin" valueType="num">
                                      <p:cBhvr>
                                        <p:cTn id="200" dur="500" fill="hold"/>
                                        <p:tgtEl>
                                          <p:spTgt spid="1615976"/>
                                        </p:tgtEl>
                                        <p:attrNameLst>
                                          <p:attrName>ppt_w</p:attrName>
                                        </p:attrNameLst>
                                      </p:cBhvr>
                                      <p:tavLst>
                                        <p:tav tm="0">
                                          <p:val>
                                            <p:fltVal val="0"/>
                                          </p:val>
                                        </p:tav>
                                        <p:tav tm="100000">
                                          <p:val>
                                            <p:strVal val="#ppt_w"/>
                                          </p:val>
                                        </p:tav>
                                      </p:tavLst>
                                    </p:anim>
                                    <p:anim calcmode="lin" valueType="num">
                                      <p:cBhvr>
                                        <p:cTn id="201" dur="500" fill="hold"/>
                                        <p:tgtEl>
                                          <p:spTgt spid="1615976"/>
                                        </p:tgtEl>
                                        <p:attrNameLst>
                                          <p:attrName>ppt_h</p:attrName>
                                        </p:attrNameLst>
                                      </p:cBhvr>
                                      <p:tavLst>
                                        <p:tav tm="0">
                                          <p:val>
                                            <p:strVal val="#ppt_h"/>
                                          </p:val>
                                        </p:tav>
                                        <p:tav tm="100000">
                                          <p:val>
                                            <p:strVal val="#ppt_h"/>
                                          </p:val>
                                        </p:tav>
                                      </p:tavLst>
                                    </p:anim>
                                  </p:childTnLst>
                                </p:cTn>
                              </p:par>
                            </p:childTnLst>
                          </p:cTn>
                        </p:par>
                        <p:par>
                          <p:cTn id="202" fill="hold">
                            <p:stCondLst>
                              <p:cond delay="2000"/>
                            </p:stCondLst>
                            <p:childTnLst>
                              <p:par>
                                <p:cTn id="203" presetID="17" presetClass="entr" presetSubtype="8" fill="hold" nodeType="afterEffect">
                                  <p:stCondLst>
                                    <p:cond delay="0"/>
                                  </p:stCondLst>
                                  <p:childTnLst>
                                    <p:set>
                                      <p:cBhvr>
                                        <p:cTn id="204" dur="1" fill="hold">
                                          <p:stCondLst>
                                            <p:cond delay="0"/>
                                          </p:stCondLst>
                                        </p:cTn>
                                        <p:tgtEl>
                                          <p:spTgt spid="3"/>
                                        </p:tgtEl>
                                        <p:attrNameLst>
                                          <p:attrName>style.visibility</p:attrName>
                                        </p:attrNameLst>
                                      </p:cBhvr>
                                      <p:to>
                                        <p:strVal val="visible"/>
                                      </p:to>
                                    </p:set>
                                    <p:anim calcmode="lin" valueType="num">
                                      <p:cBhvr>
                                        <p:cTn id="205" dur="500" fill="hold"/>
                                        <p:tgtEl>
                                          <p:spTgt spid="3"/>
                                        </p:tgtEl>
                                        <p:attrNameLst>
                                          <p:attrName>ppt_x</p:attrName>
                                        </p:attrNameLst>
                                      </p:cBhvr>
                                      <p:tavLst>
                                        <p:tav tm="0">
                                          <p:val>
                                            <p:strVal val="#ppt_x-#ppt_w/2"/>
                                          </p:val>
                                        </p:tav>
                                        <p:tav tm="100000">
                                          <p:val>
                                            <p:strVal val="#ppt_x"/>
                                          </p:val>
                                        </p:tav>
                                      </p:tavLst>
                                    </p:anim>
                                    <p:anim calcmode="lin" valueType="num">
                                      <p:cBhvr>
                                        <p:cTn id="206" dur="500" fill="hold"/>
                                        <p:tgtEl>
                                          <p:spTgt spid="3"/>
                                        </p:tgtEl>
                                        <p:attrNameLst>
                                          <p:attrName>ppt_y</p:attrName>
                                        </p:attrNameLst>
                                      </p:cBhvr>
                                      <p:tavLst>
                                        <p:tav tm="0">
                                          <p:val>
                                            <p:strVal val="#ppt_y"/>
                                          </p:val>
                                        </p:tav>
                                        <p:tav tm="100000">
                                          <p:val>
                                            <p:strVal val="#ppt_y"/>
                                          </p:val>
                                        </p:tav>
                                      </p:tavLst>
                                    </p:anim>
                                    <p:anim calcmode="lin" valueType="num">
                                      <p:cBhvr>
                                        <p:cTn id="207" dur="500" fill="hold"/>
                                        <p:tgtEl>
                                          <p:spTgt spid="3"/>
                                        </p:tgtEl>
                                        <p:attrNameLst>
                                          <p:attrName>ppt_w</p:attrName>
                                        </p:attrNameLst>
                                      </p:cBhvr>
                                      <p:tavLst>
                                        <p:tav tm="0">
                                          <p:val>
                                            <p:fltVal val="0"/>
                                          </p:val>
                                        </p:tav>
                                        <p:tav tm="100000">
                                          <p:val>
                                            <p:strVal val="#ppt_w"/>
                                          </p:val>
                                        </p:tav>
                                      </p:tavLst>
                                    </p:anim>
                                    <p:anim calcmode="lin" valueType="num">
                                      <p:cBhvr>
                                        <p:cTn id="208" dur="500" fill="hold"/>
                                        <p:tgtEl>
                                          <p:spTgt spid="3"/>
                                        </p:tgtEl>
                                        <p:attrNameLst>
                                          <p:attrName>ppt_h</p:attrName>
                                        </p:attrNameLst>
                                      </p:cBhvr>
                                      <p:tavLst>
                                        <p:tav tm="0">
                                          <p:val>
                                            <p:strVal val="#ppt_h"/>
                                          </p:val>
                                        </p:tav>
                                        <p:tav tm="100000">
                                          <p:val>
                                            <p:strVal val="#ppt_h"/>
                                          </p:val>
                                        </p:tav>
                                      </p:tavLst>
                                    </p:anim>
                                  </p:childTnLst>
                                </p:cTn>
                              </p:par>
                            </p:childTnLst>
                          </p:cTn>
                        </p:par>
                        <p:par>
                          <p:cTn id="209" fill="hold">
                            <p:stCondLst>
                              <p:cond delay="2500"/>
                            </p:stCondLst>
                            <p:childTnLst>
                              <p:par>
                                <p:cTn id="210" presetID="1" presetClass="entr" presetSubtype="0" fill="hold" grpId="0" nodeType="afterEffect">
                                  <p:stCondLst>
                                    <p:cond delay="0"/>
                                  </p:stCondLst>
                                  <p:childTnLst>
                                    <p:set>
                                      <p:cBhvr>
                                        <p:cTn id="211" dur="1" fill="hold">
                                          <p:stCondLst>
                                            <p:cond delay="0"/>
                                          </p:stCondLst>
                                        </p:cTn>
                                        <p:tgtEl>
                                          <p:spTgt spid="1615968"/>
                                        </p:tgtEl>
                                        <p:attrNameLst>
                                          <p:attrName>style.visibility</p:attrName>
                                        </p:attrNameLst>
                                      </p:cBhvr>
                                      <p:to>
                                        <p:strVal val="visible"/>
                                      </p:to>
                                    </p:set>
                                  </p:childTnLst>
                                </p:cTn>
                              </p:par>
                            </p:childTnLst>
                          </p:cTn>
                        </p:par>
                        <p:par>
                          <p:cTn id="212" fill="hold">
                            <p:stCondLst>
                              <p:cond delay="2500"/>
                            </p:stCondLst>
                            <p:childTnLst>
                              <p:par>
                                <p:cTn id="213" presetID="18" presetClass="entr" presetSubtype="3" fill="hold" grpId="0" nodeType="afterEffect">
                                  <p:stCondLst>
                                    <p:cond delay="0"/>
                                  </p:stCondLst>
                                  <p:childTnLst>
                                    <p:set>
                                      <p:cBhvr>
                                        <p:cTn id="214" dur="1" fill="hold">
                                          <p:stCondLst>
                                            <p:cond delay="0"/>
                                          </p:stCondLst>
                                        </p:cTn>
                                        <p:tgtEl>
                                          <p:spTgt spid="1615942"/>
                                        </p:tgtEl>
                                        <p:attrNameLst>
                                          <p:attrName>style.visibility</p:attrName>
                                        </p:attrNameLst>
                                      </p:cBhvr>
                                      <p:to>
                                        <p:strVal val="visible"/>
                                      </p:to>
                                    </p:set>
                                    <p:animEffect transition="in" filter="strips(upRight)">
                                      <p:cBhvr>
                                        <p:cTn id="215" dur="500"/>
                                        <p:tgtEl>
                                          <p:spTgt spid="1615942"/>
                                        </p:tgtEl>
                                      </p:cBhvr>
                                    </p:animEffect>
                                  </p:childTnLst>
                                </p:cTn>
                              </p:par>
                            </p:childTnLst>
                          </p:cTn>
                        </p:par>
                        <p:par>
                          <p:cTn id="216" fill="hold">
                            <p:stCondLst>
                              <p:cond delay="3000"/>
                            </p:stCondLst>
                            <p:childTnLst>
                              <p:par>
                                <p:cTn id="217" presetID="1" presetClass="entr" presetSubtype="0" fill="hold" grpId="0" nodeType="afterEffect">
                                  <p:stCondLst>
                                    <p:cond delay="0"/>
                                  </p:stCondLst>
                                  <p:childTnLst>
                                    <p:set>
                                      <p:cBhvr>
                                        <p:cTn id="218" dur="1" fill="hold">
                                          <p:stCondLst>
                                            <p:cond delay="0"/>
                                          </p:stCondLst>
                                        </p:cTn>
                                        <p:tgtEl>
                                          <p:spTgt spid="1615973"/>
                                        </p:tgtEl>
                                        <p:attrNameLst>
                                          <p:attrName>style.visibility</p:attrName>
                                        </p:attrNameLst>
                                      </p:cBhvr>
                                      <p:to>
                                        <p:strVal val="visible"/>
                                      </p:to>
                                    </p:set>
                                  </p:childTnLst>
                                </p:cTn>
                              </p:par>
                            </p:childTnLst>
                          </p:cTn>
                        </p:par>
                        <p:par>
                          <p:cTn id="219" fill="hold">
                            <p:stCondLst>
                              <p:cond delay="3000"/>
                            </p:stCondLst>
                            <p:childTnLst>
                              <p:par>
                                <p:cTn id="220" presetID="1" presetClass="entr" presetSubtype="0" fill="hold" grpId="0" nodeType="afterEffect">
                                  <p:stCondLst>
                                    <p:cond delay="0"/>
                                  </p:stCondLst>
                                  <p:childTnLst>
                                    <p:set>
                                      <p:cBhvr>
                                        <p:cTn id="221" dur="1" fill="hold">
                                          <p:stCondLst>
                                            <p:cond delay="0"/>
                                          </p:stCondLst>
                                        </p:cTn>
                                        <p:tgtEl>
                                          <p:spTgt spid="1615972"/>
                                        </p:tgtEl>
                                        <p:attrNameLst>
                                          <p:attrName>style.visibility</p:attrName>
                                        </p:attrNameLst>
                                      </p:cBhvr>
                                      <p:to>
                                        <p:strVal val="visible"/>
                                      </p:to>
                                    </p:set>
                                  </p:childTnLst>
                                </p:cTn>
                              </p:par>
                            </p:childTnLst>
                          </p:cTn>
                        </p:par>
                        <p:par>
                          <p:cTn id="222" fill="hold">
                            <p:stCondLst>
                              <p:cond delay="3000"/>
                            </p:stCondLst>
                            <p:childTnLst>
                              <p:par>
                                <p:cTn id="223" presetID="17" presetClass="entr" presetSubtype="4" fill="hold" grpId="0" nodeType="afterEffect">
                                  <p:stCondLst>
                                    <p:cond delay="0"/>
                                  </p:stCondLst>
                                  <p:childTnLst>
                                    <p:set>
                                      <p:cBhvr>
                                        <p:cTn id="224" dur="1" fill="hold">
                                          <p:stCondLst>
                                            <p:cond delay="0"/>
                                          </p:stCondLst>
                                        </p:cTn>
                                        <p:tgtEl>
                                          <p:spTgt spid="1615975"/>
                                        </p:tgtEl>
                                        <p:attrNameLst>
                                          <p:attrName>style.visibility</p:attrName>
                                        </p:attrNameLst>
                                      </p:cBhvr>
                                      <p:to>
                                        <p:strVal val="visible"/>
                                      </p:to>
                                    </p:set>
                                    <p:anim calcmode="lin" valueType="num">
                                      <p:cBhvr>
                                        <p:cTn id="225" dur="500" fill="hold"/>
                                        <p:tgtEl>
                                          <p:spTgt spid="1615975"/>
                                        </p:tgtEl>
                                        <p:attrNameLst>
                                          <p:attrName>ppt_x</p:attrName>
                                        </p:attrNameLst>
                                      </p:cBhvr>
                                      <p:tavLst>
                                        <p:tav tm="0">
                                          <p:val>
                                            <p:strVal val="#ppt_x"/>
                                          </p:val>
                                        </p:tav>
                                        <p:tav tm="100000">
                                          <p:val>
                                            <p:strVal val="#ppt_x"/>
                                          </p:val>
                                        </p:tav>
                                      </p:tavLst>
                                    </p:anim>
                                    <p:anim calcmode="lin" valueType="num">
                                      <p:cBhvr>
                                        <p:cTn id="226" dur="500" fill="hold"/>
                                        <p:tgtEl>
                                          <p:spTgt spid="1615975"/>
                                        </p:tgtEl>
                                        <p:attrNameLst>
                                          <p:attrName>ppt_y</p:attrName>
                                        </p:attrNameLst>
                                      </p:cBhvr>
                                      <p:tavLst>
                                        <p:tav tm="0">
                                          <p:val>
                                            <p:strVal val="#ppt_y+#ppt_h/2"/>
                                          </p:val>
                                        </p:tav>
                                        <p:tav tm="100000">
                                          <p:val>
                                            <p:strVal val="#ppt_y"/>
                                          </p:val>
                                        </p:tav>
                                      </p:tavLst>
                                    </p:anim>
                                    <p:anim calcmode="lin" valueType="num">
                                      <p:cBhvr>
                                        <p:cTn id="227" dur="500" fill="hold"/>
                                        <p:tgtEl>
                                          <p:spTgt spid="1615975"/>
                                        </p:tgtEl>
                                        <p:attrNameLst>
                                          <p:attrName>ppt_w</p:attrName>
                                        </p:attrNameLst>
                                      </p:cBhvr>
                                      <p:tavLst>
                                        <p:tav tm="0">
                                          <p:val>
                                            <p:strVal val="#ppt_w"/>
                                          </p:val>
                                        </p:tav>
                                        <p:tav tm="100000">
                                          <p:val>
                                            <p:strVal val="#ppt_w"/>
                                          </p:val>
                                        </p:tav>
                                      </p:tavLst>
                                    </p:anim>
                                    <p:anim calcmode="lin" valueType="num">
                                      <p:cBhvr>
                                        <p:cTn id="228" dur="500" fill="hold"/>
                                        <p:tgtEl>
                                          <p:spTgt spid="1615975"/>
                                        </p:tgtEl>
                                        <p:attrNameLst>
                                          <p:attrName>ppt_h</p:attrName>
                                        </p:attrNameLst>
                                      </p:cBhvr>
                                      <p:tavLst>
                                        <p:tav tm="0">
                                          <p:val>
                                            <p:fltVal val="0"/>
                                          </p:val>
                                        </p:tav>
                                        <p:tav tm="100000">
                                          <p:val>
                                            <p:strVal val="#ppt_h"/>
                                          </p:val>
                                        </p:tav>
                                      </p:tavLst>
                                    </p:anim>
                                  </p:childTnLst>
                                </p:cTn>
                              </p:par>
                            </p:childTnLst>
                          </p:cTn>
                        </p:par>
                        <p:par>
                          <p:cTn id="229" fill="hold">
                            <p:stCondLst>
                              <p:cond delay="3500"/>
                            </p:stCondLst>
                            <p:childTnLst>
                              <p:par>
                                <p:cTn id="230" presetID="1" presetClass="entr" presetSubtype="0" fill="hold" grpId="0" nodeType="afterEffect">
                                  <p:stCondLst>
                                    <p:cond delay="0"/>
                                  </p:stCondLst>
                                  <p:childTnLst>
                                    <p:set>
                                      <p:cBhvr>
                                        <p:cTn id="231" dur="1" fill="hold">
                                          <p:stCondLst>
                                            <p:cond delay="0"/>
                                          </p:stCondLst>
                                        </p:cTn>
                                        <p:tgtEl>
                                          <p:spTgt spid="1615974"/>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7" presetClass="entr" presetSubtype="10" fill="hold" grpId="0" nodeType="clickEffect">
                                  <p:stCondLst>
                                    <p:cond delay="0"/>
                                  </p:stCondLst>
                                  <p:childTnLst>
                                    <p:set>
                                      <p:cBhvr>
                                        <p:cTn id="235" dur="1" fill="hold">
                                          <p:stCondLst>
                                            <p:cond delay="0"/>
                                          </p:stCondLst>
                                        </p:cTn>
                                        <p:tgtEl>
                                          <p:spTgt spid="1615969"/>
                                        </p:tgtEl>
                                        <p:attrNameLst>
                                          <p:attrName>style.visibility</p:attrName>
                                        </p:attrNameLst>
                                      </p:cBhvr>
                                      <p:to>
                                        <p:strVal val="visible"/>
                                      </p:to>
                                    </p:set>
                                    <p:anim calcmode="lin" valueType="num">
                                      <p:cBhvr>
                                        <p:cTn id="236" dur="500" fill="hold"/>
                                        <p:tgtEl>
                                          <p:spTgt spid="1615969"/>
                                        </p:tgtEl>
                                        <p:attrNameLst>
                                          <p:attrName>ppt_w</p:attrName>
                                        </p:attrNameLst>
                                      </p:cBhvr>
                                      <p:tavLst>
                                        <p:tav tm="0">
                                          <p:val>
                                            <p:fltVal val="0"/>
                                          </p:val>
                                        </p:tav>
                                        <p:tav tm="100000">
                                          <p:val>
                                            <p:strVal val="#ppt_w"/>
                                          </p:val>
                                        </p:tav>
                                      </p:tavLst>
                                    </p:anim>
                                    <p:anim calcmode="lin" valueType="num">
                                      <p:cBhvr>
                                        <p:cTn id="237" dur="500" fill="hold"/>
                                        <p:tgtEl>
                                          <p:spTgt spid="1615969"/>
                                        </p:tgtEl>
                                        <p:attrNameLst>
                                          <p:attrName>ppt_h</p:attrName>
                                        </p:attrNameLst>
                                      </p:cBhvr>
                                      <p:tavLst>
                                        <p:tav tm="0">
                                          <p:val>
                                            <p:strVal val="#ppt_h"/>
                                          </p:val>
                                        </p:tav>
                                        <p:tav tm="100000">
                                          <p:val>
                                            <p:strVal val="#ppt_h"/>
                                          </p:val>
                                        </p:tav>
                                      </p:tavLst>
                                    </p:anim>
                                  </p:childTnLst>
                                </p:cTn>
                              </p:par>
                            </p:childTnLst>
                          </p:cTn>
                        </p:par>
                        <p:par>
                          <p:cTn id="238" fill="hold">
                            <p:stCondLst>
                              <p:cond delay="500"/>
                            </p:stCondLst>
                            <p:childTnLst>
                              <p:par>
                                <p:cTn id="239" presetID="17" presetClass="entr" presetSubtype="4" fill="hold" grpId="0" nodeType="afterEffect">
                                  <p:stCondLst>
                                    <p:cond delay="0"/>
                                  </p:stCondLst>
                                  <p:childTnLst>
                                    <p:set>
                                      <p:cBhvr>
                                        <p:cTn id="240" dur="1" fill="hold">
                                          <p:stCondLst>
                                            <p:cond delay="0"/>
                                          </p:stCondLst>
                                        </p:cTn>
                                        <p:tgtEl>
                                          <p:spTgt spid="1615970"/>
                                        </p:tgtEl>
                                        <p:attrNameLst>
                                          <p:attrName>style.visibility</p:attrName>
                                        </p:attrNameLst>
                                      </p:cBhvr>
                                      <p:to>
                                        <p:strVal val="visible"/>
                                      </p:to>
                                    </p:set>
                                    <p:anim calcmode="lin" valueType="num">
                                      <p:cBhvr>
                                        <p:cTn id="241" dur="500" fill="hold"/>
                                        <p:tgtEl>
                                          <p:spTgt spid="1615970"/>
                                        </p:tgtEl>
                                        <p:attrNameLst>
                                          <p:attrName>ppt_x</p:attrName>
                                        </p:attrNameLst>
                                      </p:cBhvr>
                                      <p:tavLst>
                                        <p:tav tm="0">
                                          <p:val>
                                            <p:strVal val="#ppt_x"/>
                                          </p:val>
                                        </p:tav>
                                        <p:tav tm="100000">
                                          <p:val>
                                            <p:strVal val="#ppt_x"/>
                                          </p:val>
                                        </p:tav>
                                      </p:tavLst>
                                    </p:anim>
                                    <p:anim calcmode="lin" valueType="num">
                                      <p:cBhvr>
                                        <p:cTn id="242" dur="500" fill="hold"/>
                                        <p:tgtEl>
                                          <p:spTgt spid="1615970"/>
                                        </p:tgtEl>
                                        <p:attrNameLst>
                                          <p:attrName>ppt_y</p:attrName>
                                        </p:attrNameLst>
                                      </p:cBhvr>
                                      <p:tavLst>
                                        <p:tav tm="0">
                                          <p:val>
                                            <p:strVal val="#ppt_y+#ppt_h/2"/>
                                          </p:val>
                                        </p:tav>
                                        <p:tav tm="100000">
                                          <p:val>
                                            <p:strVal val="#ppt_y"/>
                                          </p:val>
                                        </p:tav>
                                      </p:tavLst>
                                    </p:anim>
                                    <p:anim calcmode="lin" valueType="num">
                                      <p:cBhvr>
                                        <p:cTn id="243" dur="500" fill="hold"/>
                                        <p:tgtEl>
                                          <p:spTgt spid="1615970"/>
                                        </p:tgtEl>
                                        <p:attrNameLst>
                                          <p:attrName>ppt_w</p:attrName>
                                        </p:attrNameLst>
                                      </p:cBhvr>
                                      <p:tavLst>
                                        <p:tav tm="0">
                                          <p:val>
                                            <p:strVal val="#ppt_w"/>
                                          </p:val>
                                        </p:tav>
                                        <p:tav tm="100000">
                                          <p:val>
                                            <p:strVal val="#ppt_w"/>
                                          </p:val>
                                        </p:tav>
                                      </p:tavLst>
                                    </p:anim>
                                    <p:anim calcmode="lin" valueType="num">
                                      <p:cBhvr>
                                        <p:cTn id="244" dur="500" fill="hold"/>
                                        <p:tgtEl>
                                          <p:spTgt spid="1615970"/>
                                        </p:tgtEl>
                                        <p:attrNameLst>
                                          <p:attrName>ppt_h</p:attrName>
                                        </p:attrNameLst>
                                      </p:cBhvr>
                                      <p:tavLst>
                                        <p:tav tm="0">
                                          <p:val>
                                            <p:fltVal val="0"/>
                                          </p:val>
                                        </p:tav>
                                        <p:tav tm="100000">
                                          <p:val>
                                            <p:strVal val="#ppt_h"/>
                                          </p:val>
                                        </p:tav>
                                      </p:tavLst>
                                    </p:anim>
                                  </p:childTnLst>
                                </p:cTn>
                              </p:par>
                            </p:childTnLst>
                          </p:cTn>
                        </p:par>
                        <p:par>
                          <p:cTn id="245" fill="hold">
                            <p:stCondLst>
                              <p:cond delay="1000"/>
                            </p:stCondLst>
                            <p:childTnLst>
                              <p:par>
                                <p:cTn id="246" presetID="17" presetClass="entr" presetSubtype="8" fill="hold" grpId="0" nodeType="afterEffect">
                                  <p:stCondLst>
                                    <p:cond delay="0"/>
                                  </p:stCondLst>
                                  <p:childTnLst>
                                    <p:set>
                                      <p:cBhvr>
                                        <p:cTn id="247" dur="1" fill="hold">
                                          <p:stCondLst>
                                            <p:cond delay="0"/>
                                          </p:stCondLst>
                                        </p:cTn>
                                        <p:tgtEl>
                                          <p:spTgt spid="1615971"/>
                                        </p:tgtEl>
                                        <p:attrNameLst>
                                          <p:attrName>style.visibility</p:attrName>
                                        </p:attrNameLst>
                                      </p:cBhvr>
                                      <p:to>
                                        <p:strVal val="visible"/>
                                      </p:to>
                                    </p:set>
                                    <p:anim calcmode="lin" valueType="num">
                                      <p:cBhvr>
                                        <p:cTn id="248" dur="500" fill="hold"/>
                                        <p:tgtEl>
                                          <p:spTgt spid="1615971"/>
                                        </p:tgtEl>
                                        <p:attrNameLst>
                                          <p:attrName>ppt_x</p:attrName>
                                        </p:attrNameLst>
                                      </p:cBhvr>
                                      <p:tavLst>
                                        <p:tav tm="0">
                                          <p:val>
                                            <p:strVal val="#ppt_x-#ppt_w/2"/>
                                          </p:val>
                                        </p:tav>
                                        <p:tav tm="100000">
                                          <p:val>
                                            <p:strVal val="#ppt_x"/>
                                          </p:val>
                                        </p:tav>
                                      </p:tavLst>
                                    </p:anim>
                                    <p:anim calcmode="lin" valueType="num">
                                      <p:cBhvr>
                                        <p:cTn id="249" dur="500" fill="hold"/>
                                        <p:tgtEl>
                                          <p:spTgt spid="1615971"/>
                                        </p:tgtEl>
                                        <p:attrNameLst>
                                          <p:attrName>ppt_y</p:attrName>
                                        </p:attrNameLst>
                                      </p:cBhvr>
                                      <p:tavLst>
                                        <p:tav tm="0">
                                          <p:val>
                                            <p:strVal val="#ppt_y"/>
                                          </p:val>
                                        </p:tav>
                                        <p:tav tm="100000">
                                          <p:val>
                                            <p:strVal val="#ppt_y"/>
                                          </p:val>
                                        </p:tav>
                                      </p:tavLst>
                                    </p:anim>
                                    <p:anim calcmode="lin" valueType="num">
                                      <p:cBhvr>
                                        <p:cTn id="250" dur="500" fill="hold"/>
                                        <p:tgtEl>
                                          <p:spTgt spid="1615971"/>
                                        </p:tgtEl>
                                        <p:attrNameLst>
                                          <p:attrName>ppt_w</p:attrName>
                                        </p:attrNameLst>
                                      </p:cBhvr>
                                      <p:tavLst>
                                        <p:tav tm="0">
                                          <p:val>
                                            <p:fltVal val="0"/>
                                          </p:val>
                                        </p:tav>
                                        <p:tav tm="100000">
                                          <p:val>
                                            <p:strVal val="#ppt_w"/>
                                          </p:val>
                                        </p:tav>
                                      </p:tavLst>
                                    </p:anim>
                                    <p:anim calcmode="lin" valueType="num">
                                      <p:cBhvr>
                                        <p:cTn id="251" dur="500" fill="hold"/>
                                        <p:tgtEl>
                                          <p:spTgt spid="16159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5934" grpId="0" animBg="1"/>
      <p:bldP spid="1615935" grpId="0" animBg="1"/>
      <p:bldP spid="1615936" grpId="0" animBg="1"/>
      <p:bldP spid="1615937" grpId="0" animBg="1"/>
      <p:bldP spid="1615938" grpId="0" animBg="1"/>
      <p:bldP spid="1615939" grpId="0" animBg="1"/>
      <p:bldP spid="1615940" grpId="0" animBg="1"/>
      <p:bldP spid="1615941" grpId="0" animBg="1"/>
      <p:bldP spid="1615942" grpId="0" animBg="1"/>
      <p:bldP spid="1615943" grpId="0" animBg="1"/>
      <p:bldP spid="1615944" grpId="0" animBg="1"/>
      <p:bldP spid="1615945" grpId="0"/>
      <p:bldP spid="1615946" grpId="0"/>
      <p:bldP spid="1615954" grpId="0" animBg="1"/>
      <p:bldP spid="1615955" grpId="0" animBg="1"/>
      <p:bldP spid="1615956" grpId="0" animBg="1"/>
      <p:bldP spid="1615958" grpId="0" animBg="1"/>
      <p:bldP spid="1615959" grpId="0" animBg="1"/>
      <p:bldP spid="1615960" grpId="0" animBg="1"/>
      <p:bldP spid="1615961" grpId="0" animBg="1"/>
      <p:bldP spid="1615962" grpId="0" animBg="1"/>
      <p:bldP spid="1615963" grpId="0" animBg="1"/>
      <p:bldP spid="1615964" grpId="0" animBg="1"/>
      <p:bldP spid="1615965" grpId="0" animBg="1"/>
      <p:bldP spid="1615966" grpId="0" animBg="1"/>
      <p:bldP spid="1615967" grpId="0" animBg="1"/>
      <p:bldP spid="1615968" grpId="0" animBg="1"/>
      <p:bldP spid="1615969" grpId="0" animBg="1"/>
      <p:bldP spid="1615970" grpId="0" animBg="1"/>
      <p:bldP spid="1615971" grpId="0" animBg="1"/>
      <p:bldP spid="1615972" grpId="0" animBg="1"/>
      <p:bldP spid="1615973" grpId="0" animBg="1"/>
      <p:bldP spid="1615974" grpId="0" animBg="1"/>
      <p:bldP spid="1615975" grpId="0" animBg="1"/>
      <p:bldP spid="1615976" grpId="0" animBg="1"/>
      <p:bldP spid="1615977" grpId="0"/>
      <p:bldP spid="1615980" grpId="0" build="allAtOnce"/>
      <p:bldP spid="1615981"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p>
            <a:fld id="{5F3773C8-B73C-430B-9CAB-DFE4890F36C4}" type="slidenum">
              <a:rPr lang="zh-CN" altLang="en-US" smtClean="0"/>
              <a:pPr/>
              <a:t>14</a:t>
            </a:fld>
            <a:endParaRPr lang="en-US" altLang="zh-CN"/>
          </a:p>
        </p:txBody>
      </p:sp>
      <p:sp>
        <p:nvSpPr>
          <p:cNvPr id="27651" name="Rectangle 2"/>
          <p:cNvSpPr>
            <a:spLocks noGrp="1" noChangeArrowheads="1"/>
          </p:cNvSpPr>
          <p:nvPr>
            <p:ph type="title"/>
          </p:nvPr>
        </p:nvSpPr>
        <p:spPr/>
        <p:txBody>
          <a:bodyPr/>
          <a:lstStyle/>
          <a:p>
            <a:pPr eaLnBrk="1" hangingPunct="1"/>
            <a:r>
              <a:rPr lang="en-US" altLang="zh-CN"/>
              <a:t>4.3.2 </a:t>
            </a:r>
            <a:r>
              <a:rPr lang="zh-CN" altLang="en-US"/>
              <a:t>主存与</a:t>
            </a:r>
            <a:r>
              <a:rPr lang="en-US" altLang="zh-CN"/>
              <a:t>Cache</a:t>
            </a:r>
            <a:r>
              <a:rPr lang="zh-CN" altLang="en-US"/>
              <a:t>的</a:t>
            </a:r>
            <a:r>
              <a:rPr lang="zh-CN" altLang="en-US">
                <a:solidFill>
                  <a:srgbClr val="D60093"/>
                </a:solidFill>
              </a:rPr>
              <a:t>地址映射</a:t>
            </a:r>
            <a:r>
              <a:rPr lang="zh-CN" altLang="en-US">
                <a:solidFill>
                  <a:srgbClr val="006600"/>
                </a:solidFill>
              </a:rPr>
              <a:t>     </a:t>
            </a:r>
            <a:r>
              <a:rPr lang="en-US" altLang="zh-CN">
                <a:solidFill>
                  <a:srgbClr val="006600"/>
                </a:solidFill>
              </a:rPr>
              <a:t>3. </a:t>
            </a:r>
            <a:r>
              <a:rPr lang="zh-CN" altLang="en-US">
                <a:solidFill>
                  <a:srgbClr val="FF0000"/>
                </a:solidFill>
              </a:rPr>
              <a:t>组相联</a:t>
            </a:r>
          </a:p>
        </p:txBody>
      </p:sp>
      <p:sp>
        <p:nvSpPr>
          <p:cNvPr id="27652" name="Rectangle 3"/>
          <p:cNvSpPr>
            <a:spLocks noGrp="1" noChangeArrowheads="1"/>
          </p:cNvSpPr>
          <p:nvPr>
            <p:ph type="body" idx="1"/>
          </p:nvPr>
        </p:nvSpPr>
        <p:spPr>
          <a:xfrm>
            <a:off x="457200" y="981075"/>
            <a:ext cx="8362950" cy="5256213"/>
          </a:xfrm>
        </p:spPr>
        <p:txBody>
          <a:bodyPr/>
          <a:lstStyle/>
          <a:p>
            <a:pPr eaLnBrk="1" hangingPunct="1">
              <a:lnSpc>
                <a:spcPct val="105000"/>
              </a:lnSpc>
              <a:spcBef>
                <a:spcPct val="5000"/>
              </a:spcBef>
            </a:pPr>
            <a:r>
              <a:rPr lang="zh-CN" altLang="en-US">
                <a:solidFill>
                  <a:schemeClr val="bg2"/>
                </a:solidFill>
                <a:ea typeface="黑体" pitchFamily="2" charset="-122"/>
              </a:rPr>
              <a:t>目的</a:t>
            </a:r>
            <a:r>
              <a:rPr lang="zh-CN" altLang="en-US"/>
              <a:t>：减小相联目录表的容量，降低成本，提高地址变换速度。</a:t>
            </a:r>
          </a:p>
          <a:p>
            <a:pPr eaLnBrk="1" hangingPunct="1">
              <a:lnSpc>
                <a:spcPct val="105000"/>
              </a:lnSpc>
              <a:spcBef>
                <a:spcPct val="5000"/>
              </a:spcBef>
            </a:pPr>
            <a:r>
              <a:rPr lang="zh-CN" altLang="en-US">
                <a:solidFill>
                  <a:schemeClr val="bg2"/>
                </a:solidFill>
                <a:ea typeface="黑体" pitchFamily="2" charset="-122"/>
              </a:rPr>
              <a:t>映射规则</a:t>
            </a:r>
            <a:r>
              <a:rPr lang="zh-CN" altLang="en-US"/>
              <a:t>：</a:t>
            </a:r>
            <a:r>
              <a:rPr kumimoji="1" lang="zh-CN" altLang="en-US"/>
              <a:t>将主存和</a:t>
            </a:r>
            <a:r>
              <a:rPr kumimoji="1" lang="en-US" altLang="zh-CN"/>
              <a:t>Cache</a:t>
            </a:r>
            <a:r>
              <a:rPr kumimoji="1" lang="zh-CN" altLang="en-US"/>
              <a:t>都机械等分成相同大小的</a:t>
            </a:r>
            <a:r>
              <a:rPr kumimoji="1" lang="zh-CN" altLang="en-US">
                <a:solidFill>
                  <a:srgbClr val="FF0000"/>
                </a:solidFill>
              </a:rPr>
              <a:t>块</a:t>
            </a:r>
            <a:r>
              <a:rPr kumimoji="1" lang="zh-CN" altLang="en-US"/>
              <a:t>，并将主存空间按照</a:t>
            </a:r>
            <a:r>
              <a:rPr kumimoji="1" lang="en-US" altLang="zh-CN"/>
              <a:t>Cache</a:t>
            </a:r>
            <a:r>
              <a:rPr kumimoji="1" lang="zh-CN" altLang="en-US"/>
              <a:t>大小等分成</a:t>
            </a:r>
            <a:r>
              <a:rPr kumimoji="1" lang="zh-CN" altLang="en-US">
                <a:solidFill>
                  <a:srgbClr val="FF0000"/>
                </a:solidFill>
              </a:rPr>
              <a:t>区</a:t>
            </a:r>
            <a:r>
              <a:rPr kumimoji="1" lang="zh-CN" altLang="en-US"/>
              <a:t>，再将</a:t>
            </a:r>
            <a:r>
              <a:rPr kumimoji="1" lang="en-US" altLang="zh-CN"/>
              <a:t>Cache</a:t>
            </a:r>
            <a:r>
              <a:rPr kumimoji="1" lang="zh-CN" altLang="en-US"/>
              <a:t>和主存空间中的每一区都等分成大小相同的</a:t>
            </a:r>
            <a:r>
              <a:rPr kumimoji="1" lang="zh-CN" altLang="en-US">
                <a:solidFill>
                  <a:srgbClr val="FF0000"/>
                </a:solidFill>
              </a:rPr>
              <a:t>组</a:t>
            </a:r>
            <a:r>
              <a:rPr kumimoji="1" lang="zh-CN" altLang="en-US"/>
              <a:t>，让主存各区中的某组中的任何一</a:t>
            </a:r>
            <a:r>
              <a:rPr kumimoji="1" lang="zh-CN" altLang="en-US">
                <a:solidFill>
                  <a:srgbClr val="FF0000"/>
                </a:solidFill>
              </a:rPr>
              <a:t>块</a:t>
            </a:r>
            <a:r>
              <a:rPr kumimoji="1" lang="zh-CN" altLang="en-US"/>
              <a:t>均可直接映象装入到</a:t>
            </a:r>
            <a:r>
              <a:rPr kumimoji="1" lang="en-US" altLang="zh-CN"/>
              <a:t>Cache</a:t>
            </a:r>
            <a:r>
              <a:rPr kumimoji="1" lang="zh-CN" altLang="en-US"/>
              <a:t>中对应组的任何一块上。</a:t>
            </a:r>
            <a:br>
              <a:rPr kumimoji="1" lang="zh-CN" altLang="en-US"/>
            </a:br>
            <a:r>
              <a:rPr kumimoji="1" lang="zh-CN" altLang="en-US"/>
              <a:t>从主存的组到</a:t>
            </a:r>
            <a:r>
              <a:rPr kumimoji="1" lang="en-US" altLang="zh-CN"/>
              <a:t>Cache</a:t>
            </a:r>
            <a:r>
              <a:rPr kumimoji="1" lang="zh-CN" altLang="en-US"/>
              <a:t>的</a:t>
            </a:r>
            <a:r>
              <a:rPr kumimoji="1" lang="zh-CN" altLang="en-US">
                <a:solidFill>
                  <a:srgbClr val="006600"/>
                </a:solidFill>
              </a:rPr>
              <a:t>组之间</a:t>
            </a:r>
            <a:r>
              <a:rPr kumimoji="1" lang="zh-CN" altLang="en-US"/>
              <a:t>采用</a:t>
            </a:r>
            <a:r>
              <a:rPr kumimoji="1" lang="zh-CN" altLang="en-US">
                <a:solidFill>
                  <a:srgbClr val="0000FF"/>
                </a:solidFill>
              </a:rPr>
              <a:t>直接映象方式</a:t>
            </a:r>
            <a:r>
              <a:rPr kumimoji="1" lang="zh-CN" altLang="en-US"/>
              <a:t>，在两个对应的</a:t>
            </a:r>
            <a:r>
              <a:rPr kumimoji="1" lang="zh-CN" altLang="en-US">
                <a:solidFill>
                  <a:srgbClr val="006600"/>
                </a:solidFill>
              </a:rPr>
              <a:t>组内部</a:t>
            </a:r>
            <a:r>
              <a:rPr kumimoji="1" lang="zh-CN" altLang="en-US"/>
              <a:t>采用</a:t>
            </a:r>
            <a:r>
              <a:rPr kumimoji="1" lang="zh-CN" altLang="en-US">
                <a:solidFill>
                  <a:srgbClr val="0000FF"/>
                </a:solidFill>
              </a:rPr>
              <a:t>全相联映象方式 </a:t>
            </a:r>
            <a:r>
              <a:rPr kumimoji="1" lang="en-US" altLang="zh-CN"/>
              <a:t>——</a:t>
            </a:r>
            <a:br>
              <a:rPr kumimoji="1" lang="en-US" altLang="zh-CN"/>
            </a:br>
            <a:r>
              <a:rPr kumimoji="1" lang="zh-CN" altLang="en-US">
                <a:solidFill>
                  <a:srgbClr val="FF0000"/>
                </a:solidFill>
                <a:ea typeface="黑体" pitchFamily="2" charset="-122"/>
              </a:rPr>
              <a:t>组间直接，组内全相联</a:t>
            </a:r>
            <a:r>
              <a:rPr kumimoji="1" lang="zh-CN" altLang="en-US"/>
              <a:t>。</a:t>
            </a:r>
            <a:endParaRPr lang="zh-CN" alt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 name="Rectangle 23">
            <a:extLst>
              <a:ext uri="{FF2B5EF4-FFF2-40B4-BE49-F238E27FC236}">
                <a16:creationId xmlns:a16="http://schemas.microsoft.com/office/drawing/2014/main" id="{D88F53F8-9E33-4A88-A7F1-8CD4B4F11025}"/>
              </a:ext>
            </a:extLst>
          </p:cNvPr>
          <p:cNvSpPr>
            <a:spLocks noChangeArrowheads="1"/>
          </p:cNvSpPr>
          <p:nvPr/>
        </p:nvSpPr>
        <p:spPr bwMode="auto">
          <a:xfrm>
            <a:off x="2195118" y="765175"/>
            <a:ext cx="429019"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dirty="0">
              <a:latin typeface="Arial" charset="0"/>
            </a:endParaRPr>
          </a:p>
        </p:txBody>
      </p:sp>
      <p:sp>
        <p:nvSpPr>
          <p:cNvPr id="131" name="Rectangle 24">
            <a:extLst>
              <a:ext uri="{FF2B5EF4-FFF2-40B4-BE49-F238E27FC236}">
                <a16:creationId xmlns:a16="http://schemas.microsoft.com/office/drawing/2014/main" id="{C34AC007-878D-4834-B2A8-377BA4454A86}"/>
              </a:ext>
            </a:extLst>
          </p:cNvPr>
          <p:cNvSpPr>
            <a:spLocks noChangeArrowheads="1"/>
          </p:cNvSpPr>
          <p:nvPr/>
        </p:nvSpPr>
        <p:spPr bwMode="auto">
          <a:xfrm>
            <a:off x="2195118" y="1050925"/>
            <a:ext cx="429019"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dirty="0">
              <a:latin typeface="Arial" charset="0"/>
            </a:endParaRPr>
          </a:p>
        </p:txBody>
      </p:sp>
      <p:sp>
        <p:nvSpPr>
          <p:cNvPr id="132" name="Rectangle 25">
            <a:extLst>
              <a:ext uri="{FF2B5EF4-FFF2-40B4-BE49-F238E27FC236}">
                <a16:creationId xmlns:a16="http://schemas.microsoft.com/office/drawing/2014/main" id="{EA775D56-2CAC-486A-9226-6D99414BACF7}"/>
              </a:ext>
            </a:extLst>
          </p:cNvPr>
          <p:cNvSpPr>
            <a:spLocks noChangeArrowheads="1"/>
          </p:cNvSpPr>
          <p:nvPr/>
        </p:nvSpPr>
        <p:spPr bwMode="auto">
          <a:xfrm>
            <a:off x="2195118" y="1336675"/>
            <a:ext cx="429019" cy="287338"/>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dirty="0">
              <a:latin typeface="Arial" charset="0"/>
            </a:endParaRPr>
          </a:p>
        </p:txBody>
      </p:sp>
      <p:sp>
        <p:nvSpPr>
          <p:cNvPr id="133" name="Rectangle 26">
            <a:extLst>
              <a:ext uri="{FF2B5EF4-FFF2-40B4-BE49-F238E27FC236}">
                <a16:creationId xmlns:a16="http://schemas.microsoft.com/office/drawing/2014/main" id="{89046EDB-1687-467E-A9F6-CB134441EC1C}"/>
              </a:ext>
            </a:extLst>
          </p:cNvPr>
          <p:cNvSpPr>
            <a:spLocks noChangeArrowheads="1"/>
          </p:cNvSpPr>
          <p:nvPr/>
        </p:nvSpPr>
        <p:spPr bwMode="auto">
          <a:xfrm>
            <a:off x="2195118" y="1630363"/>
            <a:ext cx="429019" cy="28575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dirty="0">
              <a:latin typeface="Arial" charset="0"/>
            </a:endParaRPr>
          </a:p>
        </p:txBody>
      </p:sp>
      <p:sp>
        <p:nvSpPr>
          <p:cNvPr id="28674" name="Text Box 4"/>
          <p:cNvSpPr txBox="1">
            <a:spLocks noChangeArrowheads="1"/>
          </p:cNvSpPr>
          <p:nvPr/>
        </p:nvSpPr>
        <p:spPr bwMode="auto">
          <a:xfrm>
            <a:off x="8243888" y="1060450"/>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0</a:t>
            </a:r>
          </a:p>
        </p:txBody>
      </p:sp>
      <p:sp>
        <p:nvSpPr>
          <p:cNvPr id="28675" name="Text Box 5"/>
          <p:cNvSpPr txBox="1">
            <a:spLocks noChangeArrowheads="1"/>
          </p:cNvSpPr>
          <p:nvPr/>
        </p:nvSpPr>
        <p:spPr bwMode="auto">
          <a:xfrm>
            <a:off x="6372225" y="333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28676" name="Rectangle 6"/>
          <p:cNvSpPr>
            <a:spLocks noChangeArrowheads="1"/>
          </p:cNvSpPr>
          <p:nvPr/>
        </p:nvSpPr>
        <p:spPr bwMode="auto">
          <a:xfrm>
            <a:off x="3706813" y="7588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677" name="Rectangle 7"/>
          <p:cNvSpPr>
            <a:spLocks noChangeArrowheads="1"/>
          </p:cNvSpPr>
          <p:nvPr/>
        </p:nvSpPr>
        <p:spPr bwMode="auto">
          <a:xfrm>
            <a:off x="3706813" y="10445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678" name="Rectangle 8"/>
          <p:cNvSpPr>
            <a:spLocks noChangeArrowheads="1"/>
          </p:cNvSpPr>
          <p:nvPr/>
        </p:nvSpPr>
        <p:spPr bwMode="auto">
          <a:xfrm>
            <a:off x="3706813" y="1330325"/>
            <a:ext cx="1223962" cy="287338"/>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679" name="Rectangle 9"/>
          <p:cNvSpPr>
            <a:spLocks noChangeArrowheads="1"/>
          </p:cNvSpPr>
          <p:nvPr/>
        </p:nvSpPr>
        <p:spPr bwMode="auto">
          <a:xfrm>
            <a:off x="3708400" y="1630363"/>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1</a:t>
            </a:r>
          </a:p>
        </p:txBody>
      </p:sp>
      <p:sp>
        <p:nvSpPr>
          <p:cNvPr id="28680" name="Text Box 10"/>
          <p:cNvSpPr txBox="1">
            <a:spLocks noChangeArrowheads="1"/>
          </p:cNvSpPr>
          <p:nvPr/>
        </p:nvSpPr>
        <p:spPr bwMode="auto">
          <a:xfrm>
            <a:off x="5075238" y="8937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681" name="Text Box 11"/>
          <p:cNvSpPr txBox="1">
            <a:spLocks noChangeArrowheads="1"/>
          </p:cNvSpPr>
          <p:nvPr/>
        </p:nvSpPr>
        <p:spPr bwMode="auto">
          <a:xfrm>
            <a:off x="3708400" y="333375"/>
            <a:ext cx="1223963"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28682" name="AutoShape 12"/>
          <p:cNvSpPr>
            <a:spLocks/>
          </p:cNvSpPr>
          <p:nvPr/>
        </p:nvSpPr>
        <p:spPr bwMode="auto">
          <a:xfrm>
            <a:off x="5002213" y="765175"/>
            <a:ext cx="144462" cy="495300"/>
          </a:xfrm>
          <a:prstGeom prst="rightBrace">
            <a:avLst>
              <a:gd name="adj1" fmla="val 2857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683" name="Rectangle 13"/>
          <p:cNvSpPr>
            <a:spLocks noChangeArrowheads="1"/>
          </p:cNvSpPr>
          <p:nvPr/>
        </p:nvSpPr>
        <p:spPr bwMode="auto">
          <a:xfrm>
            <a:off x="1044600" y="7683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84" name="Rectangle 14"/>
          <p:cNvSpPr>
            <a:spLocks noChangeArrowheads="1"/>
          </p:cNvSpPr>
          <p:nvPr/>
        </p:nvSpPr>
        <p:spPr bwMode="auto">
          <a:xfrm>
            <a:off x="1044600"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85" name="Rectangle 15"/>
          <p:cNvSpPr>
            <a:spLocks noChangeArrowheads="1"/>
          </p:cNvSpPr>
          <p:nvPr/>
        </p:nvSpPr>
        <p:spPr bwMode="auto">
          <a:xfrm>
            <a:off x="1044600" y="1339850"/>
            <a:ext cx="574675" cy="287338"/>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86" name="Rectangle 16"/>
          <p:cNvSpPr>
            <a:spLocks noChangeArrowheads="1"/>
          </p:cNvSpPr>
          <p:nvPr/>
        </p:nvSpPr>
        <p:spPr bwMode="auto">
          <a:xfrm>
            <a:off x="1044600" y="1633538"/>
            <a:ext cx="574675" cy="28575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87" name="Text Box 17"/>
          <p:cNvSpPr txBox="1">
            <a:spLocks noChangeArrowheads="1"/>
          </p:cNvSpPr>
          <p:nvPr/>
        </p:nvSpPr>
        <p:spPr bwMode="auto">
          <a:xfrm>
            <a:off x="971575" y="1992313"/>
            <a:ext cx="647700" cy="530225"/>
          </a:xfrm>
          <a:prstGeom prst="rect">
            <a:avLst/>
          </a:prstGeom>
          <a:noFill/>
          <a:ln w="28575" algn="ctr">
            <a:noFill/>
            <a:miter lim="800000"/>
            <a:headEnd/>
            <a:tailEnd/>
          </a:ln>
        </p:spPr>
        <p:txBody>
          <a:bodyPr>
            <a:spAutoFit/>
          </a:bodyPr>
          <a:lstStyle/>
          <a:p>
            <a:pPr>
              <a:lnSpc>
                <a:spcPct val="80000"/>
              </a:lnSpc>
              <a:spcBef>
                <a:spcPct val="50000"/>
              </a:spcBef>
            </a:pPr>
            <a:r>
              <a:rPr lang="zh-CN" altLang="en-US" sz="1800">
                <a:solidFill>
                  <a:srgbClr val="D60093"/>
                </a:solidFill>
                <a:latin typeface="Arial" charset="0"/>
              </a:rPr>
              <a:t>主存区号</a:t>
            </a:r>
            <a:endParaRPr lang="en-US" altLang="zh-CN" sz="1800">
              <a:solidFill>
                <a:srgbClr val="D60093"/>
              </a:solidFill>
              <a:latin typeface="Arial" charset="0"/>
            </a:endParaRPr>
          </a:p>
        </p:txBody>
      </p:sp>
      <p:sp>
        <p:nvSpPr>
          <p:cNvPr id="28688" name="Rectangle 18"/>
          <p:cNvSpPr>
            <a:spLocks noChangeArrowheads="1"/>
          </p:cNvSpPr>
          <p:nvPr/>
        </p:nvSpPr>
        <p:spPr bwMode="auto">
          <a:xfrm>
            <a:off x="1619275" y="76835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89" name="Rectangle 19"/>
          <p:cNvSpPr>
            <a:spLocks noChangeArrowheads="1"/>
          </p:cNvSpPr>
          <p:nvPr/>
        </p:nvSpPr>
        <p:spPr bwMode="auto">
          <a:xfrm>
            <a:off x="1619275" y="1054100"/>
            <a:ext cx="574675" cy="28575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28690" name="Rectangle 20"/>
          <p:cNvSpPr>
            <a:spLocks noChangeArrowheads="1"/>
          </p:cNvSpPr>
          <p:nvPr/>
        </p:nvSpPr>
        <p:spPr bwMode="auto">
          <a:xfrm>
            <a:off x="1619275" y="1339850"/>
            <a:ext cx="574675" cy="287338"/>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91" name="Rectangle 21"/>
          <p:cNvSpPr>
            <a:spLocks noChangeArrowheads="1"/>
          </p:cNvSpPr>
          <p:nvPr/>
        </p:nvSpPr>
        <p:spPr bwMode="auto">
          <a:xfrm>
            <a:off x="1619275" y="1633538"/>
            <a:ext cx="574675" cy="28575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solidFill>
                <a:srgbClr val="FF0000"/>
              </a:solidFill>
              <a:latin typeface="Arial" charset="0"/>
            </a:endParaRPr>
          </a:p>
        </p:txBody>
      </p:sp>
      <p:sp>
        <p:nvSpPr>
          <p:cNvPr id="28692" name="Text Box 22"/>
          <p:cNvSpPr txBox="1">
            <a:spLocks noChangeArrowheads="1"/>
          </p:cNvSpPr>
          <p:nvPr/>
        </p:nvSpPr>
        <p:spPr bwMode="auto">
          <a:xfrm>
            <a:off x="1546250" y="1992313"/>
            <a:ext cx="647700" cy="749300"/>
          </a:xfrm>
          <a:prstGeom prst="rect">
            <a:avLst/>
          </a:prstGeom>
          <a:noFill/>
          <a:ln w="28575" algn="ctr">
            <a:noFill/>
            <a:miter lim="800000"/>
            <a:headEnd/>
            <a:tailEnd/>
          </a:ln>
        </p:spPr>
        <p:txBody>
          <a:bodyPr>
            <a:spAutoFit/>
          </a:bodyPr>
          <a:lstStyle/>
          <a:p>
            <a:pPr>
              <a:lnSpc>
                <a:spcPct val="80000"/>
              </a:lnSpc>
              <a:spcBef>
                <a:spcPct val="50000"/>
              </a:spcBef>
            </a:pPr>
            <a:r>
              <a:rPr lang="zh-CN" altLang="en-US" sz="1800" dirty="0">
                <a:solidFill>
                  <a:srgbClr val="D60093"/>
                </a:solidFill>
                <a:latin typeface="Arial" charset="0"/>
              </a:rPr>
              <a:t>主存组内块号</a:t>
            </a:r>
            <a:endParaRPr lang="en-US" altLang="zh-CN" sz="1800" dirty="0">
              <a:solidFill>
                <a:srgbClr val="D60093"/>
              </a:solidFill>
              <a:latin typeface="Arial" charset="0"/>
            </a:endParaRPr>
          </a:p>
        </p:txBody>
      </p:sp>
      <p:sp>
        <p:nvSpPr>
          <p:cNvPr id="28693" name="Rectangle 23"/>
          <p:cNvSpPr>
            <a:spLocks noChangeArrowheads="1"/>
          </p:cNvSpPr>
          <p:nvPr/>
        </p:nvSpPr>
        <p:spPr bwMode="auto">
          <a:xfrm>
            <a:off x="2625725" y="765175"/>
            <a:ext cx="505743" cy="285750"/>
          </a:xfrm>
          <a:prstGeom prst="rect">
            <a:avLst/>
          </a:prstGeom>
          <a:solidFill>
            <a:srgbClr val="FFFFEF"/>
          </a:solidFill>
          <a:ln w="19050" algn="ctr">
            <a:solidFill>
              <a:schemeClr val="tx1"/>
            </a:solidFill>
            <a:miter lim="800000"/>
            <a:headEnd/>
            <a:tailEnd/>
          </a:ln>
        </p:spPr>
        <p:txBody>
          <a:bodyPr wrap="none" anchor="ctr"/>
          <a:lstStyle/>
          <a:p>
            <a:pPr algn="ctr"/>
            <a:r>
              <a:rPr lang="en-US" altLang="zh-CN" sz="1800" dirty="0">
                <a:solidFill>
                  <a:srgbClr val="0000FF"/>
                </a:solidFill>
                <a:latin typeface="Arial" charset="0"/>
              </a:rPr>
              <a:t>0</a:t>
            </a:r>
          </a:p>
        </p:txBody>
      </p:sp>
      <p:sp>
        <p:nvSpPr>
          <p:cNvPr id="28694" name="Rectangle 24"/>
          <p:cNvSpPr>
            <a:spLocks noChangeArrowheads="1"/>
          </p:cNvSpPr>
          <p:nvPr/>
        </p:nvSpPr>
        <p:spPr bwMode="auto">
          <a:xfrm>
            <a:off x="2625725" y="1050925"/>
            <a:ext cx="505743" cy="285750"/>
          </a:xfrm>
          <a:prstGeom prst="rect">
            <a:avLst/>
          </a:prstGeom>
          <a:solidFill>
            <a:srgbClr val="FFFFEF"/>
          </a:solidFill>
          <a:ln w="19050" algn="ctr">
            <a:solidFill>
              <a:schemeClr val="tx1"/>
            </a:solidFill>
            <a:miter lim="800000"/>
            <a:headEnd/>
            <a:tailEnd/>
          </a:ln>
        </p:spPr>
        <p:txBody>
          <a:bodyPr wrap="none" anchor="ctr"/>
          <a:lstStyle/>
          <a:p>
            <a:pPr algn="ctr"/>
            <a:r>
              <a:rPr lang="en-US" altLang="zh-CN" sz="1800" dirty="0">
                <a:solidFill>
                  <a:srgbClr val="0000FF"/>
                </a:solidFill>
                <a:latin typeface="Arial" charset="0"/>
              </a:rPr>
              <a:t>1</a:t>
            </a:r>
          </a:p>
        </p:txBody>
      </p:sp>
      <p:sp>
        <p:nvSpPr>
          <p:cNvPr id="28695" name="Rectangle 25"/>
          <p:cNvSpPr>
            <a:spLocks noChangeArrowheads="1"/>
          </p:cNvSpPr>
          <p:nvPr/>
        </p:nvSpPr>
        <p:spPr bwMode="auto">
          <a:xfrm>
            <a:off x="2625725" y="1336675"/>
            <a:ext cx="505743" cy="287338"/>
          </a:xfrm>
          <a:prstGeom prst="rect">
            <a:avLst/>
          </a:prstGeom>
          <a:solidFill>
            <a:srgbClr val="E6FFD9"/>
          </a:solidFill>
          <a:ln w="19050" algn="ctr">
            <a:solidFill>
              <a:schemeClr val="tx1"/>
            </a:solidFill>
            <a:miter lim="800000"/>
            <a:headEnd/>
            <a:tailEnd/>
          </a:ln>
        </p:spPr>
        <p:txBody>
          <a:bodyPr wrap="none" anchor="ctr"/>
          <a:lstStyle/>
          <a:p>
            <a:pPr algn="ctr"/>
            <a:r>
              <a:rPr lang="en-US" altLang="zh-CN" sz="1800" dirty="0">
                <a:solidFill>
                  <a:srgbClr val="0000FF"/>
                </a:solidFill>
                <a:latin typeface="Arial" charset="0"/>
              </a:rPr>
              <a:t>0</a:t>
            </a:r>
          </a:p>
        </p:txBody>
      </p:sp>
      <p:sp>
        <p:nvSpPr>
          <p:cNvPr id="28696" name="Rectangle 26"/>
          <p:cNvSpPr>
            <a:spLocks noChangeArrowheads="1"/>
          </p:cNvSpPr>
          <p:nvPr/>
        </p:nvSpPr>
        <p:spPr bwMode="auto">
          <a:xfrm>
            <a:off x="2625725" y="1630363"/>
            <a:ext cx="505743" cy="285750"/>
          </a:xfrm>
          <a:prstGeom prst="rect">
            <a:avLst/>
          </a:prstGeom>
          <a:solidFill>
            <a:srgbClr val="E6FFD9"/>
          </a:solidFill>
          <a:ln w="19050" algn="ctr">
            <a:solidFill>
              <a:schemeClr val="tx1"/>
            </a:solidFill>
            <a:miter lim="800000"/>
            <a:headEnd/>
            <a:tailEnd/>
          </a:ln>
        </p:spPr>
        <p:txBody>
          <a:bodyPr wrap="none" anchor="ctr"/>
          <a:lstStyle/>
          <a:p>
            <a:pPr algn="ctr"/>
            <a:r>
              <a:rPr lang="en-US" altLang="zh-CN" sz="1800" dirty="0">
                <a:solidFill>
                  <a:srgbClr val="0000FF"/>
                </a:solidFill>
                <a:latin typeface="Arial" charset="0"/>
              </a:rPr>
              <a:t>1</a:t>
            </a:r>
          </a:p>
        </p:txBody>
      </p:sp>
      <p:sp>
        <p:nvSpPr>
          <p:cNvPr id="28697" name="Text Box 27"/>
          <p:cNvSpPr txBox="1">
            <a:spLocks noChangeArrowheads="1"/>
          </p:cNvSpPr>
          <p:nvPr/>
        </p:nvSpPr>
        <p:spPr bwMode="auto">
          <a:xfrm>
            <a:off x="2532087" y="1904580"/>
            <a:ext cx="839783" cy="757130"/>
          </a:xfrm>
          <a:prstGeom prst="rect">
            <a:avLst/>
          </a:prstGeom>
          <a:noFill/>
          <a:ln w="28575" algn="ctr">
            <a:noFill/>
            <a:miter lim="800000"/>
            <a:headEnd/>
            <a:tailEnd/>
          </a:ln>
        </p:spPr>
        <p:txBody>
          <a:bodyPr wrap="square">
            <a:spAutoFit/>
          </a:bodyPr>
          <a:lstStyle/>
          <a:p>
            <a:pPr>
              <a:lnSpc>
                <a:spcPct val="80000"/>
              </a:lnSpc>
              <a:spcBef>
                <a:spcPct val="50000"/>
              </a:spcBef>
            </a:pPr>
            <a:r>
              <a:rPr lang="en-US" altLang="zh-CN" sz="1800" dirty="0">
                <a:solidFill>
                  <a:srgbClr val="D60093"/>
                </a:solidFill>
                <a:latin typeface="+mn-lt"/>
              </a:rPr>
              <a:t>Cache</a:t>
            </a:r>
            <a:r>
              <a:rPr lang="zh-CN" altLang="en-US" sz="1800" dirty="0">
                <a:solidFill>
                  <a:srgbClr val="D60093"/>
                </a:solidFill>
                <a:latin typeface="+mn-lt"/>
              </a:rPr>
              <a:t>组内</a:t>
            </a:r>
            <a:br>
              <a:rPr lang="zh-CN" altLang="en-US" sz="1800" dirty="0">
                <a:solidFill>
                  <a:srgbClr val="D60093"/>
                </a:solidFill>
                <a:latin typeface="+mn-lt"/>
              </a:rPr>
            </a:br>
            <a:r>
              <a:rPr lang="zh-CN" altLang="en-US" sz="1800" dirty="0">
                <a:solidFill>
                  <a:srgbClr val="D60093"/>
                </a:solidFill>
                <a:latin typeface="+mn-lt"/>
              </a:rPr>
              <a:t>块号</a:t>
            </a:r>
            <a:endParaRPr lang="en-US" altLang="zh-CN" sz="1800" dirty="0">
              <a:solidFill>
                <a:srgbClr val="D60093"/>
              </a:solidFill>
              <a:latin typeface="+mn-lt"/>
            </a:endParaRPr>
          </a:p>
        </p:txBody>
      </p:sp>
      <p:sp>
        <p:nvSpPr>
          <p:cNvPr id="28698" name="AutoShape 28"/>
          <p:cNvSpPr>
            <a:spLocks/>
          </p:cNvSpPr>
          <p:nvPr/>
        </p:nvSpPr>
        <p:spPr bwMode="auto">
          <a:xfrm>
            <a:off x="828700" y="765175"/>
            <a:ext cx="142875" cy="503238"/>
          </a:xfrm>
          <a:prstGeom prst="leftBrace">
            <a:avLst>
              <a:gd name="adj1" fmla="val 2935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699" name="AutoShape 29"/>
          <p:cNvSpPr>
            <a:spLocks/>
          </p:cNvSpPr>
          <p:nvPr/>
        </p:nvSpPr>
        <p:spPr bwMode="auto">
          <a:xfrm>
            <a:off x="828700" y="1341438"/>
            <a:ext cx="142875" cy="503237"/>
          </a:xfrm>
          <a:prstGeom prst="leftBrace">
            <a:avLst>
              <a:gd name="adj1" fmla="val 2935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00" name="Text Box 30"/>
          <p:cNvSpPr txBox="1">
            <a:spLocks noChangeArrowheads="1"/>
          </p:cNvSpPr>
          <p:nvPr/>
        </p:nvSpPr>
        <p:spPr bwMode="auto">
          <a:xfrm>
            <a:off x="323528" y="901700"/>
            <a:ext cx="576262" cy="366713"/>
          </a:xfrm>
          <a:prstGeom prst="rect">
            <a:avLst/>
          </a:prstGeom>
          <a:noFill/>
          <a:ln w="28575" algn="ctr">
            <a:noFill/>
            <a:miter lim="800000"/>
            <a:headEnd/>
            <a:tailEnd/>
          </a:ln>
        </p:spPr>
        <p:txBody>
          <a:bodyPr>
            <a:spAutoFit/>
          </a:bodyPr>
          <a:lstStyle/>
          <a:p>
            <a:pPr algn="r">
              <a:spcBef>
                <a:spcPct val="50000"/>
              </a:spcBef>
            </a:pPr>
            <a:r>
              <a:rPr lang="zh-CN" altLang="en-US" sz="1800" dirty="0">
                <a:latin typeface="Arial" charset="0"/>
              </a:rPr>
              <a:t>组</a:t>
            </a:r>
            <a:r>
              <a:rPr lang="en-US" altLang="zh-CN" sz="1800" dirty="0">
                <a:solidFill>
                  <a:srgbClr val="0000FF"/>
                </a:solidFill>
                <a:latin typeface="Arial" charset="0"/>
              </a:rPr>
              <a:t>0</a:t>
            </a:r>
          </a:p>
        </p:txBody>
      </p:sp>
      <p:sp>
        <p:nvSpPr>
          <p:cNvPr id="28701" name="Text Box 31"/>
          <p:cNvSpPr txBox="1">
            <a:spLocks noChangeArrowheads="1"/>
          </p:cNvSpPr>
          <p:nvPr/>
        </p:nvSpPr>
        <p:spPr bwMode="auto">
          <a:xfrm>
            <a:off x="323528" y="1412875"/>
            <a:ext cx="576262" cy="366713"/>
          </a:xfrm>
          <a:prstGeom prst="rect">
            <a:avLst/>
          </a:prstGeom>
          <a:noFill/>
          <a:ln w="28575" algn="ctr">
            <a:noFill/>
            <a:miter lim="800000"/>
            <a:headEnd/>
            <a:tailEnd/>
          </a:ln>
        </p:spPr>
        <p:txBody>
          <a:bodyPr>
            <a:spAutoFit/>
          </a:bodyPr>
          <a:lstStyle/>
          <a:p>
            <a:pPr algn="r">
              <a:spcBef>
                <a:spcPct val="50000"/>
              </a:spcBef>
            </a:pPr>
            <a:r>
              <a:rPr lang="zh-CN" altLang="en-US" sz="1800" dirty="0">
                <a:latin typeface="Arial" charset="0"/>
              </a:rPr>
              <a:t>组</a:t>
            </a:r>
            <a:r>
              <a:rPr lang="en-US" altLang="zh-CN" sz="1800" dirty="0">
                <a:solidFill>
                  <a:srgbClr val="0000FF"/>
                </a:solidFill>
                <a:latin typeface="Arial" charset="0"/>
              </a:rPr>
              <a:t>1</a:t>
            </a:r>
          </a:p>
        </p:txBody>
      </p:sp>
      <p:sp>
        <p:nvSpPr>
          <p:cNvPr id="28702" name="Text Box 32"/>
          <p:cNvSpPr txBox="1">
            <a:spLocks noChangeArrowheads="1"/>
          </p:cNvSpPr>
          <p:nvPr/>
        </p:nvSpPr>
        <p:spPr bwMode="auto">
          <a:xfrm>
            <a:off x="5076825" y="14763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03" name="AutoShape 33"/>
          <p:cNvSpPr>
            <a:spLocks/>
          </p:cNvSpPr>
          <p:nvPr/>
        </p:nvSpPr>
        <p:spPr bwMode="auto">
          <a:xfrm>
            <a:off x="5003800" y="1341438"/>
            <a:ext cx="144463" cy="50323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04" name="Rectangle 34"/>
          <p:cNvSpPr>
            <a:spLocks noChangeArrowheads="1"/>
          </p:cNvSpPr>
          <p:nvPr/>
        </p:nvSpPr>
        <p:spPr bwMode="auto">
          <a:xfrm>
            <a:off x="6370638" y="7651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05" name="Rectangle 35"/>
          <p:cNvSpPr>
            <a:spLocks noChangeArrowheads="1"/>
          </p:cNvSpPr>
          <p:nvPr/>
        </p:nvSpPr>
        <p:spPr bwMode="auto">
          <a:xfrm>
            <a:off x="6370638" y="10509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06" name="Rectangle 36"/>
          <p:cNvSpPr>
            <a:spLocks noChangeArrowheads="1"/>
          </p:cNvSpPr>
          <p:nvPr/>
        </p:nvSpPr>
        <p:spPr bwMode="auto">
          <a:xfrm>
            <a:off x="6370638" y="1336675"/>
            <a:ext cx="1223962" cy="287338"/>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07" name="Rectangle 37"/>
          <p:cNvSpPr>
            <a:spLocks noChangeArrowheads="1"/>
          </p:cNvSpPr>
          <p:nvPr/>
        </p:nvSpPr>
        <p:spPr bwMode="auto">
          <a:xfrm>
            <a:off x="63706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08" name="Text Box 38"/>
          <p:cNvSpPr txBox="1">
            <a:spLocks noChangeArrowheads="1"/>
          </p:cNvSpPr>
          <p:nvPr/>
        </p:nvSpPr>
        <p:spPr bwMode="auto">
          <a:xfrm>
            <a:off x="7739063" y="90011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09" name="AutoShape 39"/>
          <p:cNvSpPr>
            <a:spLocks/>
          </p:cNvSpPr>
          <p:nvPr/>
        </p:nvSpPr>
        <p:spPr bwMode="auto">
          <a:xfrm>
            <a:off x="7666038" y="765175"/>
            <a:ext cx="144462" cy="503238"/>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10" name="Text Box 40"/>
          <p:cNvSpPr txBox="1">
            <a:spLocks noChangeArrowheads="1"/>
          </p:cNvSpPr>
          <p:nvPr/>
        </p:nvSpPr>
        <p:spPr bwMode="auto">
          <a:xfrm>
            <a:off x="7740650" y="148272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11" name="AutoShape 41"/>
          <p:cNvSpPr>
            <a:spLocks/>
          </p:cNvSpPr>
          <p:nvPr/>
        </p:nvSpPr>
        <p:spPr bwMode="auto">
          <a:xfrm>
            <a:off x="7667625" y="1341438"/>
            <a:ext cx="144463" cy="50323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12" name="AutoShape 42"/>
          <p:cNvSpPr>
            <a:spLocks noChangeArrowheads="1"/>
          </p:cNvSpPr>
          <p:nvPr/>
        </p:nvSpPr>
        <p:spPr bwMode="auto">
          <a:xfrm>
            <a:off x="6227763" y="765175"/>
            <a:ext cx="2089150" cy="1150938"/>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8713" name="Text Box 43"/>
          <p:cNvSpPr txBox="1">
            <a:spLocks noChangeArrowheads="1"/>
          </p:cNvSpPr>
          <p:nvPr/>
        </p:nvSpPr>
        <p:spPr bwMode="auto">
          <a:xfrm>
            <a:off x="8245475" y="2211388"/>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1</a:t>
            </a:r>
          </a:p>
        </p:txBody>
      </p:sp>
      <p:sp>
        <p:nvSpPr>
          <p:cNvPr id="28714" name="Rectangle 44"/>
          <p:cNvSpPr>
            <a:spLocks noChangeArrowheads="1"/>
          </p:cNvSpPr>
          <p:nvPr/>
        </p:nvSpPr>
        <p:spPr bwMode="auto">
          <a:xfrm>
            <a:off x="6372225" y="19161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15" name="Rectangle 45"/>
          <p:cNvSpPr>
            <a:spLocks noChangeArrowheads="1"/>
          </p:cNvSpPr>
          <p:nvPr/>
        </p:nvSpPr>
        <p:spPr bwMode="auto">
          <a:xfrm>
            <a:off x="6372225" y="22018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16" name="Rectangle 46"/>
          <p:cNvSpPr>
            <a:spLocks noChangeArrowheads="1"/>
          </p:cNvSpPr>
          <p:nvPr/>
        </p:nvSpPr>
        <p:spPr bwMode="auto">
          <a:xfrm>
            <a:off x="6372225" y="2487613"/>
            <a:ext cx="1223963" cy="287337"/>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17" name="Rectangle 47"/>
          <p:cNvSpPr>
            <a:spLocks noChangeArrowheads="1"/>
          </p:cNvSpPr>
          <p:nvPr/>
        </p:nvSpPr>
        <p:spPr bwMode="auto">
          <a:xfrm>
            <a:off x="6372225" y="278130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18" name="Text Box 48"/>
          <p:cNvSpPr txBox="1">
            <a:spLocks noChangeArrowheads="1"/>
          </p:cNvSpPr>
          <p:nvPr/>
        </p:nvSpPr>
        <p:spPr bwMode="auto">
          <a:xfrm>
            <a:off x="7740650" y="205105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19" name="AutoShape 49"/>
          <p:cNvSpPr>
            <a:spLocks/>
          </p:cNvSpPr>
          <p:nvPr/>
        </p:nvSpPr>
        <p:spPr bwMode="auto">
          <a:xfrm>
            <a:off x="7667625" y="1916113"/>
            <a:ext cx="144463" cy="504825"/>
          </a:xfrm>
          <a:prstGeom prst="rightBrace">
            <a:avLst>
              <a:gd name="adj1" fmla="val 2912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20" name="Text Box 50"/>
          <p:cNvSpPr txBox="1">
            <a:spLocks noChangeArrowheads="1"/>
          </p:cNvSpPr>
          <p:nvPr/>
        </p:nvSpPr>
        <p:spPr bwMode="auto">
          <a:xfrm>
            <a:off x="7742238" y="26336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21" name="AutoShape 51"/>
          <p:cNvSpPr>
            <a:spLocks/>
          </p:cNvSpPr>
          <p:nvPr/>
        </p:nvSpPr>
        <p:spPr bwMode="auto">
          <a:xfrm>
            <a:off x="7669213" y="2490788"/>
            <a:ext cx="144462" cy="506412"/>
          </a:xfrm>
          <a:prstGeom prst="rightBrace">
            <a:avLst>
              <a:gd name="adj1" fmla="val 2921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22" name="AutoShape 52"/>
          <p:cNvSpPr>
            <a:spLocks noChangeArrowheads="1"/>
          </p:cNvSpPr>
          <p:nvPr/>
        </p:nvSpPr>
        <p:spPr bwMode="auto">
          <a:xfrm>
            <a:off x="6229350" y="191611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8723" name="Text Box 53"/>
          <p:cNvSpPr txBox="1">
            <a:spLocks noChangeArrowheads="1"/>
          </p:cNvSpPr>
          <p:nvPr/>
        </p:nvSpPr>
        <p:spPr bwMode="auto">
          <a:xfrm>
            <a:off x="8245475" y="3363913"/>
            <a:ext cx="576263"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2</a:t>
            </a:r>
          </a:p>
        </p:txBody>
      </p:sp>
      <p:sp>
        <p:nvSpPr>
          <p:cNvPr id="28724" name="Rectangle 54"/>
          <p:cNvSpPr>
            <a:spLocks noChangeArrowheads="1"/>
          </p:cNvSpPr>
          <p:nvPr/>
        </p:nvSpPr>
        <p:spPr bwMode="auto">
          <a:xfrm>
            <a:off x="6372225" y="3068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25" name="Rectangle 55"/>
          <p:cNvSpPr>
            <a:spLocks noChangeArrowheads="1"/>
          </p:cNvSpPr>
          <p:nvPr/>
        </p:nvSpPr>
        <p:spPr bwMode="auto">
          <a:xfrm>
            <a:off x="6372225" y="33543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26" name="Rectangle 56"/>
          <p:cNvSpPr>
            <a:spLocks noChangeArrowheads="1"/>
          </p:cNvSpPr>
          <p:nvPr/>
        </p:nvSpPr>
        <p:spPr bwMode="auto">
          <a:xfrm>
            <a:off x="6372225" y="3640138"/>
            <a:ext cx="1223963" cy="287337"/>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0</a:t>
            </a:r>
          </a:p>
        </p:txBody>
      </p:sp>
      <p:sp>
        <p:nvSpPr>
          <p:cNvPr id="28727" name="Rectangle 57"/>
          <p:cNvSpPr>
            <a:spLocks noChangeArrowheads="1"/>
          </p:cNvSpPr>
          <p:nvPr/>
        </p:nvSpPr>
        <p:spPr bwMode="auto">
          <a:xfrm>
            <a:off x="6372225" y="393382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28" name="Text Box 58"/>
          <p:cNvSpPr txBox="1">
            <a:spLocks noChangeArrowheads="1"/>
          </p:cNvSpPr>
          <p:nvPr/>
        </p:nvSpPr>
        <p:spPr bwMode="auto">
          <a:xfrm>
            <a:off x="7740650" y="32035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29" name="AutoShape 59"/>
          <p:cNvSpPr>
            <a:spLocks/>
          </p:cNvSpPr>
          <p:nvPr/>
        </p:nvSpPr>
        <p:spPr bwMode="auto">
          <a:xfrm>
            <a:off x="7667625" y="3068638"/>
            <a:ext cx="144463" cy="504825"/>
          </a:xfrm>
          <a:prstGeom prst="rightBrace">
            <a:avLst>
              <a:gd name="adj1" fmla="val 2912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30" name="Text Box 60"/>
          <p:cNvSpPr txBox="1">
            <a:spLocks noChangeArrowheads="1"/>
          </p:cNvSpPr>
          <p:nvPr/>
        </p:nvSpPr>
        <p:spPr bwMode="auto">
          <a:xfrm>
            <a:off x="7742238" y="3786188"/>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31" name="AutoShape 61"/>
          <p:cNvSpPr>
            <a:spLocks/>
          </p:cNvSpPr>
          <p:nvPr/>
        </p:nvSpPr>
        <p:spPr bwMode="auto">
          <a:xfrm>
            <a:off x="7669213" y="3643313"/>
            <a:ext cx="144462" cy="506412"/>
          </a:xfrm>
          <a:prstGeom prst="rightBrace">
            <a:avLst>
              <a:gd name="adj1" fmla="val 2921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32" name="AutoShape 62"/>
          <p:cNvSpPr>
            <a:spLocks noChangeArrowheads="1"/>
          </p:cNvSpPr>
          <p:nvPr/>
        </p:nvSpPr>
        <p:spPr bwMode="auto">
          <a:xfrm>
            <a:off x="6229350" y="3068638"/>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28733" name="Text Box 63"/>
          <p:cNvSpPr txBox="1">
            <a:spLocks noChangeArrowheads="1"/>
          </p:cNvSpPr>
          <p:nvPr/>
        </p:nvSpPr>
        <p:spPr bwMode="auto">
          <a:xfrm>
            <a:off x="8243888" y="4516438"/>
            <a:ext cx="576262" cy="368300"/>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区</a:t>
            </a:r>
            <a:r>
              <a:rPr lang="en-US" altLang="zh-CN" sz="1800">
                <a:solidFill>
                  <a:srgbClr val="D60093"/>
                </a:solidFill>
                <a:latin typeface="Arial" charset="0"/>
              </a:rPr>
              <a:t>3</a:t>
            </a:r>
          </a:p>
        </p:txBody>
      </p:sp>
      <p:sp>
        <p:nvSpPr>
          <p:cNvPr id="28734" name="Rectangle 64"/>
          <p:cNvSpPr>
            <a:spLocks noChangeArrowheads="1"/>
          </p:cNvSpPr>
          <p:nvPr/>
        </p:nvSpPr>
        <p:spPr bwMode="auto">
          <a:xfrm>
            <a:off x="6370638" y="42211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35" name="Rectangle 65"/>
          <p:cNvSpPr>
            <a:spLocks noChangeArrowheads="1"/>
          </p:cNvSpPr>
          <p:nvPr/>
        </p:nvSpPr>
        <p:spPr bwMode="auto">
          <a:xfrm>
            <a:off x="6370638" y="45069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36" name="Rectangle 66"/>
          <p:cNvSpPr>
            <a:spLocks noChangeArrowheads="1"/>
          </p:cNvSpPr>
          <p:nvPr/>
        </p:nvSpPr>
        <p:spPr bwMode="auto">
          <a:xfrm>
            <a:off x="6370638" y="4792663"/>
            <a:ext cx="1223962" cy="287337"/>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8737" name="Rectangle 67"/>
          <p:cNvSpPr>
            <a:spLocks noChangeArrowheads="1"/>
          </p:cNvSpPr>
          <p:nvPr/>
        </p:nvSpPr>
        <p:spPr bwMode="auto">
          <a:xfrm>
            <a:off x="6370638" y="508635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8738" name="Text Box 68"/>
          <p:cNvSpPr txBox="1">
            <a:spLocks noChangeArrowheads="1"/>
          </p:cNvSpPr>
          <p:nvPr/>
        </p:nvSpPr>
        <p:spPr bwMode="auto">
          <a:xfrm>
            <a:off x="7739063" y="435610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28739" name="AutoShape 69"/>
          <p:cNvSpPr>
            <a:spLocks/>
          </p:cNvSpPr>
          <p:nvPr/>
        </p:nvSpPr>
        <p:spPr bwMode="auto">
          <a:xfrm>
            <a:off x="7666038" y="4221163"/>
            <a:ext cx="144462" cy="50323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40" name="Text Box 70"/>
          <p:cNvSpPr txBox="1">
            <a:spLocks noChangeArrowheads="1"/>
          </p:cNvSpPr>
          <p:nvPr/>
        </p:nvSpPr>
        <p:spPr bwMode="auto">
          <a:xfrm>
            <a:off x="7740650" y="4938713"/>
            <a:ext cx="576263"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28741" name="AutoShape 71"/>
          <p:cNvSpPr>
            <a:spLocks/>
          </p:cNvSpPr>
          <p:nvPr/>
        </p:nvSpPr>
        <p:spPr bwMode="auto">
          <a:xfrm>
            <a:off x="7667625" y="4795838"/>
            <a:ext cx="144463" cy="504825"/>
          </a:xfrm>
          <a:prstGeom prst="rightBrace">
            <a:avLst>
              <a:gd name="adj1" fmla="val 2912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8742" name="AutoShape 72"/>
          <p:cNvSpPr>
            <a:spLocks noChangeArrowheads="1"/>
          </p:cNvSpPr>
          <p:nvPr/>
        </p:nvSpPr>
        <p:spPr bwMode="auto">
          <a:xfrm>
            <a:off x="6227763" y="4221163"/>
            <a:ext cx="2089150" cy="1150937"/>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grpSp>
        <p:nvGrpSpPr>
          <p:cNvPr id="2" name="Group 73"/>
          <p:cNvGrpSpPr>
            <a:grpSpLocks/>
          </p:cNvGrpSpPr>
          <p:nvPr/>
        </p:nvGrpSpPr>
        <p:grpSpPr bwMode="auto">
          <a:xfrm>
            <a:off x="1836738" y="5372100"/>
            <a:ext cx="4032250" cy="825500"/>
            <a:chOff x="1157" y="3384"/>
            <a:chExt cx="2540" cy="520"/>
          </a:xfrm>
        </p:grpSpPr>
        <p:sp>
          <p:nvSpPr>
            <p:cNvPr id="28793" name="Rectangle 74"/>
            <p:cNvSpPr>
              <a:spLocks noChangeArrowheads="1"/>
            </p:cNvSpPr>
            <p:nvPr/>
          </p:nvSpPr>
          <p:spPr bwMode="auto">
            <a:xfrm>
              <a:off x="1157" y="3566"/>
              <a:ext cx="362" cy="181"/>
            </a:xfrm>
            <a:prstGeom prst="rect">
              <a:avLst/>
            </a:prstGeom>
            <a:noFill/>
            <a:ln w="19050" algn="ctr">
              <a:noFill/>
              <a:miter lim="800000"/>
              <a:headEnd/>
              <a:tailEnd/>
            </a:ln>
          </p:spPr>
          <p:txBody>
            <a:bodyPr wrap="none" anchor="ctr"/>
            <a:lstStyle/>
            <a:p>
              <a:pPr algn="ctr"/>
              <a:r>
                <a:rPr lang="zh-CN" altLang="en-US" sz="1800">
                  <a:latin typeface="Arial" charset="0"/>
                </a:rPr>
                <a:t>区号</a:t>
              </a:r>
              <a:endParaRPr lang="en-US" altLang="zh-CN" sz="1800">
                <a:latin typeface="Arial" charset="0"/>
              </a:endParaRPr>
            </a:p>
          </p:txBody>
        </p:sp>
        <p:sp>
          <p:nvSpPr>
            <p:cNvPr id="28794" name="Rectangle 75"/>
            <p:cNvSpPr>
              <a:spLocks noChangeArrowheads="1"/>
            </p:cNvSpPr>
            <p:nvPr/>
          </p:nvSpPr>
          <p:spPr bwMode="auto">
            <a:xfrm>
              <a:off x="1519" y="3647"/>
              <a:ext cx="363" cy="181"/>
            </a:xfrm>
            <a:prstGeom prst="rect">
              <a:avLst/>
            </a:prstGeom>
            <a:noFill/>
            <a:ln w="19050" algn="ctr">
              <a:noFill/>
              <a:miter lim="800000"/>
              <a:headEnd/>
              <a:tailEnd/>
            </a:ln>
          </p:spPr>
          <p:txBody>
            <a:bodyPr wrap="none" anchor="ctr"/>
            <a:lstStyle/>
            <a:p>
              <a:pPr algn="ctr"/>
              <a:r>
                <a:rPr lang="zh-CN" altLang="en-US" sz="1800" dirty="0">
                  <a:latin typeface="Arial" charset="0"/>
                </a:rPr>
                <a:t>区内</a:t>
              </a:r>
              <a:endParaRPr lang="en-US" altLang="zh-CN" sz="1800" dirty="0">
                <a:latin typeface="Arial" charset="0"/>
              </a:endParaRPr>
            </a:p>
            <a:p>
              <a:pPr algn="ctr"/>
              <a:r>
                <a:rPr lang="zh-CN" altLang="en-US" sz="1800" dirty="0">
                  <a:latin typeface="Arial" charset="0"/>
                </a:rPr>
                <a:t>组号</a:t>
              </a:r>
              <a:endParaRPr lang="en-US" altLang="zh-CN" sz="1800" dirty="0">
                <a:latin typeface="Arial" charset="0"/>
              </a:endParaRPr>
            </a:p>
          </p:txBody>
        </p:sp>
        <p:sp>
          <p:nvSpPr>
            <p:cNvPr id="28795" name="Rectangle 76"/>
            <p:cNvSpPr>
              <a:spLocks noChangeArrowheads="1"/>
            </p:cNvSpPr>
            <p:nvPr/>
          </p:nvSpPr>
          <p:spPr bwMode="auto">
            <a:xfrm>
              <a:off x="1882" y="3566"/>
              <a:ext cx="363" cy="338"/>
            </a:xfrm>
            <a:prstGeom prst="rect">
              <a:avLst/>
            </a:prstGeom>
            <a:noFill/>
            <a:ln w="19050" algn="ctr">
              <a:noFill/>
              <a:miter lim="800000"/>
              <a:headEnd/>
              <a:tailEnd/>
            </a:ln>
          </p:spPr>
          <p:txBody>
            <a:bodyPr wrap="none" anchor="ctr"/>
            <a:lstStyle/>
            <a:p>
              <a:pPr algn="ctr"/>
              <a:r>
                <a:rPr lang="zh-CN" altLang="en-US" sz="1800" dirty="0">
                  <a:latin typeface="Arial" charset="0"/>
                </a:rPr>
                <a:t>组内</a:t>
              </a:r>
              <a:br>
                <a:rPr lang="zh-CN" altLang="en-US" sz="1800" dirty="0">
                  <a:latin typeface="Arial" charset="0"/>
                </a:rPr>
              </a:br>
              <a:r>
                <a:rPr lang="zh-CN" altLang="en-US" sz="1800" dirty="0">
                  <a:latin typeface="Arial" charset="0"/>
                </a:rPr>
                <a:t>块号</a:t>
              </a:r>
              <a:endParaRPr lang="en-US" altLang="zh-CN" sz="1800" dirty="0">
                <a:latin typeface="Arial" charset="0"/>
              </a:endParaRPr>
            </a:p>
          </p:txBody>
        </p:sp>
        <p:sp>
          <p:nvSpPr>
            <p:cNvPr id="28796" name="Rectangle 77"/>
            <p:cNvSpPr>
              <a:spLocks noChangeArrowheads="1"/>
            </p:cNvSpPr>
            <p:nvPr/>
          </p:nvSpPr>
          <p:spPr bwMode="auto">
            <a:xfrm>
              <a:off x="2245" y="3566"/>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8797" name="Rectangle 78"/>
            <p:cNvSpPr>
              <a:spLocks noChangeArrowheads="1"/>
            </p:cNvSpPr>
            <p:nvPr/>
          </p:nvSpPr>
          <p:spPr bwMode="auto">
            <a:xfrm>
              <a:off x="1157" y="3384"/>
              <a:ext cx="363"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10</a:t>
              </a:r>
            </a:p>
          </p:txBody>
        </p:sp>
        <p:sp>
          <p:nvSpPr>
            <p:cNvPr id="28798" name="Rectangle 79"/>
            <p:cNvSpPr>
              <a:spLocks noChangeArrowheads="1"/>
            </p:cNvSpPr>
            <p:nvPr/>
          </p:nvSpPr>
          <p:spPr bwMode="auto">
            <a:xfrm>
              <a:off x="1882" y="3384"/>
              <a:ext cx="363" cy="181"/>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a:t>
              </a:r>
            </a:p>
          </p:txBody>
        </p:sp>
        <p:sp>
          <p:nvSpPr>
            <p:cNvPr id="28799" name="Rectangle 80"/>
            <p:cNvSpPr>
              <a:spLocks noChangeArrowheads="1"/>
            </p:cNvSpPr>
            <p:nvPr/>
          </p:nvSpPr>
          <p:spPr bwMode="auto">
            <a:xfrm>
              <a:off x="2245" y="3384"/>
              <a:ext cx="726" cy="181"/>
            </a:xfrm>
            <a:prstGeom prst="rect">
              <a:avLst/>
            </a:prstGeom>
            <a:solidFill>
              <a:srgbClr val="CCFFFF"/>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8800" name="Rectangle 81"/>
            <p:cNvSpPr>
              <a:spLocks noChangeArrowheads="1"/>
            </p:cNvSpPr>
            <p:nvPr/>
          </p:nvSpPr>
          <p:spPr bwMode="auto">
            <a:xfrm>
              <a:off x="1519" y="3384"/>
              <a:ext cx="362" cy="18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a:t>
              </a:r>
            </a:p>
          </p:txBody>
        </p:sp>
        <p:sp>
          <p:nvSpPr>
            <p:cNvPr id="28801" name="Rectangle 82"/>
            <p:cNvSpPr>
              <a:spLocks noChangeArrowheads="1"/>
            </p:cNvSpPr>
            <p:nvPr/>
          </p:nvSpPr>
          <p:spPr bwMode="auto">
            <a:xfrm>
              <a:off x="2971" y="3385"/>
              <a:ext cx="726" cy="181"/>
            </a:xfrm>
            <a:prstGeom prst="rect">
              <a:avLst/>
            </a:prstGeom>
            <a:noFill/>
            <a:ln w="19050" algn="ctr">
              <a:noFill/>
              <a:miter lim="800000"/>
              <a:headEnd/>
              <a:tailEnd/>
            </a:ln>
          </p:spPr>
          <p:txBody>
            <a:bodyPr wrap="none" anchor="ctr"/>
            <a:lstStyle/>
            <a:p>
              <a:r>
                <a:rPr lang="zh-CN" altLang="en-US" sz="1800">
                  <a:solidFill>
                    <a:schemeClr val="bg2"/>
                  </a:solidFill>
                  <a:latin typeface="Arial" charset="0"/>
                </a:rPr>
                <a:t>主存地址</a:t>
              </a:r>
            </a:p>
          </p:txBody>
        </p:sp>
      </p:grpSp>
      <p:grpSp>
        <p:nvGrpSpPr>
          <p:cNvPr id="3" name="Group 83"/>
          <p:cNvGrpSpPr>
            <a:grpSpLocks/>
          </p:cNvGrpSpPr>
          <p:nvPr/>
        </p:nvGrpSpPr>
        <p:grpSpPr bwMode="auto">
          <a:xfrm>
            <a:off x="2411413" y="3860800"/>
            <a:ext cx="3673475" cy="863600"/>
            <a:chOff x="1519" y="2432"/>
            <a:chExt cx="2314" cy="544"/>
          </a:xfrm>
        </p:grpSpPr>
        <p:sp>
          <p:nvSpPr>
            <p:cNvPr id="28786" name="Rectangle 84"/>
            <p:cNvSpPr>
              <a:spLocks noChangeArrowheads="1"/>
            </p:cNvSpPr>
            <p:nvPr/>
          </p:nvSpPr>
          <p:spPr bwMode="auto">
            <a:xfrm>
              <a:off x="1519" y="2614"/>
              <a:ext cx="364" cy="181"/>
            </a:xfrm>
            <a:prstGeom prst="rect">
              <a:avLst/>
            </a:prstGeom>
            <a:noFill/>
            <a:ln w="19050" algn="ctr">
              <a:noFill/>
              <a:miter lim="800000"/>
              <a:headEnd/>
              <a:tailEnd/>
            </a:ln>
          </p:spPr>
          <p:txBody>
            <a:bodyPr wrap="none" anchor="ctr"/>
            <a:lstStyle/>
            <a:p>
              <a:pPr algn="ctr"/>
              <a:r>
                <a:rPr lang="zh-CN" altLang="en-US" sz="1800">
                  <a:latin typeface="Arial" charset="0"/>
                </a:rPr>
                <a:t>组号</a:t>
              </a:r>
              <a:endParaRPr lang="en-US" altLang="zh-CN" sz="1800">
                <a:latin typeface="Arial" charset="0"/>
              </a:endParaRPr>
            </a:p>
          </p:txBody>
        </p:sp>
        <p:sp>
          <p:nvSpPr>
            <p:cNvPr id="28787" name="Rectangle 85"/>
            <p:cNvSpPr>
              <a:spLocks noChangeArrowheads="1"/>
            </p:cNvSpPr>
            <p:nvPr/>
          </p:nvSpPr>
          <p:spPr bwMode="auto">
            <a:xfrm>
              <a:off x="1882" y="2569"/>
              <a:ext cx="362" cy="407"/>
            </a:xfrm>
            <a:prstGeom prst="rect">
              <a:avLst/>
            </a:prstGeom>
            <a:noFill/>
            <a:ln w="19050" algn="ctr">
              <a:noFill/>
              <a:miter lim="800000"/>
              <a:headEnd/>
              <a:tailEnd/>
            </a:ln>
          </p:spPr>
          <p:txBody>
            <a:bodyPr wrap="none" anchor="ctr"/>
            <a:lstStyle/>
            <a:p>
              <a:pPr algn="ctr"/>
              <a:r>
                <a:rPr lang="zh-CN" altLang="en-US" sz="1800">
                  <a:latin typeface="Arial" charset="0"/>
                </a:rPr>
                <a:t>组内</a:t>
              </a:r>
              <a:br>
                <a:rPr lang="zh-CN" altLang="en-US" sz="1800">
                  <a:latin typeface="Arial" charset="0"/>
                </a:rPr>
              </a:br>
              <a:r>
                <a:rPr lang="zh-CN" altLang="en-US" sz="1800">
                  <a:latin typeface="Arial" charset="0"/>
                </a:rPr>
                <a:t>块号</a:t>
              </a:r>
            </a:p>
          </p:txBody>
        </p:sp>
        <p:sp>
          <p:nvSpPr>
            <p:cNvPr id="28788" name="Rectangle 86"/>
            <p:cNvSpPr>
              <a:spLocks noChangeArrowheads="1"/>
            </p:cNvSpPr>
            <p:nvPr/>
          </p:nvSpPr>
          <p:spPr bwMode="auto">
            <a:xfrm>
              <a:off x="2245" y="2614"/>
              <a:ext cx="726" cy="181"/>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28789" name="Rectangle 87"/>
            <p:cNvSpPr>
              <a:spLocks noChangeArrowheads="1"/>
            </p:cNvSpPr>
            <p:nvPr/>
          </p:nvSpPr>
          <p:spPr bwMode="auto">
            <a:xfrm>
              <a:off x="1519" y="2432"/>
              <a:ext cx="364" cy="181"/>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a:t>
              </a:r>
            </a:p>
          </p:txBody>
        </p:sp>
        <p:sp>
          <p:nvSpPr>
            <p:cNvPr id="28790" name="Rectangle 88"/>
            <p:cNvSpPr>
              <a:spLocks noChangeArrowheads="1"/>
            </p:cNvSpPr>
            <p:nvPr/>
          </p:nvSpPr>
          <p:spPr bwMode="auto">
            <a:xfrm>
              <a:off x="1882" y="2432"/>
              <a:ext cx="362" cy="180"/>
            </a:xfrm>
            <a:prstGeom prst="rect">
              <a:avLst/>
            </a:prstGeom>
            <a:solidFill>
              <a:srgbClr val="FF99CC"/>
            </a:solidFill>
            <a:ln w="19050" algn="ctr">
              <a:solidFill>
                <a:schemeClr val="tx1"/>
              </a:solidFill>
              <a:miter lim="800000"/>
              <a:headEnd/>
              <a:tailEnd/>
            </a:ln>
          </p:spPr>
          <p:txBody>
            <a:bodyPr wrap="none" anchor="ctr"/>
            <a:lstStyle/>
            <a:p>
              <a:pPr algn="ctr"/>
              <a:r>
                <a:rPr lang="en-US" altLang="zh-CN" sz="1800">
                  <a:solidFill>
                    <a:srgbClr val="008000"/>
                  </a:solidFill>
                  <a:latin typeface="Arial" charset="0"/>
                </a:rPr>
                <a:t>1</a:t>
              </a:r>
            </a:p>
          </p:txBody>
        </p:sp>
        <p:sp>
          <p:nvSpPr>
            <p:cNvPr id="28791" name="Rectangle 89"/>
            <p:cNvSpPr>
              <a:spLocks noChangeArrowheads="1"/>
            </p:cNvSpPr>
            <p:nvPr/>
          </p:nvSpPr>
          <p:spPr bwMode="auto">
            <a:xfrm>
              <a:off x="2245" y="2432"/>
              <a:ext cx="726" cy="181"/>
            </a:xfrm>
            <a:prstGeom prst="rect">
              <a:avLst/>
            </a:prstGeom>
            <a:solidFill>
              <a:srgbClr val="FF99CC"/>
            </a:solidFill>
            <a:ln w="19050" algn="ctr">
              <a:solidFill>
                <a:schemeClr val="tx1"/>
              </a:solidFill>
              <a:miter lim="800000"/>
              <a:headEnd/>
              <a:tailEnd/>
            </a:ln>
          </p:spPr>
          <p:txBody>
            <a:bodyPr wrap="none" anchor="ctr"/>
            <a:lstStyle/>
            <a:p>
              <a:pPr algn="ctr"/>
              <a:endParaRPr lang="zh-CN" altLang="en-US" sz="1800">
                <a:latin typeface="Arial" charset="0"/>
              </a:endParaRPr>
            </a:p>
          </p:txBody>
        </p:sp>
        <p:sp>
          <p:nvSpPr>
            <p:cNvPr id="28792" name="Rectangle 90"/>
            <p:cNvSpPr>
              <a:spLocks noChangeArrowheads="1"/>
            </p:cNvSpPr>
            <p:nvPr/>
          </p:nvSpPr>
          <p:spPr bwMode="auto">
            <a:xfrm>
              <a:off x="2971" y="2432"/>
              <a:ext cx="862" cy="181"/>
            </a:xfrm>
            <a:prstGeom prst="rect">
              <a:avLst/>
            </a:prstGeom>
            <a:noFill/>
            <a:ln w="19050" algn="ctr">
              <a:noFill/>
              <a:miter lim="800000"/>
              <a:headEnd/>
              <a:tailEnd/>
            </a:ln>
          </p:spPr>
          <p:txBody>
            <a:bodyPr wrap="none" anchor="ctr"/>
            <a:lstStyle/>
            <a:p>
              <a:r>
                <a:rPr lang="en-US" altLang="zh-CN" sz="1800">
                  <a:solidFill>
                    <a:schemeClr val="bg2"/>
                  </a:solidFill>
                  <a:latin typeface="Arial" charset="0"/>
                </a:rPr>
                <a:t>Cache</a:t>
              </a:r>
              <a:r>
                <a:rPr lang="zh-CN" altLang="en-US" sz="1800">
                  <a:solidFill>
                    <a:schemeClr val="bg2"/>
                  </a:solidFill>
                  <a:latin typeface="Arial" charset="0"/>
                </a:rPr>
                <a:t>地址</a:t>
              </a:r>
            </a:p>
          </p:txBody>
        </p:sp>
      </p:grpSp>
      <p:sp>
        <p:nvSpPr>
          <p:cNvPr id="1618011" name="Line 91"/>
          <p:cNvSpPr>
            <a:spLocks noChangeShapeType="1"/>
          </p:cNvSpPr>
          <p:nvPr/>
        </p:nvSpPr>
        <p:spPr bwMode="auto">
          <a:xfrm>
            <a:off x="2700338" y="6197600"/>
            <a:ext cx="0" cy="184150"/>
          </a:xfrm>
          <a:prstGeom prst="line">
            <a:avLst/>
          </a:prstGeom>
          <a:noFill/>
          <a:ln w="28575">
            <a:solidFill>
              <a:srgbClr val="FF0000"/>
            </a:solidFill>
            <a:round/>
            <a:headEnd/>
            <a:tailEnd/>
          </a:ln>
        </p:spPr>
        <p:txBody>
          <a:bodyPr wrap="none" anchor="ctr"/>
          <a:lstStyle/>
          <a:p>
            <a:endParaRPr lang="zh-CN" altLang="en-US"/>
          </a:p>
        </p:txBody>
      </p:sp>
      <p:sp>
        <p:nvSpPr>
          <p:cNvPr id="1618012" name="Line 92"/>
          <p:cNvSpPr>
            <a:spLocks noChangeShapeType="1"/>
          </p:cNvSpPr>
          <p:nvPr/>
        </p:nvSpPr>
        <p:spPr bwMode="auto">
          <a:xfrm flipH="1">
            <a:off x="179512" y="6381750"/>
            <a:ext cx="2520826" cy="0"/>
          </a:xfrm>
          <a:prstGeom prst="line">
            <a:avLst/>
          </a:prstGeom>
          <a:noFill/>
          <a:ln w="28575">
            <a:solidFill>
              <a:srgbClr val="FF0000"/>
            </a:solidFill>
            <a:round/>
            <a:headEnd/>
            <a:tailEnd/>
          </a:ln>
        </p:spPr>
        <p:txBody>
          <a:bodyPr wrap="none" anchor="ctr"/>
          <a:lstStyle/>
          <a:p>
            <a:endParaRPr lang="zh-CN" altLang="en-US"/>
          </a:p>
        </p:txBody>
      </p:sp>
      <p:sp>
        <p:nvSpPr>
          <p:cNvPr id="1618013" name="Line 93"/>
          <p:cNvSpPr>
            <a:spLocks noChangeShapeType="1"/>
          </p:cNvSpPr>
          <p:nvPr/>
        </p:nvSpPr>
        <p:spPr bwMode="auto">
          <a:xfrm flipV="1">
            <a:off x="179512" y="1628775"/>
            <a:ext cx="0" cy="4752975"/>
          </a:xfrm>
          <a:prstGeom prst="line">
            <a:avLst/>
          </a:prstGeom>
          <a:noFill/>
          <a:ln w="28575">
            <a:solidFill>
              <a:srgbClr val="FF0000"/>
            </a:solidFill>
            <a:round/>
            <a:headEnd/>
            <a:tailEnd/>
          </a:ln>
        </p:spPr>
        <p:txBody>
          <a:bodyPr wrap="none" anchor="ctr"/>
          <a:lstStyle/>
          <a:p>
            <a:endParaRPr lang="zh-CN" altLang="en-US"/>
          </a:p>
        </p:txBody>
      </p:sp>
      <p:sp>
        <p:nvSpPr>
          <p:cNvPr id="1618014" name="Line 94"/>
          <p:cNvSpPr>
            <a:spLocks noChangeShapeType="1"/>
          </p:cNvSpPr>
          <p:nvPr/>
        </p:nvSpPr>
        <p:spPr bwMode="auto">
          <a:xfrm>
            <a:off x="179513" y="1628800"/>
            <a:ext cx="258637"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15" name="AutoShape 95"/>
          <p:cNvSpPr>
            <a:spLocks noChangeArrowheads="1"/>
          </p:cNvSpPr>
          <p:nvPr/>
        </p:nvSpPr>
        <p:spPr bwMode="auto">
          <a:xfrm>
            <a:off x="996950" y="1282700"/>
            <a:ext cx="1270000" cy="717550"/>
          </a:xfrm>
          <a:prstGeom prst="roundRect">
            <a:avLst>
              <a:gd name="adj" fmla="val 13166"/>
            </a:avLst>
          </a:prstGeom>
          <a:noFill/>
          <a:ln w="19050" algn="ctr">
            <a:solidFill>
              <a:srgbClr val="FF0000"/>
            </a:solidFill>
            <a:prstDash val="dash"/>
            <a:round/>
            <a:headEnd/>
            <a:tailEnd/>
          </a:ln>
        </p:spPr>
        <p:txBody>
          <a:bodyPr wrap="none" anchor="ctr"/>
          <a:lstStyle/>
          <a:p>
            <a:pPr algn="ctr">
              <a:spcBef>
                <a:spcPct val="50000"/>
              </a:spcBef>
            </a:pPr>
            <a:endParaRPr lang="zh-CN" altLang="en-US"/>
          </a:p>
        </p:txBody>
      </p:sp>
      <p:sp>
        <p:nvSpPr>
          <p:cNvPr id="1618016" name="AutoShape 96"/>
          <p:cNvSpPr>
            <a:spLocks/>
          </p:cNvSpPr>
          <p:nvPr/>
        </p:nvSpPr>
        <p:spPr bwMode="auto">
          <a:xfrm rot="-5400000">
            <a:off x="2052638" y="4941888"/>
            <a:ext cx="142875" cy="574675"/>
          </a:xfrm>
          <a:prstGeom prst="rightBracket">
            <a:avLst>
              <a:gd name="adj" fmla="val 33519"/>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8017" name="AutoShape 97"/>
          <p:cNvSpPr>
            <a:spLocks/>
          </p:cNvSpPr>
          <p:nvPr/>
        </p:nvSpPr>
        <p:spPr bwMode="auto">
          <a:xfrm rot="-5400000">
            <a:off x="3203575" y="4941888"/>
            <a:ext cx="142875" cy="574675"/>
          </a:xfrm>
          <a:prstGeom prst="rightBracket">
            <a:avLst>
              <a:gd name="adj" fmla="val 33519"/>
            </a:avLst>
          </a:prstGeom>
          <a:noFill/>
          <a:ln w="28575">
            <a:solidFill>
              <a:srgbClr val="FF0000"/>
            </a:solidFill>
            <a:round/>
            <a:headEnd/>
            <a:tailEnd/>
          </a:ln>
        </p:spPr>
        <p:txBody>
          <a:bodyPr wrap="none" anchor="ctr"/>
          <a:lstStyle/>
          <a:p>
            <a:pPr algn="ctr">
              <a:spcBef>
                <a:spcPct val="50000"/>
              </a:spcBef>
            </a:pPr>
            <a:endParaRPr lang="zh-CN" altLang="en-US"/>
          </a:p>
        </p:txBody>
      </p:sp>
      <p:sp>
        <p:nvSpPr>
          <p:cNvPr id="1618018" name="Line 98"/>
          <p:cNvSpPr>
            <a:spLocks noChangeShapeType="1"/>
          </p:cNvSpPr>
          <p:nvPr/>
        </p:nvSpPr>
        <p:spPr bwMode="auto">
          <a:xfrm flipV="1">
            <a:off x="2700338" y="4437063"/>
            <a:ext cx="0" cy="8636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8019" name="AutoShape 99"/>
          <p:cNvSpPr>
            <a:spLocks noChangeArrowheads="1"/>
          </p:cNvSpPr>
          <p:nvPr/>
        </p:nvSpPr>
        <p:spPr bwMode="auto">
          <a:xfrm>
            <a:off x="755650" y="3068638"/>
            <a:ext cx="1368425" cy="576262"/>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solidFill>
                  <a:srgbClr val="0000FF"/>
                </a:solidFill>
                <a:latin typeface="Arial" charset="0"/>
              </a:rPr>
              <a:t>比较</a:t>
            </a:r>
          </a:p>
        </p:txBody>
      </p:sp>
      <p:sp>
        <p:nvSpPr>
          <p:cNvPr id="1618020" name="Line 100"/>
          <p:cNvSpPr>
            <a:spLocks noChangeShapeType="1"/>
          </p:cNvSpPr>
          <p:nvPr/>
        </p:nvSpPr>
        <p:spPr bwMode="auto">
          <a:xfrm>
            <a:off x="2124075" y="3357563"/>
            <a:ext cx="1152525"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21" name="Line 101"/>
          <p:cNvSpPr>
            <a:spLocks noChangeShapeType="1"/>
          </p:cNvSpPr>
          <p:nvPr/>
        </p:nvSpPr>
        <p:spPr bwMode="auto">
          <a:xfrm flipH="1">
            <a:off x="468313" y="3357563"/>
            <a:ext cx="287337"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22" name="Text Box 102"/>
          <p:cNvSpPr txBox="1">
            <a:spLocks noChangeArrowheads="1"/>
          </p:cNvSpPr>
          <p:nvPr/>
        </p:nvSpPr>
        <p:spPr bwMode="auto">
          <a:xfrm>
            <a:off x="250825" y="3017838"/>
            <a:ext cx="360363" cy="915987"/>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不命中</a:t>
            </a:r>
            <a:endParaRPr lang="en-US" altLang="zh-CN" sz="1800">
              <a:latin typeface="Arial" charset="0"/>
            </a:endParaRPr>
          </a:p>
        </p:txBody>
      </p:sp>
      <p:sp>
        <p:nvSpPr>
          <p:cNvPr id="1618023" name="Text Box 103"/>
          <p:cNvSpPr txBox="1">
            <a:spLocks noChangeArrowheads="1"/>
          </p:cNvSpPr>
          <p:nvPr/>
        </p:nvSpPr>
        <p:spPr bwMode="auto">
          <a:xfrm>
            <a:off x="2052638" y="2971800"/>
            <a:ext cx="647700" cy="366713"/>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18024" name="Line 104"/>
          <p:cNvSpPr>
            <a:spLocks noChangeShapeType="1"/>
          </p:cNvSpPr>
          <p:nvPr/>
        </p:nvSpPr>
        <p:spPr bwMode="auto">
          <a:xfrm flipH="1">
            <a:off x="754087" y="1989138"/>
            <a:ext cx="215900" cy="215900"/>
          </a:xfrm>
          <a:prstGeom prst="line">
            <a:avLst/>
          </a:prstGeom>
          <a:noFill/>
          <a:ln w="28575">
            <a:solidFill>
              <a:srgbClr val="FF0000"/>
            </a:solidFill>
            <a:round/>
            <a:headEnd/>
            <a:tailEnd/>
          </a:ln>
        </p:spPr>
        <p:txBody>
          <a:bodyPr wrap="none" anchor="ctr"/>
          <a:lstStyle/>
          <a:p>
            <a:endParaRPr lang="zh-CN" altLang="en-US"/>
          </a:p>
        </p:txBody>
      </p:sp>
      <p:sp>
        <p:nvSpPr>
          <p:cNvPr id="1618025" name="Line 105"/>
          <p:cNvSpPr>
            <a:spLocks noChangeShapeType="1"/>
          </p:cNvSpPr>
          <p:nvPr/>
        </p:nvSpPr>
        <p:spPr bwMode="auto">
          <a:xfrm>
            <a:off x="754063" y="2205038"/>
            <a:ext cx="649286" cy="8636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26" name="Line 106"/>
          <p:cNvSpPr>
            <a:spLocks noChangeShapeType="1"/>
          </p:cNvSpPr>
          <p:nvPr/>
        </p:nvSpPr>
        <p:spPr bwMode="auto">
          <a:xfrm flipV="1">
            <a:off x="3276600" y="4868863"/>
            <a:ext cx="0" cy="288925"/>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27" name="Line 107"/>
          <p:cNvSpPr>
            <a:spLocks noChangeShapeType="1"/>
          </p:cNvSpPr>
          <p:nvPr/>
        </p:nvSpPr>
        <p:spPr bwMode="auto">
          <a:xfrm flipH="1">
            <a:off x="1476375" y="4868863"/>
            <a:ext cx="1800225" cy="0"/>
          </a:xfrm>
          <a:prstGeom prst="line">
            <a:avLst/>
          </a:prstGeom>
          <a:noFill/>
          <a:ln w="28575">
            <a:solidFill>
              <a:srgbClr val="FF0000"/>
            </a:solidFill>
            <a:round/>
            <a:headEnd/>
            <a:tailEnd/>
          </a:ln>
        </p:spPr>
        <p:txBody>
          <a:bodyPr wrap="none" anchor="ctr"/>
          <a:lstStyle/>
          <a:p>
            <a:endParaRPr lang="zh-CN" altLang="en-US"/>
          </a:p>
        </p:txBody>
      </p:sp>
      <p:sp>
        <p:nvSpPr>
          <p:cNvPr id="1618028" name="Line 108"/>
          <p:cNvSpPr>
            <a:spLocks noChangeShapeType="1"/>
          </p:cNvSpPr>
          <p:nvPr/>
        </p:nvSpPr>
        <p:spPr bwMode="auto">
          <a:xfrm flipV="1">
            <a:off x="1476375" y="3644900"/>
            <a:ext cx="0" cy="1223963"/>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29" name="Line 109"/>
          <p:cNvSpPr>
            <a:spLocks noChangeShapeType="1"/>
          </p:cNvSpPr>
          <p:nvPr/>
        </p:nvSpPr>
        <p:spPr bwMode="auto">
          <a:xfrm flipV="1">
            <a:off x="2124075" y="4868863"/>
            <a:ext cx="0" cy="288925"/>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18030" name="Line 110"/>
          <p:cNvSpPr>
            <a:spLocks noChangeShapeType="1"/>
          </p:cNvSpPr>
          <p:nvPr/>
        </p:nvSpPr>
        <p:spPr bwMode="auto">
          <a:xfrm>
            <a:off x="2986088" y="1772816"/>
            <a:ext cx="290512" cy="0"/>
          </a:xfrm>
          <a:prstGeom prst="line">
            <a:avLst/>
          </a:prstGeom>
          <a:noFill/>
          <a:ln w="28575">
            <a:solidFill>
              <a:srgbClr val="008000"/>
            </a:solidFill>
            <a:round/>
            <a:headEnd/>
            <a:tailEnd/>
          </a:ln>
        </p:spPr>
        <p:txBody>
          <a:bodyPr wrap="none" anchor="ctr"/>
          <a:lstStyle/>
          <a:p>
            <a:endParaRPr lang="zh-CN" altLang="en-US"/>
          </a:p>
        </p:txBody>
      </p:sp>
      <p:sp>
        <p:nvSpPr>
          <p:cNvPr id="1618031" name="Line 111"/>
          <p:cNvSpPr>
            <a:spLocks noChangeShapeType="1"/>
          </p:cNvSpPr>
          <p:nvPr/>
        </p:nvSpPr>
        <p:spPr bwMode="auto">
          <a:xfrm>
            <a:off x="3276600" y="1772816"/>
            <a:ext cx="0" cy="2087984"/>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8032" name="Line 112"/>
          <p:cNvSpPr>
            <a:spLocks noChangeShapeType="1"/>
          </p:cNvSpPr>
          <p:nvPr/>
        </p:nvSpPr>
        <p:spPr bwMode="auto">
          <a:xfrm>
            <a:off x="2268538" y="3357563"/>
            <a:ext cx="0" cy="1366837"/>
          </a:xfrm>
          <a:prstGeom prst="line">
            <a:avLst/>
          </a:prstGeom>
          <a:noFill/>
          <a:ln w="28575">
            <a:solidFill>
              <a:schemeClr val="tx1"/>
            </a:solidFill>
            <a:round/>
            <a:headEnd/>
            <a:tailEnd/>
          </a:ln>
        </p:spPr>
        <p:txBody>
          <a:bodyPr wrap="none" anchor="ctr"/>
          <a:lstStyle/>
          <a:p>
            <a:endParaRPr lang="zh-CN" altLang="en-US"/>
          </a:p>
        </p:txBody>
      </p:sp>
      <p:sp>
        <p:nvSpPr>
          <p:cNvPr id="1618033" name="Line 113"/>
          <p:cNvSpPr>
            <a:spLocks noChangeShapeType="1"/>
          </p:cNvSpPr>
          <p:nvPr/>
        </p:nvSpPr>
        <p:spPr bwMode="auto">
          <a:xfrm>
            <a:off x="2268538" y="4724400"/>
            <a:ext cx="4318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35" name="Freeform 115"/>
          <p:cNvSpPr>
            <a:spLocks/>
          </p:cNvSpPr>
          <p:nvPr/>
        </p:nvSpPr>
        <p:spPr bwMode="auto">
          <a:xfrm flipV="1">
            <a:off x="1380941" y="1484784"/>
            <a:ext cx="431800" cy="215900"/>
          </a:xfrm>
          <a:custGeom>
            <a:avLst/>
            <a:gdLst>
              <a:gd name="T0" fmla="*/ 227 w 227"/>
              <a:gd name="T1" fmla="*/ 0 h 188"/>
              <a:gd name="T2" fmla="*/ 136 w 227"/>
              <a:gd name="T3" fmla="*/ 181 h 188"/>
              <a:gd name="T4" fmla="*/ 0 w 227"/>
              <a:gd name="T5" fmla="*/ 45 h 188"/>
              <a:gd name="T6" fmla="*/ 0 60000 65536"/>
              <a:gd name="T7" fmla="*/ 0 60000 65536"/>
              <a:gd name="T8" fmla="*/ 0 60000 65536"/>
              <a:gd name="T9" fmla="*/ 0 w 227"/>
              <a:gd name="T10" fmla="*/ 0 h 188"/>
              <a:gd name="T11" fmla="*/ 227 w 227"/>
              <a:gd name="T12" fmla="*/ 188 h 188"/>
            </a:gdLst>
            <a:ahLst/>
            <a:cxnLst>
              <a:cxn ang="T6">
                <a:pos x="T0" y="T1"/>
              </a:cxn>
              <a:cxn ang="T7">
                <a:pos x="T2" y="T3"/>
              </a:cxn>
              <a:cxn ang="T8">
                <a:pos x="T4" y="T5"/>
              </a:cxn>
            </a:cxnLst>
            <a:rect l="T9" t="T10" r="T11" b="T12"/>
            <a:pathLst>
              <a:path w="227" h="188">
                <a:moveTo>
                  <a:pt x="227" y="0"/>
                </a:moveTo>
                <a:cubicBezTo>
                  <a:pt x="200" y="87"/>
                  <a:pt x="174" y="174"/>
                  <a:pt x="136" y="181"/>
                </a:cubicBezTo>
                <a:cubicBezTo>
                  <a:pt x="98" y="188"/>
                  <a:pt x="49" y="116"/>
                  <a:pt x="0" y="45"/>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28770" name="Rectangle 116"/>
          <p:cNvSpPr>
            <a:spLocks noChangeArrowheads="1"/>
          </p:cNvSpPr>
          <p:nvPr/>
        </p:nvSpPr>
        <p:spPr bwMode="auto">
          <a:xfrm>
            <a:off x="7524750" y="6165850"/>
            <a:ext cx="1439863" cy="503238"/>
          </a:xfrm>
          <a:prstGeom prst="rect">
            <a:avLst/>
          </a:prstGeom>
          <a:noFill/>
          <a:ln w="19050" algn="ctr">
            <a:noFill/>
            <a:miter lim="800000"/>
            <a:headEnd/>
            <a:tailEnd/>
          </a:ln>
        </p:spPr>
        <p:txBody>
          <a:bodyPr wrap="none" anchor="ctr"/>
          <a:lstStyle/>
          <a:p>
            <a:pPr algn="r"/>
            <a:r>
              <a:rPr lang="zh-CN" altLang="en-US" sz="2400">
                <a:solidFill>
                  <a:schemeClr val="bg2"/>
                </a:solidFill>
                <a:latin typeface="Arial" charset="0"/>
                <a:ea typeface="黑体" pitchFamily="2" charset="-122"/>
              </a:rPr>
              <a:t>组相联</a:t>
            </a:r>
          </a:p>
        </p:txBody>
      </p:sp>
      <p:sp>
        <p:nvSpPr>
          <p:cNvPr id="1618037" name="AutoShape 117"/>
          <p:cNvSpPr>
            <a:spLocks/>
          </p:cNvSpPr>
          <p:nvPr/>
        </p:nvSpPr>
        <p:spPr bwMode="auto">
          <a:xfrm rot="16200000" flipV="1">
            <a:off x="3420269" y="2493169"/>
            <a:ext cx="287338" cy="2305050"/>
          </a:xfrm>
          <a:prstGeom prst="rightBrace">
            <a:avLst>
              <a:gd name="adj1" fmla="val 44716"/>
              <a:gd name="adj2" fmla="val 50000"/>
            </a:avLst>
          </a:prstGeom>
          <a:noFill/>
          <a:ln w="19050">
            <a:solidFill>
              <a:srgbClr val="0000FF"/>
            </a:solidFill>
            <a:round/>
            <a:headEnd/>
            <a:tailEnd/>
          </a:ln>
        </p:spPr>
        <p:txBody>
          <a:bodyPr wrap="none" anchor="ctr"/>
          <a:lstStyle/>
          <a:p>
            <a:pPr algn="ctr">
              <a:spcBef>
                <a:spcPct val="50000"/>
              </a:spcBef>
            </a:pPr>
            <a:endParaRPr lang="zh-CN" altLang="en-US"/>
          </a:p>
        </p:txBody>
      </p:sp>
      <p:sp>
        <p:nvSpPr>
          <p:cNvPr id="1618038" name="Line 118"/>
          <p:cNvSpPr>
            <a:spLocks noChangeShapeType="1"/>
          </p:cNvSpPr>
          <p:nvPr/>
        </p:nvSpPr>
        <p:spPr bwMode="auto">
          <a:xfrm flipV="1">
            <a:off x="3563938" y="1806149"/>
            <a:ext cx="0" cy="1695874"/>
          </a:xfrm>
          <a:prstGeom prst="line">
            <a:avLst/>
          </a:prstGeom>
          <a:noFill/>
          <a:ln w="19050">
            <a:solidFill>
              <a:srgbClr val="0000FF"/>
            </a:solidFill>
            <a:round/>
            <a:headEnd/>
            <a:tailEnd/>
          </a:ln>
        </p:spPr>
        <p:txBody>
          <a:bodyPr wrap="none" anchor="ctr"/>
          <a:lstStyle/>
          <a:p>
            <a:endParaRPr lang="zh-CN" altLang="en-US"/>
          </a:p>
        </p:txBody>
      </p:sp>
      <p:sp>
        <p:nvSpPr>
          <p:cNvPr id="1618039" name="Line 119"/>
          <p:cNvSpPr>
            <a:spLocks noChangeShapeType="1"/>
          </p:cNvSpPr>
          <p:nvPr/>
        </p:nvSpPr>
        <p:spPr bwMode="auto">
          <a:xfrm>
            <a:off x="3563938" y="1806150"/>
            <a:ext cx="431800" cy="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8040" name="Rectangle 120"/>
          <p:cNvSpPr>
            <a:spLocks noChangeArrowheads="1"/>
          </p:cNvSpPr>
          <p:nvPr/>
        </p:nvSpPr>
        <p:spPr bwMode="auto">
          <a:xfrm>
            <a:off x="395288" y="6021388"/>
            <a:ext cx="1512887" cy="287337"/>
          </a:xfrm>
          <a:prstGeom prst="rect">
            <a:avLst/>
          </a:prstGeom>
          <a:noFill/>
          <a:ln w="19050" algn="ctr">
            <a:noFill/>
            <a:miter lim="800000"/>
            <a:headEnd/>
            <a:tailEnd/>
          </a:ln>
        </p:spPr>
        <p:txBody>
          <a:bodyPr wrap="none" anchor="ctr"/>
          <a:lstStyle/>
          <a:p>
            <a:pPr algn="ctr"/>
            <a:r>
              <a:rPr lang="zh-CN" altLang="en-US" sz="1800">
                <a:solidFill>
                  <a:srgbClr val="CC0000"/>
                </a:solidFill>
                <a:latin typeface="Arial" charset="0"/>
              </a:rPr>
              <a:t>按地址访问</a:t>
            </a:r>
            <a:endParaRPr lang="en-US" altLang="zh-CN" sz="1800">
              <a:solidFill>
                <a:srgbClr val="CC0000"/>
              </a:solidFill>
              <a:latin typeface="Arial" charset="0"/>
            </a:endParaRPr>
          </a:p>
        </p:txBody>
      </p:sp>
      <p:sp>
        <p:nvSpPr>
          <p:cNvPr id="1618041" name="Oval 121"/>
          <p:cNvSpPr>
            <a:spLocks noChangeArrowheads="1"/>
          </p:cNvSpPr>
          <p:nvPr/>
        </p:nvSpPr>
        <p:spPr bwMode="auto">
          <a:xfrm>
            <a:off x="2233613" y="3322638"/>
            <a:ext cx="73025" cy="73025"/>
          </a:xfrm>
          <a:prstGeom prst="ellipse">
            <a:avLst/>
          </a:prstGeom>
          <a:solidFill>
            <a:schemeClr val="tx2"/>
          </a:solidFill>
          <a:ln w="28575" algn="ctr">
            <a:solidFill>
              <a:schemeClr val="tx1"/>
            </a:solidFill>
            <a:round/>
            <a:headEnd/>
            <a:tailEnd/>
          </a:ln>
        </p:spPr>
        <p:txBody>
          <a:bodyPr wrap="none" anchor="ctr"/>
          <a:lstStyle/>
          <a:p>
            <a:pPr algn="ctr">
              <a:spcBef>
                <a:spcPct val="50000"/>
              </a:spcBef>
            </a:pPr>
            <a:endParaRPr lang="zh-CN" altLang="en-US"/>
          </a:p>
        </p:txBody>
      </p:sp>
      <p:sp>
        <p:nvSpPr>
          <p:cNvPr id="1618042" name="AutoShape 122"/>
          <p:cNvSpPr>
            <a:spLocks noChangeArrowheads="1"/>
          </p:cNvSpPr>
          <p:nvPr/>
        </p:nvSpPr>
        <p:spPr bwMode="auto">
          <a:xfrm>
            <a:off x="3635375" y="1341438"/>
            <a:ext cx="2016125" cy="574675"/>
          </a:xfrm>
          <a:prstGeom prst="roundRect">
            <a:avLst>
              <a:gd name="adj" fmla="val 50000"/>
            </a:avLst>
          </a:prstGeom>
          <a:noFill/>
          <a:ln w="19050" algn="ctr">
            <a:solidFill>
              <a:srgbClr val="0000FF"/>
            </a:solidFill>
            <a:prstDash val="dash"/>
            <a:round/>
            <a:headEnd/>
            <a:tailEnd/>
          </a:ln>
        </p:spPr>
        <p:txBody>
          <a:bodyPr wrap="none" anchor="ctr"/>
          <a:lstStyle/>
          <a:p>
            <a:pPr algn="ctr">
              <a:spcBef>
                <a:spcPct val="50000"/>
              </a:spcBef>
            </a:pPr>
            <a:endParaRPr lang="zh-CN" altLang="en-US"/>
          </a:p>
        </p:txBody>
      </p:sp>
      <p:sp>
        <p:nvSpPr>
          <p:cNvPr id="1618043" name="AutoShape 123"/>
          <p:cNvSpPr>
            <a:spLocks noChangeArrowheads="1"/>
          </p:cNvSpPr>
          <p:nvPr/>
        </p:nvSpPr>
        <p:spPr bwMode="auto">
          <a:xfrm>
            <a:off x="6228184" y="3646413"/>
            <a:ext cx="2015704" cy="574675"/>
          </a:xfrm>
          <a:prstGeom prst="roundRect">
            <a:avLst>
              <a:gd name="adj" fmla="val 50000"/>
            </a:avLst>
          </a:prstGeom>
          <a:noFill/>
          <a:ln w="19050" algn="ctr">
            <a:solidFill>
              <a:srgbClr val="0000FF"/>
            </a:solidFill>
            <a:prstDash val="dash"/>
            <a:round/>
            <a:headEnd/>
            <a:tailEnd/>
          </a:ln>
        </p:spPr>
        <p:txBody>
          <a:bodyPr wrap="none" anchor="ctr"/>
          <a:lstStyle/>
          <a:p>
            <a:pPr algn="ctr">
              <a:spcBef>
                <a:spcPct val="50000"/>
              </a:spcBef>
            </a:pPr>
            <a:endParaRPr lang="zh-CN" altLang="en-US"/>
          </a:p>
        </p:txBody>
      </p:sp>
      <p:sp>
        <p:nvSpPr>
          <p:cNvPr id="28778" name="Text Box 124"/>
          <p:cNvSpPr txBox="1">
            <a:spLocks noChangeArrowheads="1"/>
          </p:cNvSpPr>
          <p:nvPr/>
        </p:nvSpPr>
        <p:spPr bwMode="auto">
          <a:xfrm>
            <a:off x="1258888" y="333375"/>
            <a:ext cx="1728787"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目录表</a:t>
            </a:r>
          </a:p>
        </p:txBody>
      </p:sp>
      <p:sp>
        <p:nvSpPr>
          <p:cNvPr id="1618045" name="Freeform 125"/>
          <p:cNvSpPr>
            <a:spLocks/>
          </p:cNvSpPr>
          <p:nvPr/>
        </p:nvSpPr>
        <p:spPr bwMode="auto">
          <a:xfrm>
            <a:off x="4716463" y="1772816"/>
            <a:ext cx="1800225" cy="2016223"/>
          </a:xfrm>
          <a:custGeom>
            <a:avLst/>
            <a:gdLst>
              <a:gd name="T0" fmla="*/ 1134 w 1134"/>
              <a:gd name="T1" fmla="*/ 1004 h 1012"/>
              <a:gd name="T2" fmla="*/ 862 w 1134"/>
              <a:gd name="T3" fmla="*/ 868 h 1012"/>
              <a:gd name="T4" fmla="*/ 771 w 1134"/>
              <a:gd name="T5" fmla="*/ 143 h 1012"/>
              <a:gd name="T6" fmla="*/ 0 w 1134"/>
              <a:gd name="T7" fmla="*/ 7 h 1012"/>
              <a:gd name="T8" fmla="*/ 0 60000 65536"/>
              <a:gd name="T9" fmla="*/ 0 60000 65536"/>
              <a:gd name="T10" fmla="*/ 0 60000 65536"/>
              <a:gd name="T11" fmla="*/ 0 60000 65536"/>
              <a:gd name="T12" fmla="*/ 0 w 1134"/>
              <a:gd name="T13" fmla="*/ 0 h 1012"/>
              <a:gd name="T14" fmla="*/ 1134 w 1134"/>
              <a:gd name="T15" fmla="*/ 1012 h 1012"/>
            </a:gdLst>
            <a:ahLst/>
            <a:cxnLst>
              <a:cxn ang="T8">
                <a:pos x="T0" y="T1"/>
              </a:cxn>
              <a:cxn ang="T9">
                <a:pos x="T2" y="T3"/>
              </a:cxn>
              <a:cxn ang="T10">
                <a:pos x="T4" y="T5"/>
              </a:cxn>
              <a:cxn ang="T11">
                <a:pos x="T6" y="T7"/>
              </a:cxn>
            </a:cxnLst>
            <a:rect l="T12" t="T13" r="T14" b="T15"/>
            <a:pathLst>
              <a:path w="1134" h="1012">
                <a:moveTo>
                  <a:pt x="1134" y="1004"/>
                </a:moveTo>
                <a:cubicBezTo>
                  <a:pt x="1028" y="1008"/>
                  <a:pt x="923" y="1012"/>
                  <a:pt x="862" y="868"/>
                </a:cubicBezTo>
                <a:cubicBezTo>
                  <a:pt x="801" y="724"/>
                  <a:pt x="915" y="286"/>
                  <a:pt x="771" y="143"/>
                </a:cubicBezTo>
                <a:cubicBezTo>
                  <a:pt x="627" y="0"/>
                  <a:pt x="313" y="3"/>
                  <a:pt x="0" y="7"/>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1618046" name="Freeform 126"/>
          <p:cNvSpPr>
            <a:spLocks/>
          </p:cNvSpPr>
          <p:nvPr/>
        </p:nvSpPr>
        <p:spPr bwMode="auto">
          <a:xfrm>
            <a:off x="4716463" y="1484784"/>
            <a:ext cx="1800225" cy="2304256"/>
          </a:xfrm>
          <a:custGeom>
            <a:avLst/>
            <a:gdLst>
              <a:gd name="T0" fmla="*/ 1134 w 1134"/>
              <a:gd name="T1" fmla="*/ 1004 h 1012"/>
              <a:gd name="T2" fmla="*/ 862 w 1134"/>
              <a:gd name="T3" fmla="*/ 868 h 1012"/>
              <a:gd name="T4" fmla="*/ 771 w 1134"/>
              <a:gd name="T5" fmla="*/ 143 h 1012"/>
              <a:gd name="T6" fmla="*/ 0 w 1134"/>
              <a:gd name="T7" fmla="*/ 7 h 1012"/>
              <a:gd name="T8" fmla="*/ 0 60000 65536"/>
              <a:gd name="T9" fmla="*/ 0 60000 65536"/>
              <a:gd name="T10" fmla="*/ 0 60000 65536"/>
              <a:gd name="T11" fmla="*/ 0 60000 65536"/>
              <a:gd name="T12" fmla="*/ 0 w 1134"/>
              <a:gd name="T13" fmla="*/ 0 h 1012"/>
              <a:gd name="T14" fmla="*/ 1134 w 1134"/>
              <a:gd name="T15" fmla="*/ 1012 h 1012"/>
            </a:gdLst>
            <a:ahLst/>
            <a:cxnLst>
              <a:cxn ang="T8">
                <a:pos x="T0" y="T1"/>
              </a:cxn>
              <a:cxn ang="T9">
                <a:pos x="T2" y="T3"/>
              </a:cxn>
              <a:cxn ang="T10">
                <a:pos x="T4" y="T5"/>
              </a:cxn>
              <a:cxn ang="T11">
                <a:pos x="T6" y="T7"/>
              </a:cxn>
            </a:cxnLst>
            <a:rect l="T12" t="T13" r="T14" b="T15"/>
            <a:pathLst>
              <a:path w="1134" h="1012">
                <a:moveTo>
                  <a:pt x="1134" y="1004"/>
                </a:moveTo>
                <a:cubicBezTo>
                  <a:pt x="1028" y="1008"/>
                  <a:pt x="923" y="1012"/>
                  <a:pt x="862" y="868"/>
                </a:cubicBezTo>
                <a:cubicBezTo>
                  <a:pt x="801" y="724"/>
                  <a:pt x="915" y="286"/>
                  <a:pt x="771" y="143"/>
                </a:cubicBezTo>
                <a:cubicBezTo>
                  <a:pt x="627" y="0"/>
                  <a:pt x="313" y="3"/>
                  <a:pt x="0" y="7"/>
                </a:cubicBezTo>
              </a:path>
            </a:pathLst>
          </a:custGeom>
          <a:noFill/>
          <a:ln w="19050" cap="flat" cmpd="sng">
            <a:solidFill>
              <a:srgbClr val="FF6600"/>
            </a:solidFill>
            <a:prstDash val="dash"/>
            <a:round/>
            <a:headEnd type="none" w="med" len="med"/>
            <a:tailEnd type="triangle" w="sm" len="lg"/>
          </a:ln>
        </p:spPr>
        <p:txBody>
          <a:bodyPr wrap="none" anchor="ctr"/>
          <a:lstStyle/>
          <a:p>
            <a:endParaRPr lang="zh-CN" altLang="en-US"/>
          </a:p>
        </p:txBody>
      </p:sp>
      <p:sp>
        <p:nvSpPr>
          <p:cNvPr id="1618047" name="Line 127"/>
          <p:cNvSpPr>
            <a:spLocks noChangeShapeType="1"/>
          </p:cNvSpPr>
          <p:nvPr/>
        </p:nvSpPr>
        <p:spPr bwMode="auto">
          <a:xfrm flipV="1">
            <a:off x="4140200" y="4437063"/>
            <a:ext cx="0" cy="720725"/>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8048" name="Line 128"/>
          <p:cNvSpPr>
            <a:spLocks noChangeShapeType="1"/>
          </p:cNvSpPr>
          <p:nvPr/>
        </p:nvSpPr>
        <p:spPr bwMode="auto">
          <a:xfrm>
            <a:off x="2771775" y="4724400"/>
            <a:ext cx="1295400"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1618049" name="AutoShape 129"/>
          <p:cNvSpPr>
            <a:spLocks/>
          </p:cNvSpPr>
          <p:nvPr/>
        </p:nvSpPr>
        <p:spPr bwMode="auto">
          <a:xfrm rot="-5400000">
            <a:off x="4067969" y="4725194"/>
            <a:ext cx="142875" cy="1008063"/>
          </a:xfrm>
          <a:prstGeom prst="rightBracket">
            <a:avLst>
              <a:gd name="adj" fmla="val 58796"/>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1618050" name="Text Box 130"/>
          <p:cNvSpPr txBox="1">
            <a:spLocks noChangeArrowheads="1"/>
          </p:cNvSpPr>
          <p:nvPr/>
        </p:nvSpPr>
        <p:spPr bwMode="auto">
          <a:xfrm>
            <a:off x="1092225" y="1587773"/>
            <a:ext cx="503237" cy="369332"/>
          </a:xfrm>
          <a:prstGeom prst="rect">
            <a:avLst/>
          </a:prstGeom>
          <a:noFill/>
          <a:ln w="28575" algn="ctr">
            <a:noFill/>
            <a:miter lim="800000"/>
            <a:headEnd/>
            <a:tailEnd/>
          </a:ln>
        </p:spPr>
        <p:txBody>
          <a:bodyPr>
            <a:spAutoFit/>
          </a:bodyPr>
          <a:lstStyle/>
          <a:p>
            <a:pPr algn="ctr">
              <a:spcBef>
                <a:spcPct val="50000"/>
              </a:spcBef>
            </a:pPr>
            <a:r>
              <a:rPr lang="en-US" altLang="zh-CN" sz="1800">
                <a:solidFill>
                  <a:srgbClr val="FF0000"/>
                </a:solidFill>
                <a:latin typeface="Arial" charset="0"/>
              </a:rPr>
              <a:t>10</a:t>
            </a:r>
          </a:p>
        </p:txBody>
      </p:sp>
      <p:sp>
        <p:nvSpPr>
          <p:cNvPr id="1618051" name="Text Box 131"/>
          <p:cNvSpPr txBox="1">
            <a:spLocks noChangeArrowheads="1"/>
          </p:cNvSpPr>
          <p:nvPr/>
        </p:nvSpPr>
        <p:spPr bwMode="auto">
          <a:xfrm>
            <a:off x="1716112" y="1590948"/>
            <a:ext cx="358775" cy="369332"/>
          </a:xfrm>
          <a:prstGeom prst="rect">
            <a:avLst/>
          </a:prstGeom>
          <a:noFill/>
          <a:ln w="28575" algn="ctr">
            <a:noFill/>
            <a:miter lim="800000"/>
            <a:headEnd/>
            <a:tailEnd/>
          </a:ln>
        </p:spPr>
        <p:txBody>
          <a:bodyPr>
            <a:spAutoFit/>
          </a:bodyPr>
          <a:lstStyle/>
          <a:p>
            <a:pPr algn="ctr">
              <a:spcBef>
                <a:spcPct val="50000"/>
              </a:spcBef>
            </a:pPr>
            <a:r>
              <a:rPr lang="en-US" altLang="zh-CN" sz="1800" dirty="0">
                <a:solidFill>
                  <a:srgbClr val="FF0000"/>
                </a:solidFill>
                <a:latin typeface="Arial" charset="0"/>
              </a:rPr>
              <a:t>0</a:t>
            </a:r>
          </a:p>
        </p:txBody>
      </p:sp>
      <p:sp>
        <p:nvSpPr>
          <p:cNvPr id="1618034" name="Freeform 114"/>
          <p:cNvSpPr>
            <a:spLocks/>
          </p:cNvSpPr>
          <p:nvPr/>
        </p:nvSpPr>
        <p:spPr bwMode="auto">
          <a:xfrm>
            <a:off x="2447383" y="1556916"/>
            <a:ext cx="1332456" cy="215900"/>
          </a:xfrm>
          <a:custGeom>
            <a:avLst/>
            <a:gdLst>
              <a:gd name="T0" fmla="*/ 952 w 952"/>
              <a:gd name="T1" fmla="*/ 188 h 188"/>
              <a:gd name="T2" fmla="*/ 635 w 952"/>
              <a:gd name="T3" fmla="*/ 7 h 188"/>
              <a:gd name="T4" fmla="*/ 0 w 952"/>
              <a:gd name="T5" fmla="*/ 143 h 188"/>
              <a:gd name="T6" fmla="*/ 0 60000 65536"/>
              <a:gd name="T7" fmla="*/ 0 60000 65536"/>
              <a:gd name="T8" fmla="*/ 0 60000 65536"/>
              <a:gd name="T9" fmla="*/ 0 w 952"/>
              <a:gd name="T10" fmla="*/ 0 h 188"/>
              <a:gd name="T11" fmla="*/ 952 w 952"/>
              <a:gd name="T12" fmla="*/ 188 h 188"/>
            </a:gdLst>
            <a:ahLst/>
            <a:cxnLst>
              <a:cxn ang="T6">
                <a:pos x="T0" y="T1"/>
              </a:cxn>
              <a:cxn ang="T7">
                <a:pos x="T2" y="T3"/>
              </a:cxn>
              <a:cxn ang="T8">
                <a:pos x="T4" y="T5"/>
              </a:cxn>
            </a:cxnLst>
            <a:rect l="T9" t="T10" r="T11" b="T12"/>
            <a:pathLst>
              <a:path w="952" h="188">
                <a:moveTo>
                  <a:pt x="952" y="188"/>
                </a:moveTo>
                <a:cubicBezTo>
                  <a:pt x="873" y="101"/>
                  <a:pt x="794" y="14"/>
                  <a:pt x="635" y="7"/>
                </a:cubicBezTo>
                <a:cubicBezTo>
                  <a:pt x="476" y="0"/>
                  <a:pt x="238" y="71"/>
                  <a:pt x="0" y="143"/>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134" name="Text Box 131">
            <a:extLst>
              <a:ext uri="{FF2B5EF4-FFF2-40B4-BE49-F238E27FC236}">
                <a16:creationId xmlns:a16="http://schemas.microsoft.com/office/drawing/2014/main" id="{EB7A825E-7300-4198-80E8-2F96497E7C49}"/>
              </a:ext>
            </a:extLst>
          </p:cNvPr>
          <p:cNvSpPr txBox="1">
            <a:spLocks noChangeArrowheads="1"/>
          </p:cNvSpPr>
          <p:nvPr/>
        </p:nvSpPr>
        <p:spPr bwMode="auto">
          <a:xfrm>
            <a:off x="2230103" y="1596231"/>
            <a:ext cx="358775" cy="369332"/>
          </a:xfrm>
          <a:prstGeom prst="rect">
            <a:avLst/>
          </a:prstGeom>
          <a:noFill/>
          <a:ln w="28575" algn="ctr">
            <a:noFill/>
            <a:miter lim="800000"/>
            <a:headEnd/>
            <a:tailEnd/>
          </a:ln>
        </p:spPr>
        <p:txBody>
          <a:bodyPr>
            <a:spAutoFit/>
          </a:bodyPr>
          <a:lstStyle/>
          <a:p>
            <a:pPr algn="ctr">
              <a:spcBef>
                <a:spcPct val="50000"/>
              </a:spcBef>
            </a:pPr>
            <a:r>
              <a:rPr lang="en-US" altLang="zh-CN" sz="1800" dirty="0">
                <a:solidFill>
                  <a:srgbClr val="008000"/>
                </a:solidFill>
                <a:latin typeface="Arial" charset="0"/>
              </a:rPr>
              <a:t>1</a:t>
            </a:r>
          </a:p>
        </p:txBody>
      </p:sp>
      <p:sp>
        <p:nvSpPr>
          <p:cNvPr id="4" name="任意多边形: 形状 3">
            <a:extLst>
              <a:ext uri="{FF2B5EF4-FFF2-40B4-BE49-F238E27FC236}">
                <a16:creationId xmlns:a16="http://schemas.microsoft.com/office/drawing/2014/main" id="{B1001DE4-03C8-4694-87C2-0EDECF4C3E38}"/>
              </a:ext>
            </a:extLst>
          </p:cNvPr>
          <p:cNvSpPr/>
          <p:nvPr/>
        </p:nvSpPr>
        <p:spPr bwMode="auto">
          <a:xfrm>
            <a:off x="1958975" y="1552502"/>
            <a:ext cx="381000" cy="152473"/>
          </a:xfrm>
          <a:custGeom>
            <a:avLst/>
            <a:gdLst>
              <a:gd name="connsiteX0" fmla="*/ 381000 w 381000"/>
              <a:gd name="connsiteY0" fmla="*/ 152473 h 152473"/>
              <a:gd name="connsiteX1" fmla="*/ 241300 w 381000"/>
              <a:gd name="connsiteY1" fmla="*/ 73 h 152473"/>
              <a:gd name="connsiteX2" fmla="*/ 0 w 381000"/>
              <a:gd name="connsiteY2" fmla="*/ 136598 h 152473"/>
            </a:gdLst>
            <a:ahLst/>
            <a:cxnLst>
              <a:cxn ang="0">
                <a:pos x="connsiteX0" y="connsiteY0"/>
              </a:cxn>
              <a:cxn ang="0">
                <a:pos x="connsiteX1" y="connsiteY1"/>
              </a:cxn>
              <a:cxn ang="0">
                <a:pos x="connsiteX2" y="connsiteY2"/>
              </a:cxn>
            </a:cxnLst>
            <a:rect l="l" t="t" r="r" b="b"/>
            <a:pathLst>
              <a:path w="381000" h="152473">
                <a:moveTo>
                  <a:pt x="381000" y="152473"/>
                </a:moveTo>
                <a:cubicBezTo>
                  <a:pt x="342900" y="77596"/>
                  <a:pt x="304800" y="2719"/>
                  <a:pt x="241300" y="73"/>
                </a:cubicBezTo>
                <a:cubicBezTo>
                  <a:pt x="177800" y="-2573"/>
                  <a:pt x="88900" y="67012"/>
                  <a:pt x="0" y="136598"/>
                </a:cubicBezTo>
              </a:path>
            </a:pathLst>
          </a:custGeom>
          <a:noFill/>
          <a:ln w="28575" cap="flat" cmpd="sng">
            <a:solidFill>
              <a:srgbClr val="FF0000"/>
            </a:solidFill>
            <a:prstDash val="solid"/>
            <a:round/>
            <a:headEnd type="none" w="med" len="med"/>
            <a:tailEnd type="triangle" w="med" len="lg"/>
          </a:ln>
        </p:spPr>
        <p:txBody>
          <a:bodyPr wrap="none" anchor="ctr"/>
          <a:lstStyle/>
          <a:p>
            <a:endParaRPr lang="zh-CN" altLang="en-US"/>
          </a:p>
        </p:txBody>
      </p:sp>
      <p:sp>
        <p:nvSpPr>
          <p:cNvPr id="136" name="Text Box 22">
            <a:extLst>
              <a:ext uri="{FF2B5EF4-FFF2-40B4-BE49-F238E27FC236}">
                <a16:creationId xmlns:a16="http://schemas.microsoft.com/office/drawing/2014/main" id="{CA686B1C-E011-4D8A-A3BE-71C48D6FAC8C}"/>
              </a:ext>
            </a:extLst>
          </p:cNvPr>
          <p:cNvSpPr txBox="1">
            <a:spLocks noChangeArrowheads="1"/>
          </p:cNvSpPr>
          <p:nvPr/>
        </p:nvSpPr>
        <p:spPr bwMode="auto">
          <a:xfrm>
            <a:off x="2202694" y="1925216"/>
            <a:ext cx="400829" cy="757130"/>
          </a:xfrm>
          <a:prstGeom prst="rect">
            <a:avLst/>
          </a:prstGeom>
          <a:noFill/>
          <a:ln w="28575" algn="ctr">
            <a:noFill/>
            <a:miter lim="800000"/>
            <a:headEnd/>
            <a:tailEnd/>
          </a:ln>
        </p:spPr>
        <p:txBody>
          <a:bodyPr wrap="square">
            <a:spAutoFit/>
          </a:bodyPr>
          <a:lstStyle/>
          <a:p>
            <a:pPr>
              <a:lnSpc>
                <a:spcPct val="80000"/>
              </a:lnSpc>
              <a:spcBef>
                <a:spcPct val="50000"/>
              </a:spcBef>
            </a:pPr>
            <a:r>
              <a:rPr lang="zh-CN" altLang="en-US" sz="1800" dirty="0">
                <a:solidFill>
                  <a:srgbClr val="008000"/>
                </a:solidFill>
                <a:latin typeface="Arial" charset="0"/>
              </a:rPr>
              <a:t>有效位</a:t>
            </a:r>
            <a:endParaRPr lang="en-US" altLang="zh-CN" sz="1800" dirty="0">
              <a:solidFill>
                <a:srgbClr val="008000"/>
              </a:solidFill>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18043"/>
                                        </p:tgtEl>
                                        <p:attrNameLst>
                                          <p:attrName>style.visibility</p:attrName>
                                        </p:attrNameLst>
                                      </p:cBhvr>
                                      <p:to>
                                        <p:strVal val="visible"/>
                                      </p:to>
                                    </p:set>
                                    <p:anim calcmode="lin" valueType="num">
                                      <p:cBhvr>
                                        <p:cTn id="7" dur="500" fill="hold"/>
                                        <p:tgtEl>
                                          <p:spTgt spid="1618043"/>
                                        </p:tgtEl>
                                        <p:attrNameLst>
                                          <p:attrName>ppt_w</p:attrName>
                                        </p:attrNameLst>
                                      </p:cBhvr>
                                      <p:tavLst>
                                        <p:tav tm="0">
                                          <p:val>
                                            <p:fltVal val="0"/>
                                          </p:val>
                                        </p:tav>
                                        <p:tav tm="100000">
                                          <p:val>
                                            <p:strVal val="#ppt_w"/>
                                          </p:val>
                                        </p:tav>
                                      </p:tavLst>
                                    </p:anim>
                                    <p:anim calcmode="lin" valueType="num">
                                      <p:cBhvr>
                                        <p:cTn id="8" dur="500" fill="hold"/>
                                        <p:tgtEl>
                                          <p:spTgt spid="1618043"/>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618042"/>
                                        </p:tgtEl>
                                        <p:attrNameLst>
                                          <p:attrName>style.visibility</p:attrName>
                                        </p:attrNameLst>
                                      </p:cBhvr>
                                      <p:to>
                                        <p:strVal val="visible"/>
                                      </p:to>
                                    </p:set>
                                    <p:anim calcmode="lin" valueType="num">
                                      <p:cBhvr>
                                        <p:cTn id="11" dur="500" fill="hold"/>
                                        <p:tgtEl>
                                          <p:spTgt spid="1618042"/>
                                        </p:tgtEl>
                                        <p:attrNameLst>
                                          <p:attrName>ppt_w</p:attrName>
                                        </p:attrNameLst>
                                      </p:cBhvr>
                                      <p:tavLst>
                                        <p:tav tm="0">
                                          <p:val>
                                            <p:fltVal val="0"/>
                                          </p:val>
                                        </p:tav>
                                        <p:tav tm="100000">
                                          <p:val>
                                            <p:strVal val="#ppt_w"/>
                                          </p:val>
                                        </p:tav>
                                      </p:tavLst>
                                    </p:anim>
                                    <p:anim calcmode="lin" valueType="num">
                                      <p:cBhvr>
                                        <p:cTn id="12" dur="500" fill="hold"/>
                                        <p:tgtEl>
                                          <p:spTgt spid="1618042"/>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9" fill="hold" grpId="0" nodeType="clickEffect">
                                  <p:stCondLst>
                                    <p:cond delay="0"/>
                                  </p:stCondLst>
                                  <p:childTnLst>
                                    <p:set>
                                      <p:cBhvr>
                                        <p:cTn id="16" dur="1" fill="hold">
                                          <p:stCondLst>
                                            <p:cond delay="0"/>
                                          </p:stCondLst>
                                        </p:cTn>
                                        <p:tgtEl>
                                          <p:spTgt spid="1618046"/>
                                        </p:tgtEl>
                                        <p:attrNameLst>
                                          <p:attrName>style.visibility</p:attrName>
                                        </p:attrNameLst>
                                      </p:cBhvr>
                                      <p:to>
                                        <p:strVal val="visible"/>
                                      </p:to>
                                    </p:set>
                                    <p:animEffect transition="in" filter="strips(upLeft)">
                                      <p:cBhvr>
                                        <p:cTn id="17" dur="500"/>
                                        <p:tgtEl>
                                          <p:spTgt spid="1618046"/>
                                        </p:tgtEl>
                                      </p:cBhvr>
                                    </p:animEffect>
                                  </p:childTnLst>
                                </p:cTn>
                              </p:par>
                            </p:childTnLst>
                          </p:cTn>
                        </p:par>
                        <p:par>
                          <p:cTn id="18" fill="hold">
                            <p:stCondLst>
                              <p:cond delay="500"/>
                            </p:stCondLst>
                            <p:childTnLst>
                              <p:par>
                                <p:cTn id="19" presetID="18" presetClass="entr" presetSubtype="9" fill="hold" grpId="0" nodeType="afterEffect">
                                  <p:stCondLst>
                                    <p:cond delay="0"/>
                                  </p:stCondLst>
                                  <p:childTnLst>
                                    <p:set>
                                      <p:cBhvr>
                                        <p:cTn id="20" dur="1" fill="hold">
                                          <p:stCondLst>
                                            <p:cond delay="0"/>
                                          </p:stCondLst>
                                        </p:cTn>
                                        <p:tgtEl>
                                          <p:spTgt spid="1618045"/>
                                        </p:tgtEl>
                                        <p:attrNameLst>
                                          <p:attrName>style.visibility</p:attrName>
                                        </p:attrNameLst>
                                      </p:cBhvr>
                                      <p:to>
                                        <p:strVal val="visible"/>
                                      </p:to>
                                    </p:set>
                                    <p:animEffect transition="in" filter="strips(upLeft)">
                                      <p:cBhvr>
                                        <p:cTn id="21" dur="500"/>
                                        <p:tgtEl>
                                          <p:spTgt spid="161804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grpId="0" nodeType="clickEffect">
                                  <p:stCondLst>
                                    <p:cond delay="0"/>
                                  </p:stCondLst>
                                  <p:childTnLst>
                                    <p:set>
                                      <p:cBhvr>
                                        <p:cTn id="25" dur="1" fill="hold">
                                          <p:stCondLst>
                                            <p:cond delay="0"/>
                                          </p:stCondLst>
                                        </p:cTn>
                                        <p:tgtEl>
                                          <p:spTgt spid="1618034"/>
                                        </p:tgtEl>
                                        <p:attrNameLst>
                                          <p:attrName>style.visibility</p:attrName>
                                        </p:attrNameLst>
                                      </p:cBhvr>
                                      <p:to>
                                        <p:strVal val="visible"/>
                                      </p:to>
                                    </p:set>
                                    <p:animEffect transition="in" filter="strips(downLeft)">
                                      <p:cBhvr>
                                        <p:cTn id="26" dur="500"/>
                                        <p:tgtEl>
                                          <p:spTgt spid="1618034"/>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134"/>
                                        </p:tgtEl>
                                        <p:attrNameLst>
                                          <p:attrName>style.visibility</p:attrName>
                                        </p:attrNameLst>
                                      </p:cBhvr>
                                      <p:to>
                                        <p:strVal val="visible"/>
                                      </p:to>
                                    </p:set>
                                    <p:anim calcmode="lin" valueType="num">
                                      <p:cBhvr>
                                        <p:cTn id="30" dur="500" fill="hold"/>
                                        <p:tgtEl>
                                          <p:spTgt spid="134"/>
                                        </p:tgtEl>
                                        <p:attrNameLst>
                                          <p:attrName>ppt_w</p:attrName>
                                        </p:attrNameLst>
                                      </p:cBhvr>
                                      <p:tavLst>
                                        <p:tav tm="0">
                                          <p:val>
                                            <p:fltVal val="0"/>
                                          </p:val>
                                        </p:tav>
                                        <p:tav tm="100000">
                                          <p:val>
                                            <p:strVal val="#ppt_w"/>
                                          </p:val>
                                        </p:tav>
                                      </p:tavLst>
                                    </p:anim>
                                    <p:anim calcmode="lin" valueType="num">
                                      <p:cBhvr>
                                        <p:cTn id="31" dur="500" fill="hold"/>
                                        <p:tgtEl>
                                          <p:spTgt spid="134"/>
                                        </p:tgtEl>
                                        <p:attrNameLst>
                                          <p:attrName>ppt_h</p:attrName>
                                        </p:attrNameLst>
                                      </p:cBhvr>
                                      <p:tavLst>
                                        <p:tav tm="0">
                                          <p:val>
                                            <p:fltVal val="0"/>
                                          </p:val>
                                        </p:tav>
                                        <p:tav tm="100000">
                                          <p:val>
                                            <p:strVal val="#ppt_h"/>
                                          </p:val>
                                        </p:tav>
                                      </p:tavLst>
                                    </p:anim>
                                  </p:childTnLst>
                                </p:cTn>
                              </p:par>
                            </p:childTnLst>
                          </p:cTn>
                        </p:par>
                        <p:par>
                          <p:cTn id="32" fill="hold">
                            <p:stCondLst>
                              <p:cond delay="1000"/>
                            </p:stCondLst>
                            <p:childTnLst>
                              <p:par>
                                <p:cTn id="33" presetID="18" presetClass="entr" presetSubtype="12"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strips(downLeft)">
                                      <p:cBhvr>
                                        <p:cTn id="35" dur="500"/>
                                        <p:tgtEl>
                                          <p:spTgt spid="4"/>
                                        </p:tgtEl>
                                      </p:cBhvr>
                                    </p:animEffect>
                                  </p:childTnLst>
                                </p:cTn>
                              </p:par>
                            </p:childTnLst>
                          </p:cTn>
                        </p:par>
                        <p:par>
                          <p:cTn id="36" fill="hold">
                            <p:stCondLst>
                              <p:cond delay="1500"/>
                            </p:stCondLst>
                            <p:childTnLst>
                              <p:par>
                                <p:cTn id="37" presetID="23" presetClass="entr" presetSubtype="16" fill="hold" grpId="0" nodeType="afterEffect">
                                  <p:stCondLst>
                                    <p:cond delay="0"/>
                                  </p:stCondLst>
                                  <p:childTnLst>
                                    <p:set>
                                      <p:cBhvr>
                                        <p:cTn id="38" dur="1" fill="hold">
                                          <p:stCondLst>
                                            <p:cond delay="0"/>
                                          </p:stCondLst>
                                        </p:cTn>
                                        <p:tgtEl>
                                          <p:spTgt spid="1618051"/>
                                        </p:tgtEl>
                                        <p:attrNameLst>
                                          <p:attrName>style.visibility</p:attrName>
                                        </p:attrNameLst>
                                      </p:cBhvr>
                                      <p:to>
                                        <p:strVal val="visible"/>
                                      </p:to>
                                    </p:set>
                                    <p:anim calcmode="lin" valueType="num">
                                      <p:cBhvr>
                                        <p:cTn id="39" dur="500" fill="hold"/>
                                        <p:tgtEl>
                                          <p:spTgt spid="1618051"/>
                                        </p:tgtEl>
                                        <p:attrNameLst>
                                          <p:attrName>ppt_w</p:attrName>
                                        </p:attrNameLst>
                                      </p:cBhvr>
                                      <p:tavLst>
                                        <p:tav tm="0">
                                          <p:val>
                                            <p:fltVal val="0"/>
                                          </p:val>
                                        </p:tav>
                                        <p:tav tm="100000">
                                          <p:val>
                                            <p:strVal val="#ppt_w"/>
                                          </p:val>
                                        </p:tav>
                                      </p:tavLst>
                                    </p:anim>
                                    <p:anim calcmode="lin" valueType="num">
                                      <p:cBhvr>
                                        <p:cTn id="40" dur="500" fill="hold"/>
                                        <p:tgtEl>
                                          <p:spTgt spid="1618051"/>
                                        </p:tgtEl>
                                        <p:attrNameLst>
                                          <p:attrName>ppt_h</p:attrName>
                                        </p:attrNameLst>
                                      </p:cBhvr>
                                      <p:tavLst>
                                        <p:tav tm="0">
                                          <p:val>
                                            <p:fltVal val="0"/>
                                          </p:val>
                                        </p:tav>
                                        <p:tav tm="100000">
                                          <p:val>
                                            <p:strVal val="#ppt_h"/>
                                          </p:val>
                                        </p:tav>
                                      </p:tavLst>
                                    </p:anim>
                                  </p:childTnLst>
                                </p:cTn>
                              </p:par>
                            </p:childTnLst>
                          </p:cTn>
                        </p:par>
                        <p:par>
                          <p:cTn id="41" fill="hold">
                            <p:stCondLst>
                              <p:cond delay="2000"/>
                            </p:stCondLst>
                            <p:childTnLst>
                              <p:par>
                                <p:cTn id="42" presetID="18" presetClass="entr" presetSubtype="12" fill="hold" grpId="0" nodeType="afterEffect">
                                  <p:stCondLst>
                                    <p:cond delay="0"/>
                                  </p:stCondLst>
                                  <p:childTnLst>
                                    <p:set>
                                      <p:cBhvr>
                                        <p:cTn id="43" dur="1" fill="hold">
                                          <p:stCondLst>
                                            <p:cond delay="0"/>
                                          </p:stCondLst>
                                        </p:cTn>
                                        <p:tgtEl>
                                          <p:spTgt spid="1618035"/>
                                        </p:tgtEl>
                                        <p:attrNameLst>
                                          <p:attrName>style.visibility</p:attrName>
                                        </p:attrNameLst>
                                      </p:cBhvr>
                                      <p:to>
                                        <p:strVal val="visible"/>
                                      </p:to>
                                    </p:set>
                                    <p:animEffect transition="in" filter="strips(downLeft)">
                                      <p:cBhvr>
                                        <p:cTn id="44" dur="500"/>
                                        <p:tgtEl>
                                          <p:spTgt spid="1618035"/>
                                        </p:tgtEl>
                                      </p:cBhvr>
                                    </p:animEffect>
                                  </p:childTnLst>
                                </p:cTn>
                              </p:par>
                            </p:childTnLst>
                          </p:cTn>
                        </p:par>
                        <p:par>
                          <p:cTn id="45" fill="hold">
                            <p:stCondLst>
                              <p:cond delay="2500"/>
                            </p:stCondLst>
                            <p:childTnLst>
                              <p:par>
                                <p:cTn id="46" presetID="23" presetClass="entr" presetSubtype="16" fill="hold" grpId="0" nodeType="afterEffect">
                                  <p:stCondLst>
                                    <p:cond delay="0"/>
                                  </p:stCondLst>
                                  <p:childTnLst>
                                    <p:set>
                                      <p:cBhvr>
                                        <p:cTn id="47" dur="1" fill="hold">
                                          <p:stCondLst>
                                            <p:cond delay="0"/>
                                          </p:stCondLst>
                                        </p:cTn>
                                        <p:tgtEl>
                                          <p:spTgt spid="1618050"/>
                                        </p:tgtEl>
                                        <p:attrNameLst>
                                          <p:attrName>style.visibility</p:attrName>
                                        </p:attrNameLst>
                                      </p:cBhvr>
                                      <p:to>
                                        <p:strVal val="visible"/>
                                      </p:to>
                                    </p:set>
                                    <p:anim calcmode="lin" valueType="num">
                                      <p:cBhvr>
                                        <p:cTn id="48" dur="500" fill="hold"/>
                                        <p:tgtEl>
                                          <p:spTgt spid="1618050"/>
                                        </p:tgtEl>
                                        <p:attrNameLst>
                                          <p:attrName>ppt_w</p:attrName>
                                        </p:attrNameLst>
                                      </p:cBhvr>
                                      <p:tavLst>
                                        <p:tav tm="0">
                                          <p:val>
                                            <p:fltVal val="0"/>
                                          </p:val>
                                        </p:tav>
                                        <p:tav tm="100000">
                                          <p:val>
                                            <p:strVal val="#ppt_w"/>
                                          </p:val>
                                        </p:tav>
                                      </p:tavLst>
                                    </p:anim>
                                    <p:anim calcmode="lin" valueType="num">
                                      <p:cBhvr>
                                        <p:cTn id="49" dur="500" fill="hold"/>
                                        <p:tgtEl>
                                          <p:spTgt spid="1618050"/>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8"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ppt_x</p:attrName>
                                        </p:attrNameLst>
                                      </p:cBhvr>
                                      <p:tavLst>
                                        <p:tav tm="0">
                                          <p:val>
                                            <p:strVal val="#ppt_x-#ppt_w/2"/>
                                          </p:val>
                                        </p:tav>
                                        <p:tav tm="100000">
                                          <p:val>
                                            <p:strVal val="#ppt_x"/>
                                          </p:val>
                                        </p:tav>
                                      </p:tavLst>
                                    </p:anim>
                                    <p:anim calcmode="lin" valueType="num">
                                      <p:cBhvr>
                                        <p:cTn id="55" dur="500" fill="hold"/>
                                        <p:tgtEl>
                                          <p:spTgt spid="2"/>
                                        </p:tgtEl>
                                        <p:attrNameLst>
                                          <p:attrName>ppt_y</p:attrName>
                                        </p:attrNameLst>
                                      </p:cBhvr>
                                      <p:tavLst>
                                        <p:tav tm="0">
                                          <p:val>
                                            <p:strVal val="#ppt_y"/>
                                          </p:val>
                                        </p:tav>
                                        <p:tav tm="100000">
                                          <p:val>
                                            <p:strVal val="#ppt_y"/>
                                          </p:val>
                                        </p:tav>
                                      </p:tavLst>
                                    </p:anim>
                                    <p:anim calcmode="lin" valueType="num">
                                      <p:cBhvr>
                                        <p:cTn id="56" dur="500" fill="hold"/>
                                        <p:tgtEl>
                                          <p:spTgt spid="2"/>
                                        </p:tgtEl>
                                        <p:attrNameLst>
                                          <p:attrName>ppt_w</p:attrName>
                                        </p:attrNameLst>
                                      </p:cBhvr>
                                      <p:tavLst>
                                        <p:tav tm="0">
                                          <p:val>
                                            <p:fltVal val="0"/>
                                          </p:val>
                                        </p:tav>
                                        <p:tav tm="100000">
                                          <p:val>
                                            <p:strVal val="#ppt_w"/>
                                          </p:val>
                                        </p:tav>
                                      </p:tavLst>
                                    </p:anim>
                                    <p:anim calcmode="lin" valueType="num">
                                      <p:cBhvr>
                                        <p:cTn id="5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grpId="0" nodeType="clickEffect">
                                  <p:stCondLst>
                                    <p:cond delay="0"/>
                                  </p:stCondLst>
                                  <p:childTnLst>
                                    <p:set>
                                      <p:cBhvr>
                                        <p:cTn id="61" dur="1" fill="hold">
                                          <p:stCondLst>
                                            <p:cond delay="0"/>
                                          </p:stCondLst>
                                        </p:cTn>
                                        <p:tgtEl>
                                          <p:spTgt spid="1618011"/>
                                        </p:tgtEl>
                                        <p:attrNameLst>
                                          <p:attrName>style.visibility</p:attrName>
                                        </p:attrNameLst>
                                      </p:cBhvr>
                                      <p:to>
                                        <p:strVal val="visible"/>
                                      </p:to>
                                    </p:set>
                                    <p:anim calcmode="lin" valueType="num">
                                      <p:cBhvr>
                                        <p:cTn id="62" dur="500" fill="hold"/>
                                        <p:tgtEl>
                                          <p:spTgt spid="1618011"/>
                                        </p:tgtEl>
                                        <p:attrNameLst>
                                          <p:attrName>ppt_x</p:attrName>
                                        </p:attrNameLst>
                                      </p:cBhvr>
                                      <p:tavLst>
                                        <p:tav tm="0">
                                          <p:val>
                                            <p:strVal val="#ppt_x"/>
                                          </p:val>
                                        </p:tav>
                                        <p:tav tm="100000">
                                          <p:val>
                                            <p:strVal val="#ppt_x"/>
                                          </p:val>
                                        </p:tav>
                                      </p:tavLst>
                                    </p:anim>
                                    <p:anim calcmode="lin" valueType="num">
                                      <p:cBhvr>
                                        <p:cTn id="63" dur="500" fill="hold"/>
                                        <p:tgtEl>
                                          <p:spTgt spid="1618011"/>
                                        </p:tgtEl>
                                        <p:attrNameLst>
                                          <p:attrName>ppt_y</p:attrName>
                                        </p:attrNameLst>
                                      </p:cBhvr>
                                      <p:tavLst>
                                        <p:tav tm="0">
                                          <p:val>
                                            <p:strVal val="#ppt_y-#ppt_h/2"/>
                                          </p:val>
                                        </p:tav>
                                        <p:tav tm="100000">
                                          <p:val>
                                            <p:strVal val="#ppt_y"/>
                                          </p:val>
                                        </p:tav>
                                      </p:tavLst>
                                    </p:anim>
                                    <p:anim calcmode="lin" valueType="num">
                                      <p:cBhvr>
                                        <p:cTn id="64" dur="500" fill="hold"/>
                                        <p:tgtEl>
                                          <p:spTgt spid="1618011"/>
                                        </p:tgtEl>
                                        <p:attrNameLst>
                                          <p:attrName>ppt_w</p:attrName>
                                        </p:attrNameLst>
                                      </p:cBhvr>
                                      <p:tavLst>
                                        <p:tav tm="0">
                                          <p:val>
                                            <p:strVal val="#ppt_w"/>
                                          </p:val>
                                        </p:tav>
                                        <p:tav tm="100000">
                                          <p:val>
                                            <p:strVal val="#ppt_w"/>
                                          </p:val>
                                        </p:tav>
                                      </p:tavLst>
                                    </p:anim>
                                    <p:anim calcmode="lin" valueType="num">
                                      <p:cBhvr>
                                        <p:cTn id="65" dur="500" fill="hold"/>
                                        <p:tgtEl>
                                          <p:spTgt spid="1618011"/>
                                        </p:tgtEl>
                                        <p:attrNameLst>
                                          <p:attrName>ppt_h</p:attrName>
                                        </p:attrNameLst>
                                      </p:cBhvr>
                                      <p:tavLst>
                                        <p:tav tm="0">
                                          <p:val>
                                            <p:fltVal val="0"/>
                                          </p:val>
                                        </p:tav>
                                        <p:tav tm="100000">
                                          <p:val>
                                            <p:strVal val="#ppt_h"/>
                                          </p:val>
                                        </p:tav>
                                      </p:tavLst>
                                    </p:anim>
                                  </p:childTnLst>
                                </p:cTn>
                              </p:par>
                            </p:childTnLst>
                          </p:cTn>
                        </p:par>
                        <p:par>
                          <p:cTn id="66" fill="hold">
                            <p:stCondLst>
                              <p:cond delay="500"/>
                            </p:stCondLst>
                            <p:childTnLst>
                              <p:par>
                                <p:cTn id="67" presetID="17" presetClass="entr" presetSubtype="2" fill="hold" grpId="0" nodeType="afterEffect">
                                  <p:stCondLst>
                                    <p:cond delay="0"/>
                                  </p:stCondLst>
                                  <p:childTnLst>
                                    <p:set>
                                      <p:cBhvr>
                                        <p:cTn id="68" dur="1" fill="hold">
                                          <p:stCondLst>
                                            <p:cond delay="0"/>
                                          </p:stCondLst>
                                        </p:cTn>
                                        <p:tgtEl>
                                          <p:spTgt spid="1618012"/>
                                        </p:tgtEl>
                                        <p:attrNameLst>
                                          <p:attrName>style.visibility</p:attrName>
                                        </p:attrNameLst>
                                      </p:cBhvr>
                                      <p:to>
                                        <p:strVal val="visible"/>
                                      </p:to>
                                    </p:set>
                                    <p:anim calcmode="lin" valueType="num">
                                      <p:cBhvr>
                                        <p:cTn id="69" dur="500" fill="hold"/>
                                        <p:tgtEl>
                                          <p:spTgt spid="1618012"/>
                                        </p:tgtEl>
                                        <p:attrNameLst>
                                          <p:attrName>ppt_x</p:attrName>
                                        </p:attrNameLst>
                                      </p:cBhvr>
                                      <p:tavLst>
                                        <p:tav tm="0">
                                          <p:val>
                                            <p:strVal val="#ppt_x+#ppt_w/2"/>
                                          </p:val>
                                        </p:tav>
                                        <p:tav tm="100000">
                                          <p:val>
                                            <p:strVal val="#ppt_x"/>
                                          </p:val>
                                        </p:tav>
                                      </p:tavLst>
                                    </p:anim>
                                    <p:anim calcmode="lin" valueType="num">
                                      <p:cBhvr>
                                        <p:cTn id="70" dur="500" fill="hold"/>
                                        <p:tgtEl>
                                          <p:spTgt spid="1618012"/>
                                        </p:tgtEl>
                                        <p:attrNameLst>
                                          <p:attrName>ppt_y</p:attrName>
                                        </p:attrNameLst>
                                      </p:cBhvr>
                                      <p:tavLst>
                                        <p:tav tm="0">
                                          <p:val>
                                            <p:strVal val="#ppt_y"/>
                                          </p:val>
                                        </p:tav>
                                        <p:tav tm="100000">
                                          <p:val>
                                            <p:strVal val="#ppt_y"/>
                                          </p:val>
                                        </p:tav>
                                      </p:tavLst>
                                    </p:anim>
                                    <p:anim calcmode="lin" valueType="num">
                                      <p:cBhvr>
                                        <p:cTn id="71" dur="500" fill="hold"/>
                                        <p:tgtEl>
                                          <p:spTgt spid="1618012"/>
                                        </p:tgtEl>
                                        <p:attrNameLst>
                                          <p:attrName>ppt_w</p:attrName>
                                        </p:attrNameLst>
                                      </p:cBhvr>
                                      <p:tavLst>
                                        <p:tav tm="0">
                                          <p:val>
                                            <p:fltVal val="0"/>
                                          </p:val>
                                        </p:tav>
                                        <p:tav tm="100000">
                                          <p:val>
                                            <p:strVal val="#ppt_w"/>
                                          </p:val>
                                        </p:tav>
                                      </p:tavLst>
                                    </p:anim>
                                    <p:anim calcmode="lin" valueType="num">
                                      <p:cBhvr>
                                        <p:cTn id="72" dur="500" fill="hold"/>
                                        <p:tgtEl>
                                          <p:spTgt spid="1618012"/>
                                        </p:tgtEl>
                                        <p:attrNameLst>
                                          <p:attrName>ppt_h</p:attrName>
                                        </p:attrNameLst>
                                      </p:cBhvr>
                                      <p:tavLst>
                                        <p:tav tm="0">
                                          <p:val>
                                            <p:strVal val="#ppt_h"/>
                                          </p:val>
                                        </p:tav>
                                        <p:tav tm="100000">
                                          <p:val>
                                            <p:strVal val="#ppt_h"/>
                                          </p:val>
                                        </p:tav>
                                      </p:tavLst>
                                    </p:anim>
                                  </p:childTnLst>
                                </p:cTn>
                              </p:par>
                              <p:par>
                                <p:cTn id="73" presetID="17" presetClass="entr" presetSubtype="2" fill="hold" grpId="0" nodeType="withEffect">
                                  <p:stCondLst>
                                    <p:cond delay="0"/>
                                  </p:stCondLst>
                                  <p:childTnLst>
                                    <p:set>
                                      <p:cBhvr>
                                        <p:cTn id="74" dur="1" fill="hold">
                                          <p:stCondLst>
                                            <p:cond delay="0"/>
                                          </p:stCondLst>
                                        </p:cTn>
                                        <p:tgtEl>
                                          <p:spTgt spid="1618040"/>
                                        </p:tgtEl>
                                        <p:attrNameLst>
                                          <p:attrName>style.visibility</p:attrName>
                                        </p:attrNameLst>
                                      </p:cBhvr>
                                      <p:to>
                                        <p:strVal val="visible"/>
                                      </p:to>
                                    </p:set>
                                    <p:anim calcmode="lin" valueType="num">
                                      <p:cBhvr>
                                        <p:cTn id="75" dur="500" fill="hold"/>
                                        <p:tgtEl>
                                          <p:spTgt spid="1618040"/>
                                        </p:tgtEl>
                                        <p:attrNameLst>
                                          <p:attrName>ppt_x</p:attrName>
                                        </p:attrNameLst>
                                      </p:cBhvr>
                                      <p:tavLst>
                                        <p:tav tm="0">
                                          <p:val>
                                            <p:strVal val="#ppt_x+#ppt_w/2"/>
                                          </p:val>
                                        </p:tav>
                                        <p:tav tm="100000">
                                          <p:val>
                                            <p:strVal val="#ppt_x"/>
                                          </p:val>
                                        </p:tav>
                                      </p:tavLst>
                                    </p:anim>
                                    <p:anim calcmode="lin" valueType="num">
                                      <p:cBhvr>
                                        <p:cTn id="76" dur="500" fill="hold"/>
                                        <p:tgtEl>
                                          <p:spTgt spid="1618040"/>
                                        </p:tgtEl>
                                        <p:attrNameLst>
                                          <p:attrName>ppt_y</p:attrName>
                                        </p:attrNameLst>
                                      </p:cBhvr>
                                      <p:tavLst>
                                        <p:tav tm="0">
                                          <p:val>
                                            <p:strVal val="#ppt_y"/>
                                          </p:val>
                                        </p:tav>
                                        <p:tav tm="100000">
                                          <p:val>
                                            <p:strVal val="#ppt_y"/>
                                          </p:val>
                                        </p:tav>
                                      </p:tavLst>
                                    </p:anim>
                                    <p:anim calcmode="lin" valueType="num">
                                      <p:cBhvr>
                                        <p:cTn id="77" dur="500" fill="hold"/>
                                        <p:tgtEl>
                                          <p:spTgt spid="1618040"/>
                                        </p:tgtEl>
                                        <p:attrNameLst>
                                          <p:attrName>ppt_w</p:attrName>
                                        </p:attrNameLst>
                                      </p:cBhvr>
                                      <p:tavLst>
                                        <p:tav tm="0">
                                          <p:val>
                                            <p:fltVal val="0"/>
                                          </p:val>
                                        </p:tav>
                                        <p:tav tm="100000">
                                          <p:val>
                                            <p:strVal val="#ppt_w"/>
                                          </p:val>
                                        </p:tav>
                                      </p:tavLst>
                                    </p:anim>
                                    <p:anim calcmode="lin" valueType="num">
                                      <p:cBhvr>
                                        <p:cTn id="78" dur="500" fill="hold"/>
                                        <p:tgtEl>
                                          <p:spTgt spid="1618040"/>
                                        </p:tgtEl>
                                        <p:attrNameLst>
                                          <p:attrName>ppt_h</p:attrName>
                                        </p:attrNameLst>
                                      </p:cBhvr>
                                      <p:tavLst>
                                        <p:tav tm="0">
                                          <p:val>
                                            <p:strVal val="#ppt_h"/>
                                          </p:val>
                                        </p:tav>
                                        <p:tav tm="100000">
                                          <p:val>
                                            <p:strVal val="#ppt_h"/>
                                          </p:val>
                                        </p:tav>
                                      </p:tavLst>
                                    </p:anim>
                                  </p:childTnLst>
                                </p:cTn>
                              </p:par>
                            </p:childTnLst>
                          </p:cTn>
                        </p:par>
                        <p:par>
                          <p:cTn id="79" fill="hold">
                            <p:stCondLst>
                              <p:cond delay="1000"/>
                            </p:stCondLst>
                            <p:childTnLst>
                              <p:par>
                                <p:cTn id="80" presetID="17" presetClass="entr" presetSubtype="4" fill="hold" grpId="0" nodeType="afterEffect">
                                  <p:stCondLst>
                                    <p:cond delay="0"/>
                                  </p:stCondLst>
                                  <p:childTnLst>
                                    <p:set>
                                      <p:cBhvr>
                                        <p:cTn id="81" dur="1" fill="hold">
                                          <p:stCondLst>
                                            <p:cond delay="0"/>
                                          </p:stCondLst>
                                        </p:cTn>
                                        <p:tgtEl>
                                          <p:spTgt spid="1618013"/>
                                        </p:tgtEl>
                                        <p:attrNameLst>
                                          <p:attrName>style.visibility</p:attrName>
                                        </p:attrNameLst>
                                      </p:cBhvr>
                                      <p:to>
                                        <p:strVal val="visible"/>
                                      </p:to>
                                    </p:set>
                                    <p:anim calcmode="lin" valueType="num">
                                      <p:cBhvr>
                                        <p:cTn id="82" dur="500" fill="hold"/>
                                        <p:tgtEl>
                                          <p:spTgt spid="1618013"/>
                                        </p:tgtEl>
                                        <p:attrNameLst>
                                          <p:attrName>ppt_x</p:attrName>
                                        </p:attrNameLst>
                                      </p:cBhvr>
                                      <p:tavLst>
                                        <p:tav tm="0">
                                          <p:val>
                                            <p:strVal val="#ppt_x"/>
                                          </p:val>
                                        </p:tav>
                                        <p:tav tm="100000">
                                          <p:val>
                                            <p:strVal val="#ppt_x"/>
                                          </p:val>
                                        </p:tav>
                                      </p:tavLst>
                                    </p:anim>
                                    <p:anim calcmode="lin" valueType="num">
                                      <p:cBhvr>
                                        <p:cTn id="83" dur="500" fill="hold"/>
                                        <p:tgtEl>
                                          <p:spTgt spid="1618013"/>
                                        </p:tgtEl>
                                        <p:attrNameLst>
                                          <p:attrName>ppt_y</p:attrName>
                                        </p:attrNameLst>
                                      </p:cBhvr>
                                      <p:tavLst>
                                        <p:tav tm="0">
                                          <p:val>
                                            <p:strVal val="#ppt_y+#ppt_h/2"/>
                                          </p:val>
                                        </p:tav>
                                        <p:tav tm="100000">
                                          <p:val>
                                            <p:strVal val="#ppt_y"/>
                                          </p:val>
                                        </p:tav>
                                      </p:tavLst>
                                    </p:anim>
                                    <p:anim calcmode="lin" valueType="num">
                                      <p:cBhvr>
                                        <p:cTn id="84" dur="500" fill="hold"/>
                                        <p:tgtEl>
                                          <p:spTgt spid="1618013"/>
                                        </p:tgtEl>
                                        <p:attrNameLst>
                                          <p:attrName>ppt_w</p:attrName>
                                        </p:attrNameLst>
                                      </p:cBhvr>
                                      <p:tavLst>
                                        <p:tav tm="0">
                                          <p:val>
                                            <p:strVal val="#ppt_w"/>
                                          </p:val>
                                        </p:tav>
                                        <p:tav tm="100000">
                                          <p:val>
                                            <p:strVal val="#ppt_w"/>
                                          </p:val>
                                        </p:tav>
                                      </p:tavLst>
                                    </p:anim>
                                    <p:anim calcmode="lin" valueType="num">
                                      <p:cBhvr>
                                        <p:cTn id="85" dur="500" fill="hold"/>
                                        <p:tgtEl>
                                          <p:spTgt spid="1618013"/>
                                        </p:tgtEl>
                                        <p:attrNameLst>
                                          <p:attrName>ppt_h</p:attrName>
                                        </p:attrNameLst>
                                      </p:cBhvr>
                                      <p:tavLst>
                                        <p:tav tm="0">
                                          <p:val>
                                            <p:fltVal val="0"/>
                                          </p:val>
                                        </p:tav>
                                        <p:tav tm="100000">
                                          <p:val>
                                            <p:strVal val="#ppt_h"/>
                                          </p:val>
                                        </p:tav>
                                      </p:tavLst>
                                    </p:anim>
                                  </p:childTnLst>
                                </p:cTn>
                              </p:par>
                            </p:childTnLst>
                          </p:cTn>
                        </p:par>
                        <p:par>
                          <p:cTn id="86" fill="hold">
                            <p:stCondLst>
                              <p:cond delay="1500"/>
                            </p:stCondLst>
                            <p:childTnLst>
                              <p:par>
                                <p:cTn id="87" presetID="17" presetClass="entr" presetSubtype="8" fill="hold" grpId="0" nodeType="afterEffect">
                                  <p:stCondLst>
                                    <p:cond delay="0"/>
                                  </p:stCondLst>
                                  <p:childTnLst>
                                    <p:set>
                                      <p:cBhvr>
                                        <p:cTn id="88" dur="1" fill="hold">
                                          <p:stCondLst>
                                            <p:cond delay="0"/>
                                          </p:stCondLst>
                                        </p:cTn>
                                        <p:tgtEl>
                                          <p:spTgt spid="1618014"/>
                                        </p:tgtEl>
                                        <p:attrNameLst>
                                          <p:attrName>style.visibility</p:attrName>
                                        </p:attrNameLst>
                                      </p:cBhvr>
                                      <p:to>
                                        <p:strVal val="visible"/>
                                      </p:to>
                                    </p:set>
                                    <p:anim calcmode="lin" valueType="num">
                                      <p:cBhvr>
                                        <p:cTn id="89" dur="500" fill="hold"/>
                                        <p:tgtEl>
                                          <p:spTgt spid="1618014"/>
                                        </p:tgtEl>
                                        <p:attrNameLst>
                                          <p:attrName>ppt_x</p:attrName>
                                        </p:attrNameLst>
                                      </p:cBhvr>
                                      <p:tavLst>
                                        <p:tav tm="0">
                                          <p:val>
                                            <p:strVal val="#ppt_x-#ppt_w/2"/>
                                          </p:val>
                                        </p:tav>
                                        <p:tav tm="100000">
                                          <p:val>
                                            <p:strVal val="#ppt_x"/>
                                          </p:val>
                                        </p:tav>
                                      </p:tavLst>
                                    </p:anim>
                                    <p:anim calcmode="lin" valueType="num">
                                      <p:cBhvr>
                                        <p:cTn id="90" dur="500" fill="hold"/>
                                        <p:tgtEl>
                                          <p:spTgt spid="1618014"/>
                                        </p:tgtEl>
                                        <p:attrNameLst>
                                          <p:attrName>ppt_y</p:attrName>
                                        </p:attrNameLst>
                                      </p:cBhvr>
                                      <p:tavLst>
                                        <p:tav tm="0">
                                          <p:val>
                                            <p:strVal val="#ppt_y"/>
                                          </p:val>
                                        </p:tav>
                                        <p:tav tm="100000">
                                          <p:val>
                                            <p:strVal val="#ppt_y"/>
                                          </p:val>
                                        </p:tav>
                                      </p:tavLst>
                                    </p:anim>
                                    <p:anim calcmode="lin" valueType="num">
                                      <p:cBhvr>
                                        <p:cTn id="91" dur="500" fill="hold"/>
                                        <p:tgtEl>
                                          <p:spTgt spid="1618014"/>
                                        </p:tgtEl>
                                        <p:attrNameLst>
                                          <p:attrName>ppt_w</p:attrName>
                                        </p:attrNameLst>
                                      </p:cBhvr>
                                      <p:tavLst>
                                        <p:tav tm="0">
                                          <p:val>
                                            <p:fltVal val="0"/>
                                          </p:val>
                                        </p:tav>
                                        <p:tav tm="100000">
                                          <p:val>
                                            <p:strVal val="#ppt_w"/>
                                          </p:val>
                                        </p:tav>
                                      </p:tavLst>
                                    </p:anim>
                                    <p:anim calcmode="lin" valueType="num">
                                      <p:cBhvr>
                                        <p:cTn id="92" dur="500" fill="hold"/>
                                        <p:tgtEl>
                                          <p:spTgt spid="161801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618015"/>
                                        </p:tgtEl>
                                        <p:attrNameLst>
                                          <p:attrName>style.visibility</p:attrName>
                                        </p:attrNameLst>
                                      </p:cBhvr>
                                      <p:to>
                                        <p:strVal val="visible"/>
                                      </p:to>
                                    </p:set>
                                  </p:childTnLst>
                                </p:cTn>
                              </p:par>
                            </p:childTnLst>
                          </p:cTn>
                        </p:par>
                        <p:par>
                          <p:cTn id="97" fill="hold">
                            <p:stCondLst>
                              <p:cond delay="0"/>
                            </p:stCondLst>
                            <p:childTnLst>
                              <p:par>
                                <p:cTn id="98" presetID="18" presetClass="entr" presetSubtype="12" fill="hold" grpId="0" nodeType="afterEffect">
                                  <p:stCondLst>
                                    <p:cond delay="0"/>
                                  </p:stCondLst>
                                  <p:childTnLst>
                                    <p:set>
                                      <p:cBhvr>
                                        <p:cTn id="99" dur="1" fill="hold">
                                          <p:stCondLst>
                                            <p:cond delay="0"/>
                                          </p:stCondLst>
                                        </p:cTn>
                                        <p:tgtEl>
                                          <p:spTgt spid="1618024"/>
                                        </p:tgtEl>
                                        <p:attrNameLst>
                                          <p:attrName>style.visibility</p:attrName>
                                        </p:attrNameLst>
                                      </p:cBhvr>
                                      <p:to>
                                        <p:strVal val="visible"/>
                                      </p:to>
                                    </p:set>
                                    <p:animEffect transition="in" filter="strips(downLeft)">
                                      <p:cBhvr>
                                        <p:cTn id="100" dur="500"/>
                                        <p:tgtEl>
                                          <p:spTgt spid="1618024"/>
                                        </p:tgtEl>
                                      </p:cBhvr>
                                    </p:animEffect>
                                  </p:childTnLst>
                                </p:cTn>
                              </p:par>
                            </p:childTnLst>
                          </p:cTn>
                        </p:par>
                        <p:par>
                          <p:cTn id="101" fill="hold">
                            <p:stCondLst>
                              <p:cond delay="500"/>
                            </p:stCondLst>
                            <p:childTnLst>
                              <p:par>
                                <p:cTn id="102" presetID="18" presetClass="entr" presetSubtype="6" fill="hold" grpId="0" nodeType="afterEffect">
                                  <p:stCondLst>
                                    <p:cond delay="0"/>
                                  </p:stCondLst>
                                  <p:childTnLst>
                                    <p:set>
                                      <p:cBhvr>
                                        <p:cTn id="103" dur="1" fill="hold">
                                          <p:stCondLst>
                                            <p:cond delay="0"/>
                                          </p:stCondLst>
                                        </p:cTn>
                                        <p:tgtEl>
                                          <p:spTgt spid="1618025"/>
                                        </p:tgtEl>
                                        <p:attrNameLst>
                                          <p:attrName>style.visibility</p:attrName>
                                        </p:attrNameLst>
                                      </p:cBhvr>
                                      <p:to>
                                        <p:strVal val="visible"/>
                                      </p:to>
                                    </p:set>
                                    <p:animEffect transition="in" filter="strips(downRight)">
                                      <p:cBhvr>
                                        <p:cTn id="104" dur="500"/>
                                        <p:tgtEl>
                                          <p:spTgt spid="1618025"/>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1618017"/>
                                        </p:tgtEl>
                                        <p:attrNameLst>
                                          <p:attrName>style.visibility</p:attrName>
                                        </p:attrNameLst>
                                      </p:cBhvr>
                                      <p:to>
                                        <p:strVal val="visible"/>
                                      </p:to>
                                    </p:set>
                                  </p:childTnLst>
                                </p:cTn>
                              </p:par>
                            </p:childTnLst>
                          </p:cTn>
                        </p:par>
                        <p:par>
                          <p:cTn id="108" fill="hold">
                            <p:stCondLst>
                              <p:cond delay="1000"/>
                            </p:stCondLst>
                            <p:childTnLst>
                              <p:par>
                                <p:cTn id="109" presetID="18" presetClass="entr" presetSubtype="3" fill="hold" grpId="0" nodeType="afterEffect">
                                  <p:stCondLst>
                                    <p:cond delay="0"/>
                                  </p:stCondLst>
                                  <p:childTnLst>
                                    <p:set>
                                      <p:cBhvr>
                                        <p:cTn id="110" dur="1" fill="hold">
                                          <p:stCondLst>
                                            <p:cond delay="0"/>
                                          </p:stCondLst>
                                        </p:cTn>
                                        <p:tgtEl>
                                          <p:spTgt spid="1618026"/>
                                        </p:tgtEl>
                                        <p:attrNameLst>
                                          <p:attrName>style.visibility</p:attrName>
                                        </p:attrNameLst>
                                      </p:cBhvr>
                                      <p:to>
                                        <p:strVal val="visible"/>
                                      </p:to>
                                    </p:set>
                                    <p:animEffect transition="in" filter="strips(upRight)">
                                      <p:cBhvr>
                                        <p:cTn id="111" dur="500"/>
                                        <p:tgtEl>
                                          <p:spTgt spid="1618026"/>
                                        </p:tgtEl>
                                      </p:cBhvr>
                                    </p:animEffect>
                                  </p:childTnLst>
                                </p:cTn>
                              </p:par>
                              <p:par>
                                <p:cTn id="112" presetID="1" presetClass="entr" presetSubtype="0" fill="hold" grpId="0" nodeType="withEffect">
                                  <p:stCondLst>
                                    <p:cond delay="0"/>
                                  </p:stCondLst>
                                  <p:childTnLst>
                                    <p:set>
                                      <p:cBhvr>
                                        <p:cTn id="113" dur="1" fill="hold">
                                          <p:stCondLst>
                                            <p:cond delay="0"/>
                                          </p:stCondLst>
                                        </p:cTn>
                                        <p:tgtEl>
                                          <p:spTgt spid="1618016"/>
                                        </p:tgtEl>
                                        <p:attrNameLst>
                                          <p:attrName>style.visibility</p:attrName>
                                        </p:attrNameLst>
                                      </p:cBhvr>
                                      <p:to>
                                        <p:strVal val="visible"/>
                                      </p:to>
                                    </p:set>
                                  </p:childTnLst>
                                </p:cTn>
                              </p:par>
                            </p:childTnLst>
                          </p:cTn>
                        </p:par>
                        <p:par>
                          <p:cTn id="114" fill="hold">
                            <p:stCondLst>
                              <p:cond delay="1500"/>
                            </p:stCondLst>
                            <p:childTnLst>
                              <p:par>
                                <p:cTn id="115" presetID="18" presetClass="entr" presetSubtype="3" fill="hold" grpId="0" nodeType="afterEffect">
                                  <p:stCondLst>
                                    <p:cond delay="0"/>
                                  </p:stCondLst>
                                  <p:childTnLst>
                                    <p:set>
                                      <p:cBhvr>
                                        <p:cTn id="116" dur="1" fill="hold">
                                          <p:stCondLst>
                                            <p:cond delay="0"/>
                                          </p:stCondLst>
                                        </p:cTn>
                                        <p:tgtEl>
                                          <p:spTgt spid="1618029"/>
                                        </p:tgtEl>
                                        <p:attrNameLst>
                                          <p:attrName>style.visibility</p:attrName>
                                        </p:attrNameLst>
                                      </p:cBhvr>
                                      <p:to>
                                        <p:strVal val="visible"/>
                                      </p:to>
                                    </p:set>
                                    <p:animEffect transition="in" filter="strips(upRight)">
                                      <p:cBhvr>
                                        <p:cTn id="117" dur="500"/>
                                        <p:tgtEl>
                                          <p:spTgt spid="1618029"/>
                                        </p:tgtEl>
                                      </p:cBhvr>
                                    </p:animEffect>
                                  </p:childTnLst>
                                </p:cTn>
                              </p:par>
                            </p:childTnLst>
                          </p:cTn>
                        </p:par>
                        <p:par>
                          <p:cTn id="118" fill="hold">
                            <p:stCondLst>
                              <p:cond delay="2000"/>
                            </p:stCondLst>
                            <p:childTnLst>
                              <p:par>
                                <p:cTn id="119" presetID="18" presetClass="entr" presetSubtype="9" fill="hold" grpId="0" nodeType="afterEffect">
                                  <p:stCondLst>
                                    <p:cond delay="0"/>
                                  </p:stCondLst>
                                  <p:childTnLst>
                                    <p:set>
                                      <p:cBhvr>
                                        <p:cTn id="120" dur="1" fill="hold">
                                          <p:stCondLst>
                                            <p:cond delay="0"/>
                                          </p:stCondLst>
                                        </p:cTn>
                                        <p:tgtEl>
                                          <p:spTgt spid="1618027"/>
                                        </p:tgtEl>
                                        <p:attrNameLst>
                                          <p:attrName>style.visibility</p:attrName>
                                        </p:attrNameLst>
                                      </p:cBhvr>
                                      <p:to>
                                        <p:strVal val="visible"/>
                                      </p:to>
                                    </p:set>
                                    <p:animEffect transition="in" filter="strips(upLeft)">
                                      <p:cBhvr>
                                        <p:cTn id="121" dur="500"/>
                                        <p:tgtEl>
                                          <p:spTgt spid="1618027"/>
                                        </p:tgtEl>
                                      </p:cBhvr>
                                    </p:animEffect>
                                  </p:childTnLst>
                                </p:cTn>
                              </p:par>
                            </p:childTnLst>
                          </p:cTn>
                        </p:par>
                        <p:par>
                          <p:cTn id="122" fill="hold">
                            <p:stCondLst>
                              <p:cond delay="2500"/>
                            </p:stCondLst>
                            <p:childTnLst>
                              <p:par>
                                <p:cTn id="123" presetID="18" presetClass="entr" presetSubtype="3" fill="hold" grpId="0" nodeType="afterEffect">
                                  <p:stCondLst>
                                    <p:cond delay="0"/>
                                  </p:stCondLst>
                                  <p:childTnLst>
                                    <p:set>
                                      <p:cBhvr>
                                        <p:cTn id="124" dur="1" fill="hold">
                                          <p:stCondLst>
                                            <p:cond delay="0"/>
                                          </p:stCondLst>
                                        </p:cTn>
                                        <p:tgtEl>
                                          <p:spTgt spid="1618028"/>
                                        </p:tgtEl>
                                        <p:attrNameLst>
                                          <p:attrName>style.visibility</p:attrName>
                                        </p:attrNameLst>
                                      </p:cBhvr>
                                      <p:to>
                                        <p:strVal val="visible"/>
                                      </p:to>
                                    </p:set>
                                    <p:animEffect transition="in" filter="strips(upRight)">
                                      <p:cBhvr>
                                        <p:cTn id="125" dur="500"/>
                                        <p:tgtEl>
                                          <p:spTgt spid="1618028"/>
                                        </p:tgtEl>
                                      </p:cBhvr>
                                    </p:animEffect>
                                  </p:childTnLst>
                                </p:cTn>
                              </p:par>
                            </p:childTnLst>
                          </p:cTn>
                        </p:par>
                        <p:par>
                          <p:cTn id="126" fill="hold">
                            <p:stCondLst>
                              <p:cond delay="3000"/>
                            </p:stCondLst>
                            <p:childTnLst>
                              <p:par>
                                <p:cTn id="127" presetID="1" presetClass="entr" presetSubtype="0" fill="hold" grpId="0" nodeType="afterEffect">
                                  <p:stCondLst>
                                    <p:cond delay="0"/>
                                  </p:stCondLst>
                                  <p:childTnLst>
                                    <p:set>
                                      <p:cBhvr>
                                        <p:cTn id="128" dur="1" fill="hold">
                                          <p:stCondLst>
                                            <p:cond delay="0"/>
                                          </p:stCondLst>
                                        </p:cTn>
                                        <p:tgtEl>
                                          <p:spTgt spid="161801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7" presetClass="entr" presetSubtype="2" fill="hold" grpId="0" nodeType="clickEffect">
                                  <p:stCondLst>
                                    <p:cond delay="0"/>
                                  </p:stCondLst>
                                  <p:childTnLst>
                                    <p:set>
                                      <p:cBhvr>
                                        <p:cTn id="132" dur="1" fill="hold">
                                          <p:stCondLst>
                                            <p:cond delay="0"/>
                                          </p:stCondLst>
                                        </p:cTn>
                                        <p:tgtEl>
                                          <p:spTgt spid="1618021"/>
                                        </p:tgtEl>
                                        <p:attrNameLst>
                                          <p:attrName>style.visibility</p:attrName>
                                        </p:attrNameLst>
                                      </p:cBhvr>
                                      <p:to>
                                        <p:strVal val="visible"/>
                                      </p:to>
                                    </p:set>
                                    <p:anim calcmode="lin" valueType="num">
                                      <p:cBhvr>
                                        <p:cTn id="133" dur="500" fill="hold"/>
                                        <p:tgtEl>
                                          <p:spTgt spid="1618021"/>
                                        </p:tgtEl>
                                        <p:attrNameLst>
                                          <p:attrName>ppt_x</p:attrName>
                                        </p:attrNameLst>
                                      </p:cBhvr>
                                      <p:tavLst>
                                        <p:tav tm="0">
                                          <p:val>
                                            <p:strVal val="#ppt_x+#ppt_w/2"/>
                                          </p:val>
                                        </p:tav>
                                        <p:tav tm="100000">
                                          <p:val>
                                            <p:strVal val="#ppt_x"/>
                                          </p:val>
                                        </p:tav>
                                      </p:tavLst>
                                    </p:anim>
                                    <p:anim calcmode="lin" valueType="num">
                                      <p:cBhvr>
                                        <p:cTn id="134" dur="500" fill="hold"/>
                                        <p:tgtEl>
                                          <p:spTgt spid="1618021"/>
                                        </p:tgtEl>
                                        <p:attrNameLst>
                                          <p:attrName>ppt_y</p:attrName>
                                        </p:attrNameLst>
                                      </p:cBhvr>
                                      <p:tavLst>
                                        <p:tav tm="0">
                                          <p:val>
                                            <p:strVal val="#ppt_y"/>
                                          </p:val>
                                        </p:tav>
                                        <p:tav tm="100000">
                                          <p:val>
                                            <p:strVal val="#ppt_y"/>
                                          </p:val>
                                        </p:tav>
                                      </p:tavLst>
                                    </p:anim>
                                    <p:anim calcmode="lin" valueType="num">
                                      <p:cBhvr>
                                        <p:cTn id="135" dur="500" fill="hold"/>
                                        <p:tgtEl>
                                          <p:spTgt spid="1618021"/>
                                        </p:tgtEl>
                                        <p:attrNameLst>
                                          <p:attrName>ppt_w</p:attrName>
                                        </p:attrNameLst>
                                      </p:cBhvr>
                                      <p:tavLst>
                                        <p:tav tm="0">
                                          <p:val>
                                            <p:fltVal val="0"/>
                                          </p:val>
                                        </p:tav>
                                        <p:tav tm="100000">
                                          <p:val>
                                            <p:strVal val="#ppt_w"/>
                                          </p:val>
                                        </p:tav>
                                      </p:tavLst>
                                    </p:anim>
                                    <p:anim calcmode="lin" valueType="num">
                                      <p:cBhvr>
                                        <p:cTn id="136" dur="500" fill="hold"/>
                                        <p:tgtEl>
                                          <p:spTgt spid="1618021"/>
                                        </p:tgtEl>
                                        <p:attrNameLst>
                                          <p:attrName>ppt_h</p:attrName>
                                        </p:attrNameLst>
                                      </p:cBhvr>
                                      <p:tavLst>
                                        <p:tav tm="0">
                                          <p:val>
                                            <p:strVal val="#ppt_h"/>
                                          </p:val>
                                        </p:tav>
                                        <p:tav tm="100000">
                                          <p:val>
                                            <p:strVal val="#ppt_h"/>
                                          </p:val>
                                        </p:tav>
                                      </p:tavLst>
                                    </p:anim>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1618022"/>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618023"/>
                                        </p:tgtEl>
                                        <p:attrNameLst>
                                          <p:attrName>style.visibility</p:attrName>
                                        </p:attrNameLst>
                                      </p:cBhvr>
                                      <p:to>
                                        <p:strVal val="visible"/>
                                      </p:to>
                                    </p:set>
                                  </p:childTnLst>
                                </p:cTn>
                              </p:par>
                            </p:childTnLst>
                          </p:cTn>
                        </p:par>
                        <p:par>
                          <p:cTn id="144" fill="hold">
                            <p:stCondLst>
                              <p:cond delay="0"/>
                            </p:stCondLst>
                            <p:childTnLst>
                              <p:par>
                                <p:cTn id="145" presetID="17" presetClass="entr" presetSubtype="8" fill="hold" grpId="0" nodeType="afterEffect">
                                  <p:stCondLst>
                                    <p:cond delay="0"/>
                                  </p:stCondLst>
                                  <p:childTnLst>
                                    <p:set>
                                      <p:cBhvr>
                                        <p:cTn id="146" dur="1" fill="hold">
                                          <p:stCondLst>
                                            <p:cond delay="0"/>
                                          </p:stCondLst>
                                        </p:cTn>
                                        <p:tgtEl>
                                          <p:spTgt spid="1618020"/>
                                        </p:tgtEl>
                                        <p:attrNameLst>
                                          <p:attrName>style.visibility</p:attrName>
                                        </p:attrNameLst>
                                      </p:cBhvr>
                                      <p:to>
                                        <p:strVal val="visible"/>
                                      </p:to>
                                    </p:set>
                                    <p:anim calcmode="lin" valueType="num">
                                      <p:cBhvr>
                                        <p:cTn id="147" dur="500" fill="hold"/>
                                        <p:tgtEl>
                                          <p:spTgt spid="1618020"/>
                                        </p:tgtEl>
                                        <p:attrNameLst>
                                          <p:attrName>ppt_x</p:attrName>
                                        </p:attrNameLst>
                                      </p:cBhvr>
                                      <p:tavLst>
                                        <p:tav tm="0">
                                          <p:val>
                                            <p:strVal val="#ppt_x-#ppt_w/2"/>
                                          </p:val>
                                        </p:tav>
                                        <p:tav tm="100000">
                                          <p:val>
                                            <p:strVal val="#ppt_x"/>
                                          </p:val>
                                        </p:tav>
                                      </p:tavLst>
                                    </p:anim>
                                    <p:anim calcmode="lin" valueType="num">
                                      <p:cBhvr>
                                        <p:cTn id="148" dur="500" fill="hold"/>
                                        <p:tgtEl>
                                          <p:spTgt spid="1618020"/>
                                        </p:tgtEl>
                                        <p:attrNameLst>
                                          <p:attrName>ppt_y</p:attrName>
                                        </p:attrNameLst>
                                      </p:cBhvr>
                                      <p:tavLst>
                                        <p:tav tm="0">
                                          <p:val>
                                            <p:strVal val="#ppt_y"/>
                                          </p:val>
                                        </p:tav>
                                        <p:tav tm="100000">
                                          <p:val>
                                            <p:strVal val="#ppt_y"/>
                                          </p:val>
                                        </p:tav>
                                      </p:tavLst>
                                    </p:anim>
                                    <p:anim calcmode="lin" valueType="num">
                                      <p:cBhvr>
                                        <p:cTn id="149" dur="500" fill="hold"/>
                                        <p:tgtEl>
                                          <p:spTgt spid="1618020"/>
                                        </p:tgtEl>
                                        <p:attrNameLst>
                                          <p:attrName>ppt_w</p:attrName>
                                        </p:attrNameLst>
                                      </p:cBhvr>
                                      <p:tavLst>
                                        <p:tav tm="0">
                                          <p:val>
                                            <p:fltVal val="0"/>
                                          </p:val>
                                        </p:tav>
                                        <p:tav tm="100000">
                                          <p:val>
                                            <p:strVal val="#ppt_w"/>
                                          </p:val>
                                        </p:tav>
                                      </p:tavLst>
                                    </p:anim>
                                    <p:anim calcmode="lin" valueType="num">
                                      <p:cBhvr>
                                        <p:cTn id="150" dur="500" fill="hold"/>
                                        <p:tgtEl>
                                          <p:spTgt spid="1618020"/>
                                        </p:tgtEl>
                                        <p:attrNameLst>
                                          <p:attrName>ppt_h</p:attrName>
                                        </p:attrNameLst>
                                      </p:cBhvr>
                                      <p:tavLst>
                                        <p:tav tm="0">
                                          <p:val>
                                            <p:strVal val="#ppt_h"/>
                                          </p:val>
                                        </p:tav>
                                        <p:tav tm="100000">
                                          <p:val>
                                            <p:strVal val="#ppt_h"/>
                                          </p:val>
                                        </p:tav>
                                      </p:tavLst>
                                    </p:anim>
                                  </p:childTnLst>
                                </p:cTn>
                              </p:par>
                              <p:par>
                                <p:cTn id="151" presetID="1" presetClass="entr" presetSubtype="0" fill="hold" grpId="0" nodeType="withEffect">
                                  <p:stCondLst>
                                    <p:cond delay="0"/>
                                  </p:stCondLst>
                                  <p:childTnLst>
                                    <p:set>
                                      <p:cBhvr>
                                        <p:cTn id="152" dur="1" fill="hold">
                                          <p:stCondLst>
                                            <p:cond delay="0"/>
                                          </p:stCondLst>
                                        </p:cTn>
                                        <p:tgtEl>
                                          <p:spTgt spid="1618041"/>
                                        </p:tgtEl>
                                        <p:attrNameLst>
                                          <p:attrName>style.visibility</p:attrName>
                                        </p:attrNameLst>
                                      </p:cBhvr>
                                      <p:to>
                                        <p:strVal val="visible"/>
                                      </p:to>
                                    </p:set>
                                  </p:childTnLst>
                                </p:cTn>
                              </p:par>
                              <p:par>
                                <p:cTn id="153" presetID="17" presetClass="entr" presetSubtype="1" fill="hold" grpId="0" nodeType="withEffect">
                                  <p:stCondLst>
                                    <p:cond delay="0"/>
                                  </p:stCondLst>
                                  <p:childTnLst>
                                    <p:set>
                                      <p:cBhvr>
                                        <p:cTn id="154" dur="1" fill="hold">
                                          <p:stCondLst>
                                            <p:cond delay="0"/>
                                          </p:stCondLst>
                                        </p:cTn>
                                        <p:tgtEl>
                                          <p:spTgt spid="1618032"/>
                                        </p:tgtEl>
                                        <p:attrNameLst>
                                          <p:attrName>style.visibility</p:attrName>
                                        </p:attrNameLst>
                                      </p:cBhvr>
                                      <p:to>
                                        <p:strVal val="visible"/>
                                      </p:to>
                                    </p:set>
                                    <p:anim calcmode="lin" valueType="num">
                                      <p:cBhvr>
                                        <p:cTn id="155" dur="500" fill="hold"/>
                                        <p:tgtEl>
                                          <p:spTgt spid="1618032"/>
                                        </p:tgtEl>
                                        <p:attrNameLst>
                                          <p:attrName>ppt_x</p:attrName>
                                        </p:attrNameLst>
                                      </p:cBhvr>
                                      <p:tavLst>
                                        <p:tav tm="0">
                                          <p:val>
                                            <p:strVal val="#ppt_x"/>
                                          </p:val>
                                        </p:tav>
                                        <p:tav tm="100000">
                                          <p:val>
                                            <p:strVal val="#ppt_x"/>
                                          </p:val>
                                        </p:tav>
                                      </p:tavLst>
                                    </p:anim>
                                    <p:anim calcmode="lin" valueType="num">
                                      <p:cBhvr>
                                        <p:cTn id="156" dur="500" fill="hold"/>
                                        <p:tgtEl>
                                          <p:spTgt spid="1618032"/>
                                        </p:tgtEl>
                                        <p:attrNameLst>
                                          <p:attrName>ppt_y</p:attrName>
                                        </p:attrNameLst>
                                      </p:cBhvr>
                                      <p:tavLst>
                                        <p:tav tm="0">
                                          <p:val>
                                            <p:strVal val="#ppt_y-#ppt_h/2"/>
                                          </p:val>
                                        </p:tav>
                                        <p:tav tm="100000">
                                          <p:val>
                                            <p:strVal val="#ppt_y"/>
                                          </p:val>
                                        </p:tav>
                                      </p:tavLst>
                                    </p:anim>
                                    <p:anim calcmode="lin" valueType="num">
                                      <p:cBhvr>
                                        <p:cTn id="157" dur="500" fill="hold"/>
                                        <p:tgtEl>
                                          <p:spTgt spid="1618032"/>
                                        </p:tgtEl>
                                        <p:attrNameLst>
                                          <p:attrName>ppt_w</p:attrName>
                                        </p:attrNameLst>
                                      </p:cBhvr>
                                      <p:tavLst>
                                        <p:tav tm="0">
                                          <p:val>
                                            <p:strVal val="#ppt_w"/>
                                          </p:val>
                                        </p:tav>
                                        <p:tav tm="100000">
                                          <p:val>
                                            <p:strVal val="#ppt_w"/>
                                          </p:val>
                                        </p:tav>
                                      </p:tavLst>
                                    </p:anim>
                                    <p:anim calcmode="lin" valueType="num">
                                      <p:cBhvr>
                                        <p:cTn id="158" dur="500" fill="hold"/>
                                        <p:tgtEl>
                                          <p:spTgt spid="1618032"/>
                                        </p:tgtEl>
                                        <p:attrNameLst>
                                          <p:attrName>ppt_h</p:attrName>
                                        </p:attrNameLst>
                                      </p:cBhvr>
                                      <p:tavLst>
                                        <p:tav tm="0">
                                          <p:val>
                                            <p:fltVal val="0"/>
                                          </p:val>
                                        </p:tav>
                                        <p:tav tm="100000">
                                          <p:val>
                                            <p:strVal val="#ppt_h"/>
                                          </p:val>
                                        </p:tav>
                                      </p:tavLst>
                                    </p:anim>
                                  </p:childTnLst>
                                </p:cTn>
                              </p:par>
                            </p:childTnLst>
                          </p:cTn>
                        </p:par>
                        <p:par>
                          <p:cTn id="159" fill="hold">
                            <p:stCondLst>
                              <p:cond delay="500"/>
                            </p:stCondLst>
                            <p:childTnLst>
                              <p:par>
                                <p:cTn id="160" presetID="17" presetClass="entr" presetSubtype="8" fill="hold" grpId="0" nodeType="afterEffect">
                                  <p:stCondLst>
                                    <p:cond delay="0"/>
                                  </p:stCondLst>
                                  <p:childTnLst>
                                    <p:set>
                                      <p:cBhvr>
                                        <p:cTn id="161" dur="1" fill="hold">
                                          <p:stCondLst>
                                            <p:cond delay="0"/>
                                          </p:stCondLst>
                                        </p:cTn>
                                        <p:tgtEl>
                                          <p:spTgt spid="1618033"/>
                                        </p:tgtEl>
                                        <p:attrNameLst>
                                          <p:attrName>style.visibility</p:attrName>
                                        </p:attrNameLst>
                                      </p:cBhvr>
                                      <p:to>
                                        <p:strVal val="visible"/>
                                      </p:to>
                                    </p:set>
                                    <p:anim calcmode="lin" valueType="num">
                                      <p:cBhvr>
                                        <p:cTn id="162" dur="500" fill="hold"/>
                                        <p:tgtEl>
                                          <p:spTgt spid="1618033"/>
                                        </p:tgtEl>
                                        <p:attrNameLst>
                                          <p:attrName>ppt_x</p:attrName>
                                        </p:attrNameLst>
                                      </p:cBhvr>
                                      <p:tavLst>
                                        <p:tav tm="0">
                                          <p:val>
                                            <p:strVal val="#ppt_x-#ppt_w/2"/>
                                          </p:val>
                                        </p:tav>
                                        <p:tav tm="100000">
                                          <p:val>
                                            <p:strVal val="#ppt_x"/>
                                          </p:val>
                                        </p:tav>
                                      </p:tavLst>
                                    </p:anim>
                                    <p:anim calcmode="lin" valueType="num">
                                      <p:cBhvr>
                                        <p:cTn id="163" dur="500" fill="hold"/>
                                        <p:tgtEl>
                                          <p:spTgt spid="1618033"/>
                                        </p:tgtEl>
                                        <p:attrNameLst>
                                          <p:attrName>ppt_y</p:attrName>
                                        </p:attrNameLst>
                                      </p:cBhvr>
                                      <p:tavLst>
                                        <p:tav tm="0">
                                          <p:val>
                                            <p:strVal val="#ppt_y"/>
                                          </p:val>
                                        </p:tav>
                                        <p:tav tm="100000">
                                          <p:val>
                                            <p:strVal val="#ppt_y"/>
                                          </p:val>
                                        </p:tav>
                                      </p:tavLst>
                                    </p:anim>
                                    <p:anim calcmode="lin" valueType="num">
                                      <p:cBhvr>
                                        <p:cTn id="164" dur="500" fill="hold"/>
                                        <p:tgtEl>
                                          <p:spTgt spid="1618033"/>
                                        </p:tgtEl>
                                        <p:attrNameLst>
                                          <p:attrName>ppt_w</p:attrName>
                                        </p:attrNameLst>
                                      </p:cBhvr>
                                      <p:tavLst>
                                        <p:tav tm="0">
                                          <p:val>
                                            <p:fltVal val="0"/>
                                          </p:val>
                                        </p:tav>
                                        <p:tav tm="100000">
                                          <p:val>
                                            <p:strVal val="#ppt_w"/>
                                          </p:val>
                                        </p:tav>
                                      </p:tavLst>
                                    </p:anim>
                                    <p:anim calcmode="lin" valueType="num">
                                      <p:cBhvr>
                                        <p:cTn id="165" dur="500" fill="hold"/>
                                        <p:tgtEl>
                                          <p:spTgt spid="1618033"/>
                                        </p:tgtEl>
                                        <p:attrNameLst>
                                          <p:attrName>ppt_h</p:attrName>
                                        </p:attrNameLst>
                                      </p:cBhvr>
                                      <p:tavLst>
                                        <p:tav tm="0">
                                          <p:val>
                                            <p:strVal val="#ppt_h"/>
                                          </p:val>
                                        </p:tav>
                                        <p:tav tm="100000">
                                          <p:val>
                                            <p:strVal val="#ppt_h"/>
                                          </p:val>
                                        </p:tav>
                                      </p:tavLst>
                                    </p:anim>
                                  </p:childTnLst>
                                </p:cTn>
                              </p:par>
                            </p:childTnLst>
                          </p:cTn>
                        </p:par>
                        <p:par>
                          <p:cTn id="166" fill="hold">
                            <p:stCondLst>
                              <p:cond delay="1000"/>
                            </p:stCondLst>
                            <p:childTnLst>
                              <p:par>
                                <p:cTn id="167" presetID="17" presetClass="entr" presetSubtype="8" fill="hold" grpId="0" nodeType="afterEffect">
                                  <p:stCondLst>
                                    <p:cond delay="0"/>
                                  </p:stCondLst>
                                  <p:childTnLst>
                                    <p:set>
                                      <p:cBhvr>
                                        <p:cTn id="168" dur="1" fill="hold">
                                          <p:stCondLst>
                                            <p:cond delay="0"/>
                                          </p:stCondLst>
                                        </p:cTn>
                                        <p:tgtEl>
                                          <p:spTgt spid="1618048"/>
                                        </p:tgtEl>
                                        <p:attrNameLst>
                                          <p:attrName>style.visibility</p:attrName>
                                        </p:attrNameLst>
                                      </p:cBhvr>
                                      <p:to>
                                        <p:strVal val="visible"/>
                                      </p:to>
                                    </p:set>
                                    <p:anim calcmode="lin" valueType="num">
                                      <p:cBhvr>
                                        <p:cTn id="169" dur="500" fill="hold"/>
                                        <p:tgtEl>
                                          <p:spTgt spid="1618048"/>
                                        </p:tgtEl>
                                        <p:attrNameLst>
                                          <p:attrName>ppt_x</p:attrName>
                                        </p:attrNameLst>
                                      </p:cBhvr>
                                      <p:tavLst>
                                        <p:tav tm="0">
                                          <p:val>
                                            <p:strVal val="#ppt_x-#ppt_w/2"/>
                                          </p:val>
                                        </p:tav>
                                        <p:tav tm="100000">
                                          <p:val>
                                            <p:strVal val="#ppt_x"/>
                                          </p:val>
                                        </p:tav>
                                      </p:tavLst>
                                    </p:anim>
                                    <p:anim calcmode="lin" valueType="num">
                                      <p:cBhvr>
                                        <p:cTn id="170" dur="500" fill="hold"/>
                                        <p:tgtEl>
                                          <p:spTgt spid="1618048"/>
                                        </p:tgtEl>
                                        <p:attrNameLst>
                                          <p:attrName>ppt_y</p:attrName>
                                        </p:attrNameLst>
                                      </p:cBhvr>
                                      <p:tavLst>
                                        <p:tav tm="0">
                                          <p:val>
                                            <p:strVal val="#ppt_y"/>
                                          </p:val>
                                        </p:tav>
                                        <p:tav tm="100000">
                                          <p:val>
                                            <p:strVal val="#ppt_y"/>
                                          </p:val>
                                        </p:tav>
                                      </p:tavLst>
                                    </p:anim>
                                    <p:anim calcmode="lin" valueType="num">
                                      <p:cBhvr>
                                        <p:cTn id="171" dur="500" fill="hold"/>
                                        <p:tgtEl>
                                          <p:spTgt spid="1618048"/>
                                        </p:tgtEl>
                                        <p:attrNameLst>
                                          <p:attrName>ppt_w</p:attrName>
                                        </p:attrNameLst>
                                      </p:cBhvr>
                                      <p:tavLst>
                                        <p:tav tm="0">
                                          <p:val>
                                            <p:fltVal val="0"/>
                                          </p:val>
                                        </p:tav>
                                        <p:tav tm="100000">
                                          <p:val>
                                            <p:strVal val="#ppt_w"/>
                                          </p:val>
                                        </p:tav>
                                      </p:tavLst>
                                    </p:anim>
                                    <p:anim calcmode="lin" valueType="num">
                                      <p:cBhvr>
                                        <p:cTn id="172" dur="500" fill="hold"/>
                                        <p:tgtEl>
                                          <p:spTgt spid="1618048"/>
                                        </p:tgtEl>
                                        <p:attrNameLst>
                                          <p:attrName>ppt_h</p:attrName>
                                        </p:attrNameLst>
                                      </p:cBhvr>
                                      <p:tavLst>
                                        <p:tav tm="0">
                                          <p:val>
                                            <p:strVal val="#ppt_h"/>
                                          </p:val>
                                        </p:tav>
                                        <p:tav tm="100000">
                                          <p:val>
                                            <p:strVal val="#ppt_h"/>
                                          </p:val>
                                        </p:tav>
                                      </p:tavLst>
                                    </p:anim>
                                  </p:childTnLst>
                                </p:cTn>
                              </p:par>
                            </p:childTnLst>
                          </p:cTn>
                        </p:par>
                        <p:par>
                          <p:cTn id="173" fill="hold">
                            <p:stCondLst>
                              <p:cond delay="1500"/>
                            </p:stCondLst>
                            <p:childTnLst>
                              <p:par>
                                <p:cTn id="174" presetID="17" presetClass="entr" presetSubtype="8" fill="hold" nodeType="afterEffect">
                                  <p:stCondLst>
                                    <p:cond delay="0"/>
                                  </p:stCondLst>
                                  <p:childTnLst>
                                    <p:set>
                                      <p:cBhvr>
                                        <p:cTn id="175" dur="1" fill="hold">
                                          <p:stCondLst>
                                            <p:cond delay="0"/>
                                          </p:stCondLst>
                                        </p:cTn>
                                        <p:tgtEl>
                                          <p:spTgt spid="3"/>
                                        </p:tgtEl>
                                        <p:attrNameLst>
                                          <p:attrName>style.visibility</p:attrName>
                                        </p:attrNameLst>
                                      </p:cBhvr>
                                      <p:to>
                                        <p:strVal val="visible"/>
                                      </p:to>
                                    </p:set>
                                    <p:anim calcmode="lin" valueType="num">
                                      <p:cBhvr>
                                        <p:cTn id="176" dur="500" fill="hold"/>
                                        <p:tgtEl>
                                          <p:spTgt spid="3"/>
                                        </p:tgtEl>
                                        <p:attrNameLst>
                                          <p:attrName>ppt_x</p:attrName>
                                        </p:attrNameLst>
                                      </p:cBhvr>
                                      <p:tavLst>
                                        <p:tav tm="0">
                                          <p:val>
                                            <p:strVal val="#ppt_x-#ppt_w/2"/>
                                          </p:val>
                                        </p:tav>
                                        <p:tav tm="100000">
                                          <p:val>
                                            <p:strVal val="#ppt_x"/>
                                          </p:val>
                                        </p:tav>
                                      </p:tavLst>
                                    </p:anim>
                                    <p:anim calcmode="lin" valueType="num">
                                      <p:cBhvr>
                                        <p:cTn id="177" dur="500" fill="hold"/>
                                        <p:tgtEl>
                                          <p:spTgt spid="3"/>
                                        </p:tgtEl>
                                        <p:attrNameLst>
                                          <p:attrName>ppt_y</p:attrName>
                                        </p:attrNameLst>
                                      </p:cBhvr>
                                      <p:tavLst>
                                        <p:tav tm="0">
                                          <p:val>
                                            <p:strVal val="#ppt_y"/>
                                          </p:val>
                                        </p:tav>
                                        <p:tav tm="100000">
                                          <p:val>
                                            <p:strVal val="#ppt_y"/>
                                          </p:val>
                                        </p:tav>
                                      </p:tavLst>
                                    </p:anim>
                                    <p:anim calcmode="lin" valueType="num">
                                      <p:cBhvr>
                                        <p:cTn id="178" dur="500" fill="hold"/>
                                        <p:tgtEl>
                                          <p:spTgt spid="3"/>
                                        </p:tgtEl>
                                        <p:attrNameLst>
                                          <p:attrName>ppt_w</p:attrName>
                                        </p:attrNameLst>
                                      </p:cBhvr>
                                      <p:tavLst>
                                        <p:tav tm="0">
                                          <p:val>
                                            <p:fltVal val="0"/>
                                          </p:val>
                                        </p:tav>
                                        <p:tav tm="100000">
                                          <p:val>
                                            <p:strVal val="#ppt_w"/>
                                          </p:val>
                                        </p:tav>
                                      </p:tavLst>
                                    </p:anim>
                                    <p:anim calcmode="lin" valueType="num">
                                      <p:cBhvr>
                                        <p:cTn id="179" dur="500" fill="hold"/>
                                        <p:tgtEl>
                                          <p:spTgt spid="3"/>
                                        </p:tgtEl>
                                        <p:attrNameLst>
                                          <p:attrName>ppt_h</p:attrName>
                                        </p:attrNameLst>
                                      </p:cBhvr>
                                      <p:tavLst>
                                        <p:tav tm="0">
                                          <p:val>
                                            <p:strVal val="#ppt_h"/>
                                          </p:val>
                                        </p:tav>
                                        <p:tav tm="100000">
                                          <p:val>
                                            <p:strVal val="#ppt_h"/>
                                          </p:val>
                                        </p:tav>
                                      </p:tavLst>
                                    </p:anim>
                                  </p:childTnLst>
                                </p:cTn>
                              </p:par>
                            </p:childTnLst>
                          </p:cTn>
                        </p:par>
                        <p:par>
                          <p:cTn id="180" fill="hold">
                            <p:stCondLst>
                              <p:cond delay="2000"/>
                            </p:stCondLst>
                            <p:childTnLst>
                              <p:par>
                                <p:cTn id="181" presetID="17" presetClass="entr" presetSubtype="4" fill="hold" grpId="0" nodeType="afterEffect">
                                  <p:stCondLst>
                                    <p:cond delay="0"/>
                                  </p:stCondLst>
                                  <p:childTnLst>
                                    <p:set>
                                      <p:cBhvr>
                                        <p:cTn id="182" dur="1" fill="hold">
                                          <p:stCondLst>
                                            <p:cond delay="0"/>
                                          </p:stCondLst>
                                        </p:cTn>
                                        <p:tgtEl>
                                          <p:spTgt spid="1618018"/>
                                        </p:tgtEl>
                                        <p:attrNameLst>
                                          <p:attrName>style.visibility</p:attrName>
                                        </p:attrNameLst>
                                      </p:cBhvr>
                                      <p:to>
                                        <p:strVal val="visible"/>
                                      </p:to>
                                    </p:set>
                                    <p:anim calcmode="lin" valueType="num">
                                      <p:cBhvr>
                                        <p:cTn id="183" dur="500" fill="hold"/>
                                        <p:tgtEl>
                                          <p:spTgt spid="1618018"/>
                                        </p:tgtEl>
                                        <p:attrNameLst>
                                          <p:attrName>ppt_x</p:attrName>
                                        </p:attrNameLst>
                                      </p:cBhvr>
                                      <p:tavLst>
                                        <p:tav tm="0">
                                          <p:val>
                                            <p:strVal val="#ppt_x"/>
                                          </p:val>
                                        </p:tav>
                                        <p:tav tm="100000">
                                          <p:val>
                                            <p:strVal val="#ppt_x"/>
                                          </p:val>
                                        </p:tav>
                                      </p:tavLst>
                                    </p:anim>
                                    <p:anim calcmode="lin" valueType="num">
                                      <p:cBhvr>
                                        <p:cTn id="184" dur="500" fill="hold"/>
                                        <p:tgtEl>
                                          <p:spTgt spid="1618018"/>
                                        </p:tgtEl>
                                        <p:attrNameLst>
                                          <p:attrName>ppt_y</p:attrName>
                                        </p:attrNameLst>
                                      </p:cBhvr>
                                      <p:tavLst>
                                        <p:tav tm="0">
                                          <p:val>
                                            <p:strVal val="#ppt_y+#ppt_h/2"/>
                                          </p:val>
                                        </p:tav>
                                        <p:tav tm="100000">
                                          <p:val>
                                            <p:strVal val="#ppt_y"/>
                                          </p:val>
                                        </p:tav>
                                      </p:tavLst>
                                    </p:anim>
                                    <p:anim calcmode="lin" valueType="num">
                                      <p:cBhvr>
                                        <p:cTn id="185" dur="500" fill="hold"/>
                                        <p:tgtEl>
                                          <p:spTgt spid="1618018"/>
                                        </p:tgtEl>
                                        <p:attrNameLst>
                                          <p:attrName>ppt_w</p:attrName>
                                        </p:attrNameLst>
                                      </p:cBhvr>
                                      <p:tavLst>
                                        <p:tav tm="0">
                                          <p:val>
                                            <p:strVal val="#ppt_w"/>
                                          </p:val>
                                        </p:tav>
                                        <p:tav tm="100000">
                                          <p:val>
                                            <p:strVal val="#ppt_w"/>
                                          </p:val>
                                        </p:tav>
                                      </p:tavLst>
                                    </p:anim>
                                    <p:anim calcmode="lin" valueType="num">
                                      <p:cBhvr>
                                        <p:cTn id="186" dur="500" fill="hold"/>
                                        <p:tgtEl>
                                          <p:spTgt spid="1618018"/>
                                        </p:tgtEl>
                                        <p:attrNameLst>
                                          <p:attrName>ppt_h</p:attrName>
                                        </p:attrNameLst>
                                      </p:cBhvr>
                                      <p:tavLst>
                                        <p:tav tm="0">
                                          <p:val>
                                            <p:fltVal val="0"/>
                                          </p:val>
                                        </p:tav>
                                        <p:tav tm="100000">
                                          <p:val>
                                            <p:strVal val="#ppt_h"/>
                                          </p:val>
                                        </p:tav>
                                      </p:tavLst>
                                    </p:anim>
                                  </p:childTnLst>
                                </p:cTn>
                              </p:par>
                            </p:childTnLst>
                          </p:cTn>
                        </p:par>
                        <p:par>
                          <p:cTn id="187" fill="hold">
                            <p:stCondLst>
                              <p:cond delay="2500"/>
                            </p:stCondLst>
                            <p:childTnLst>
                              <p:par>
                                <p:cTn id="188" presetID="17" presetClass="entr" presetSubtype="8" fill="hold" grpId="0" nodeType="afterEffect">
                                  <p:stCondLst>
                                    <p:cond delay="0"/>
                                  </p:stCondLst>
                                  <p:childTnLst>
                                    <p:set>
                                      <p:cBhvr>
                                        <p:cTn id="189" dur="1" fill="hold">
                                          <p:stCondLst>
                                            <p:cond delay="0"/>
                                          </p:stCondLst>
                                        </p:cTn>
                                        <p:tgtEl>
                                          <p:spTgt spid="1618030"/>
                                        </p:tgtEl>
                                        <p:attrNameLst>
                                          <p:attrName>style.visibility</p:attrName>
                                        </p:attrNameLst>
                                      </p:cBhvr>
                                      <p:to>
                                        <p:strVal val="visible"/>
                                      </p:to>
                                    </p:set>
                                    <p:anim calcmode="lin" valueType="num">
                                      <p:cBhvr>
                                        <p:cTn id="190" dur="500" fill="hold"/>
                                        <p:tgtEl>
                                          <p:spTgt spid="1618030"/>
                                        </p:tgtEl>
                                        <p:attrNameLst>
                                          <p:attrName>ppt_x</p:attrName>
                                        </p:attrNameLst>
                                      </p:cBhvr>
                                      <p:tavLst>
                                        <p:tav tm="0">
                                          <p:val>
                                            <p:strVal val="#ppt_x-#ppt_w/2"/>
                                          </p:val>
                                        </p:tav>
                                        <p:tav tm="100000">
                                          <p:val>
                                            <p:strVal val="#ppt_x"/>
                                          </p:val>
                                        </p:tav>
                                      </p:tavLst>
                                    </p:anim>
                                    <p:anim calcmode="lin" valueType="num">
                                      <p:cBhvr>
                                        <p:cTn id="191" dur="500" fill="hold"/>
                                        <p:tgtEl>
                                          <p:spTgt spid="1618030"/>
                                        </p:tgtEl>
                                        <p:attrNameLst>
                                          <p:attrName>ppt_y</p:attrName>
                                        </p:attrNameLst>
                                      </p:cBhvr>
                                      <p:tavLst>
                                        <p:tav tm="0">
                                          <p:val>
                                            <p:strVal val="#ppt_y"/>
                                          </p:val>
                                        </p:tav>
                                        <p:tav tm="100000">
                                          <p:val>
                                            <p:strVal val="#ppt_y"/>
                                          </p:val>
                                        </p:tav>
                                      </p:tavLst>
                                    </p:anim>
                                    <p:anim calcmode="lin" valueType="num">
                                      <p:cBhvr>
                                        <p:cTn id="192" dur="500" fill="hold"/>
                                        <p:tgtEl>
                                          <p:spTgt spid="1618030"/>
                                        </p:tgtEl>
                                        <p:attrNameLst>
                                          <p:attrName>ppt_w</p:attrName>
                                        </p:attrNameLst>
                                      </p:cBhvr>
                                      <p:tavLst>
                                        <p:tav tm="0">
                                          <p:val>
                                            <p:fltVal val="0"/>
                                          </p:val>
                                        </p:tav>
                                        <p:tav tm="100000">
                                          <p:val>
                                            <p:strVal val="#ppt_w"/>
                                          </p:val>
                                        </p:tav>
                                      </p:tavLst>
                                    </p:anim>
                                    <p:anim calcmode="lin" valueType="num">
                                      <p:cBhvr>
                                        <p:cTn id="193" dur="500" fill="hold"/>
                                        <p:tgtEl>
                                          <p:spTgt spid="1618030"/>
                                        </p:tgtEl>
                                        <p:attrNameLst>
                                          <p:attrName>ppt_h</p:attrName>
                                        </p:attrNameLst>
                                      </p:cBhvr>
                                      <p:tavLst>
                                        <p:tav tm="0">
                                          <p:val>
                                            <p:strVal val="#ppt_h"/>
                                          </p:val>
                                        </p:tav>
                                        <p:tav tm="100000">
                                          <p:val>
                                            <p:strVal val="#ppt_h"/>
                                          </p:val>
                                        </p:tav>
                                      </p:tavLst>
                                    </p:anim>
                                  </p:childTnLst>
                                </p:cTn>
                              </p:par>
                            </p:childTnLst>
                          </p:cTn>
                        </p:par>
                        <p:par>
                          <p:cTn id="194" fill="hold">
                            <p:stCondLst>
                              <p:cond delay="3000"/>
                            </p:stCondLst>
                            <p:childTnLst>
                              <p:par>
                                <p:cTn id="195" presetID="17" presetClass="entr" presetSubtype="1" fill="hold" grpId="0" nodeType="afterEffect">
                                  <p:stCondLst>
                                    <p:cond delay="0"/>
                                  </p:stCondLst>
                                  <p:childTnLst>
                                    <p:set>
                                      <p:cBhvr>
                                        <p:cTn id="196" dur="1" fill="hold">
                                          <p:stCondLst>
                                            <p:cond delay="0"/>
                                          </p:stCondLst>
                                        </p:cTn>
                                        <p:tgtEl>
                                          <p:spTgt spid="1618031"/>
                                        </p:tgtEl>
                                        <p:attrNameLst>
                                          <p:attrName>style.visibility</p:attrName>
                                        </p:attrNameLst>
                                      </p:cBhvr>
                                      <p:to>
                                        <p:strVal val="visible"/>
                                      </p:to>
                                    </p:set>
                                    <p:anim calcmode="lin" valueType="num">
                                      <p:cBhvr>
                                        <p:cTn id="197" dur="500" fill="hold"/>
                                        <p:tgtEl>
                                          <p:spTgt spid="1618031"/>
                                        </p:tgtEl>
                                        <p:attrNameLst>
                                          <p:attrName>ppt_x</p:attrName>
                                        </p:attrNameLst>
                                      </p:cBhvr>
                                      <p:tavLst>
                                        <p:tav tm="0">
                                          <p:val>
                                            <p:strVal val="#ppt_x"/>
                                          </p:val>
                                        </p:tav>
                                        <p:tav tm="100000">
                                          <p:val>
                                            <p:strVal val="#ppt_x"/>
                                          </p:val>
                                        </p:tav>
                                      </p:tavLst>
                                    </p:anim>
                                    <p:anim calcmode="lin" valueType="num">
                                      <p:cBhvr>
                                        <p:cTn id="198" dur="500" fill="hold"/>
                                        <p:tgtEl>
                                          <p:spTgt spid="1618031"/>
                                        </p:tgtEl>
                                        <p:attrNameLst>
                                          <p:attrName>ppt_y</p:attrName>
                                        </p:attrNameLst>
                                      </p:cBhvr>
                                      <p:tavLst>
                                        <p:tav tm="0">
                                          <p:val>
                                            <p:strVal val="#ppt_y-#ppt_h/2"/>
                                          </p:val>
                                        </p:tav>
                                        <p:tav tm="100000">
                                          <p:val>
                                            <p:strVal val="#ppt_y"/>
                                          </p:val>
                                        </p:tav>
                                      </p:tavLst>
                                    </p:anim>
                                    <p:anim calcmode="lin" valueType="num">
                                      <p:cBhvr>
                                        <p:cTn id="199" dur="500" fill="hold"/>
                                        <p:tgtEl>
                                          <p:spTgt spid="1618031"/>
                                        </p:tgtEl>
                                        <p:attrNameLst>
                                          <p:attrName>ppt_w</p:attrName>
                                        </p:attrNameLst>
                                      </p:cBhvr>
                                      <p:tavLst>
                                        <p:tav tm="0">
                                          <p:val>
                                            <p:strVal val="#ppt_w"/>
                                          </p:val>
                                        </p:tav>
                                        <p:tav tm="100000">
                                          <p:val>
                                            <p:strVal val="#ppt_w"/>
                                          </p:val>
                                        </p:tav>
                                      </p:tavLst>
                                    </p:anim>
                                    <p:anim calcmode="lin" valueType="num">
                                      <p:cBhvr>
                                        <p:cTn id="200" dur="500" fill="hold"/>
                                        <p:tgtEl>
                                          <p:spTgt spid="1618031"/>
                                        </p:tgtEl>
                                        <p:attrNameLst>
                                          <p:attrName>ppt_h</p:attrName>
                                        </p:attrNameLst>
                                      </p:cBhvr>
                                      <p:tavLst>
                                        <p:tav tm="0">
                                          <p:val>
                                            <p:fltVal val="0"/>
                                          </p:val>
                                        </p:tav>
                                        <p:tav tm="100000">
                                          <p:val>
                                            <p:strVal val="#ppt_h"/>
                                          </p:val>
                                        </p:tav>
                                      </p:tavLst>
                                    </p:anim>
                                  </p:childTnLst>
                                </p:cTn>
                              </p:par>
                            </p:childTnLst>
                          </p:cTn>
                        </p:par>
                        <p:par>
                          <p:cTn id="201" fill="hold">
                            <p:stCondLst>
                              <p:cond delay="3500"/>
                            </p:stCondLst>
                            <p:childTnLst>
                              <p:par>
                                <p:cTn id="202" presetID="1" presetClass="entr" presetSubtype="0" fill="hold" grpId="0" nodeType="afterEffect">
                                  <p:stCondLst>
                                    <p:cond delay="0"/>
                                  </p:stCondLst>
                                  <p:childTnLst>
                                    <p:set>
                                      <p:cBhvr>
                                        <p:cTn id="203" dur="1" fill="hold">
                                          <p:stCondLst>
                                            <p:cond delay="0"/>
                                          </p:stCondLst>
                                        </p:cTn>
                                        <p:tgtEl>
                                          <p:spTgt spid="1618049"/>
                                        </p:tgtEl>
                                        <p:attrNameLst>
                                          <p:attrName>style.visibility</p:attrName>
                                        </p:attrNameLst>
                                      </p:cBhvr>
                                      <p:to>
                                        <p:strVal val="visible"/>
                                      </p:to>
                                    </p:set>
                                  </p:childTnLst>
                                </p:cTn>
                              </p:par>
                            </p:childTnLst>
                          </p:cTn>
                        </p:par>
                        <p:par>
                          <p:cTn id="204" fill="hold">
                            <p:stCondLst>
                              <p:cond delay="3500"/>
                            </p:stCondLst>
                            <p:childTnLst>
                              <p:par>
                                <p:cTn id="205" presetID="17" presetClass="entr" presetSubtype="4" fill="hold" grpId="0" nodeType="afterEffect">
                                  <p:stCondLst>
                                    <p:cond delay="0"/>
                                  </p:stCondLst>
                                  <p:childTnLst>
                                    <p:set>
                                      <p:cBhvr>
                                        <p:cTn id="206" dur="1" fill="hold">
                                          <p:stCondLst>
                                            <p:cond delay="0"/>
                                          </p:stCondLst>
                                        </p:cTn>
                                        <p:tgtEl>
                                          <p:spTgt spid="1618047"/>
                                        </p:tgtEl>
                                        <p:attrNameLst>
                                          <p:attrName>style.visibility</p:attrName>
                                        </p:attrNameLst>
                                      </p:cBhvr>
                                      <p:to>
                                        <p:strVal val="visible"/>
                                      </p:to>
                                    </p:set>
                                    <p:anim calcmode="lin" valueType="num">
                                      <p:cBhvr>
                                        <p:cTn id="207" dur="500" fill="hold"/>
                                        <p:tgtEl>
                                          <p:spTgt spid="1618047"/>
                                        </p:tgtEl>
                                        <p:attrNameLst>
                                          <p:attrName>ppt_x</p:attrName>
                                        </p:attrNameLst>
                                      </p:cBhvr>
                                      <p:tavLst>
                                        <p:tav tm="0">
                                          <p:val>
                                            <p:strVal val="#ppt_x"/>
                                          </p:val>
                                        </p:tav>
                                        <p:tav tm="100000">
                                          <p:val>
                                            <p:strVal val="#ppt_x"/>
                                          </p:val>
                                        </p:tav>
                                      </p:tavLst>
                                    </p:anim>
                                    <p:anim calcmode="lin" valueType="num">
                                      <p:cBhvr>
                                        <p:cTn id="208" dur="500" fill="hold"/>
                                        <p:tgtEl>
                                          <p:spTgt spid="1618047"/>
                                        </p:tgtEl>
                                        <p:attrNameLst>
                                          <p:attrName>ppt_y</p:attrName>
                                        </p:attrNameLst>
                                      </p:cBhvr>
                                      <p:tavLst>
                                        <p:tav tm="0">
                                          <p:val>
                                            <p:strVal val="#ppt_y+#ppt_h/2"/>
                                          </p:val>
                                        </p:tav>
                                        <p:tav tm="100000">
                                          <p:val>
                                            <p:strVal val="#ppt_y"/>
                                          </p:val>
                                        </p:tav>
                                      </p:tavLst>
                                    </p:anim>
                                    <p:anim calcmode="lin" valueType="num">
                                      <p:cBhvr>
                                        <p:cTn id="209" dur="500" fill="hold"/>
                                        <p:tgtEl>
                                          <p:spTgt spid="1618047"/>
                                        </p:tgtEl>
                                        <p:attrNameLst>
                                          <p:attrName>ppt_w</p:attrName>
                                        </p:attrNameLst>
                                      </p:cBhvr>
                                      <p:tavLst>
                                        <p:tav tm="0">
                                          <p:val>
                                            <p:strVal val="#ppt_w"/>
                                          </p:val>
                                        </p:tav>
                                        <p:tav tm="100000">
                                          <p:val>
                                            <p:strVal val="#ppt_w"/>
                                          </p:val>
                                        </p:tav>
                                      </p:tavLst>
                                    </p:anim>
                                    <p:anim calcmode="lin" valueType="num">
                                      <p:cBhvr>
                                        <p:cTn id="210" dur="500" fill="hold"/>
                                        <p:tgtEl>
                                          <p:spTgt spid="1618047"/>
                                        </p:tgtEl>
                                        <p:attrNameLst>
                                          <p:attrName>ppt_h</p:attrName>
                                        </p:attrNameLst>
                                      </p:cBhvr>
                                      <p:tavLst>
                                        <p:tav tm="0">
                                          <p:val>
                                            <p:fltVal val="0"/>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17" presetClass="entr" presetSubtype="10" fill="hold" grpId="0" nodeType="clickEffect">
                                  <p:stCondLst>
                                    <p:cond delay="0"/>
                                  </p:stCondLst>
                                  <p:childTnLst>
                                    <p:set>
                                      <p:cBhvr>
                                        <p:cTn id="214" dur="1" fill="hold">
                                          <p:stCondLst>
                                            <p:cond delay="0"/>
                                          </p:stCondLst>
                                        </p:cTn>
                                        <p:tgtEl>
                                          <p:spTgt spid="1618037"/>
                                        </p:tgtEl>
                                        <p:attrNameLst>
                                          <p:attrName>style.visibility</p:attrName>
                                        </p:attrNameLst>
                                      </p:cBhvr>
                                      <p:to>
                                        <p:strVal val="visible"/>
                                      </p:to>
                                    </p:set>
                                    <p:anim calcmode="lin" valueType="num">
                                      <p:cBhvr>
                                        <p:cTn id="215" dur="500" fill="hold"/>
                                        <p:tgtEl>
                                          <p:spTgt spid="1618037"/>
                                        </p:tgtEl>
                                        <p:attrNameLst>
                                          <p:attrName>ppt_w</p:attrName>
                                        </p:attrNameLst>
                                      </p:cBhvr>
                                      <p:tavLst>
                                        <p:tav tm="0">
                                          <p:val>
                                            <p:fltVal val="0"/>
                                          </p:val>
                                        </p:tav>
                                        <p:tav tm="100000">
                                          <p:val>
                                            <p:strVal val="#ppt_w"/>
                                          </p:val>
                                        </p:tav>
                                      </p:tavLst>
                                    </p:anim>
                                    <p:anim calcmode="lin" valueType="num">
                                      <p:cBhvr>
                                        <p:cTn id="216" dur="500" fill="hold"/>
                                        <p:tgtEl>
                                          <p:spTgt spid="1618037"/>
                                        </p:tgtEl>
                                        <p:attrNameLst>
                                          <p:attrName>ppt_h</p:attrName>
                                        </p:attrNameLst>
                                      </p:cBhvr>
                                      <p:tavLst>
                                        <p:tav tm="0">
                                          <p:val>
                                            <p:strVal val="#ppt_h"/>
                                          </p:val>
                                        </p:tav>
                                        <p:tav tm="100000">
                                          <p:val>
                                            <p:strVal val="#ppt_h"/>
                                          </p:val>
                                        </p:tav>
                                      </p:tavLst>
                                    </p:anim>
                                  </p:childTnLst>
                                </p:cTn>
                              </p:par>
                            </p:childTnLst>
                          </p:cTn>
                        </p:par>
                        <p:par>
                          <p:cTn id="217" fill="hold">
                            <p:stCondLst>
                              <p:cond delay="500"/>
                            </p:stCondLst>
                            <p:childTnLst>
                              <p:par>
                                <p:cTn id="218" presetID="17" presetClass="entr" presetSubtype="4" fill="hold" grpId="0" nodeType="afterEffect">
                                  <p:stCondLst>
                                    <p:cond delay="0"/>
                                  </p:stCondLst>
                                  <p:childTnLst>
                                    <p:set>
                                      <p:cBhvr>
                                        <p:cTn id="219" dur="1" fill="hold">
                                          <p:stCondLst>
                                            <p:cond delay="0"/>
                                          </p:stCondLst>
                                        </p:cTn>
                                        <p:tgtEl>
                                          <p:spTgt spid="1618038"/>
                                        </p:tgtEl>
                                        <p:attrNameLst>
                                          <p:attrName>style.visibility</p:attrName>
                                        </p:attrNameLst>
                                      </p:cBhvr>
                                      <p:to>
                                        <p:strVal val="visible"/>
                                      </p:to>
                                    </p:set>
                                    <p:anim calcmode="lin" valueType="num">
                                      <p:cBhvr>
                                        <p:cTn id="220" dur="500" fill="hold"/>
                                        <p:tgtEl>
                                          <p:spTgt spid="1618038"/>
                                        </p:tgtEl>
                                        <p:attrNameLst>
                                          <p:attrName>ppt_x</p:attrName>
                                        </p:attrNameLst>
                                      </p:cBhvr>
                                      <p:tavLst>
                                        <p:tav tm="0">
                                          <p:val>
                                            <p:strVal val="#ppt_x"/>
                                          </p:val>
                                        </p:tav>
                                        <p:tav tm="100000">
                                          <p:val>
                                            <p:strVal val="#ppt_x"/>
                                          </p:val>
                                        </p:tav>
                                      </p:tavLst>
                                    </p:anim>
                                    <p:anim calcmode="lin" valueType="num">
                                      <p:cBhvr>
                                        <p:cTn id="221" dur="500" fill="hold"/>
                                        <p:tgtEl>
                                          <p:spTgt spid="1618038"/>
                                        </p:tgtEl>
                                        <p:attrNameLst>
                                          <p:attrName>ppt_y</p:attrName>
                                        </p:attrNameLst>
                                      </p:cBhvr>
                                      <p:tavLst>
                                        <p:tav tm="0">
                                          <p:val>
                                            <p:strVal val="#ppt_y+#ppt_h/2"/>
                                          </p:val>
                                        </p:tav>
                                        <p:tav tm="100000">
                                          <p:val>
                                            <p:strVal val="#ppt_y"/>
                                          </p:val>
                                        </p:tav>
                                      </p:tavLst>
                                    </p:anim>
                                    <p:anim calcmode="lin" valueType="num">
                                      <p:cBhvr>
                                        <p:cTn id="222" dur="500" fill="hold"/>
                                        <p:tgtEl>
                                          <p:spTgt spid="1618038"/>
                                        </p:tgtEl>
                                        <p:attrNameLst>
                                          <p:attrName>ppt_w</p:attrName>
                                        </p:attrNameLst>
                                      </p:cBhvr>
                                      <p:tavLst>
                                        <p:tav tm="0">
                                          <p:val>
                                            <p:strVal val="#ppt_w"/>
                                          </p:val>
                                        </p:tav>
                                        <p:tav tm="100000">
                                          <p:val>
                                            <p:strVal val="#ppt_w"/>
                                          </p:val>
                                        </p:tav>
                                      </p:tavLst>
                                    </p:anim>
                                    <p:anim calcmode="lin" valueType="num">
                                      <p:cBhvr>
                                        <p:cTn id="223" dur="500" fill="hold"/>
                                        <p:tgtEl>
                                          <p:spTgt spid="1618038"/>
                                        </p:tgtEl>
                                        <p:attrNameLst>
                                          <p:attrName>ppt_h</p:attrName>
                                        </p:attrNameLst>
                                      </p:cBhvr>
                                      <p:tavLst>
                                        <p:tav tm="0">
                                          <p:val>
                                            <p:fltVal val="0"/>
                                          </p:val>
                                        </p:tav>
                                        <p:tav tm="100000">
                                          <p:val>
                                            <p:strVal val="#ppt_h"/>
                                          </p:val>
                                        </p:tav>
                                      </p:tavLst>
                                    </p:anim>
                                  </p:childTnLst>
                                </p:cTn>
                              </p:par>
                            </p:childTnLst>
                          </p:cTn>
                        </p:par>
                        <p:par>
                          <p:cTn id="224" fill="hold">
                            <p:stCondLst>
                              <p:cond delay="1000"/>
                            </p:stCondLst>
                            <p:childTnLst>
                              <p:par>
                                <p:cTn id="225" presetID="17" presetClass="entr" presetSubtype="8" fill="hold" grpId="0" nodeType="afterEffect">
                                  <p:stCondLst>
                                    <p:cond delay="0"/>
                                  </p:stCondLst>
                                  <p:childTnLst>
                                    <p:set>
                                      <p:cBhvr>
                                        <p:cTn id="226" dur="1" fill="hold">
                                          <p:stCondLst>
                                            <p:cond delay="0"/>
                                          </p:stCondLst>
                                        </p:cTn>
                                        <p:tgtEl>
                                          <p:spTgt spid="1618039"/>
                                        </p:tgtEl>
                                        <p:attrNameLst>
                                          <p:attrName>style.visibility</p:attrName>
                                        </p:attrNameLst>
                                      </p:cBhvr>
                                      <p:to>
                                        <p:strVal val="visible"/>
                                      </p:to>
                                    </p:set>
                                    <p:anim calcmode="lin" valueType="num">
                                      <p:cBhvr>
                                        <p:cTn id="227" dur="500" fill="hold"/>
                                        <p:tgtEl>
                                          <p:spTgt spid="1618039"/>
                                        </p:tgtEl>
                                        <p:attrNameLst>
                                          <p:attrName>ppt_x</p:attrName>
                                        </p:attrNameLst>
                                      </p:cBhvr>
                                      <p:tavLst>
                                        <p:tav tm="0">
                                          <p:val>
                                            <p:strVal val="#ppt_x-#ppt_w/2"/>
                                          </p:val>
                                        </p:tav>
                                        <p:tav tm="100000">
                                          <p:val>
                                            <p:strVal val="#ppt_x"/>
                                          </p:val>
                                        </p:tav>
                                      </p:tavLst>
                                    </p:anim>
                                    <p:anim calcmode="lin" valueType="num">
                                      <p:cBhvr>
                                        <p:cTn id="228" dur="500" fill="hold"/>
                                        <p:tgtEl>
                                          <p:spTgt spid="1618039"/>
                                        </p:tgtEl>
                                        <p:attrNameLst>
                                          <p:attrName>ppt_y</p:attrName>
                                        </p:attrNameLst>
                                      </p:cBhvr>
                                      <p:tavLst>
                                        <p:tav tm="0">
                                          <p:val>
                                            <p:strVal val="#ppt_y"/>
                                          </p:val>
                                        </p:tav>
                                        <p:tav tm="100000">
                                          <p:val>
                                            <p:strVal val="#ppt_y"/>
                                          </p:val>
                                        </p:tav>
                                      </p:tavLst>
                                    </p:anim>
                                    <p:anim calcmode="lin" valueType="num">
                                      <p:cBhvr>
                                        <p:cTn id="229" dur="500" fill="hold"/>
                                        <p:tgtEl>
                                          <p:spTgt spid="1618039"/>
                                        </p:tgtEl>
                                        <p:attrNameLst>
                                          <p:attrName>ppt_w</p:attrName>
                                        </p:attrNameLst>
                                      </p:cBhvr>
                                      <p:tavLst>
                                        <p:tav tm="0">
                                          <p:val>
                                            <p:fltVal val="0"/>
                                          </p:val>
                                        </p:tav>
                                        <p:tav tm="100000">
                                          <p:val>
                                            <p:strVal val="#ppt_w"/>
                                          </p:val>
                                        </p:tav>
                                      </p:tavLst>
                                    </p:anim>
                                    <p:anim calcmode="lin" valueType="num">
                                      <p:cBhvr>
                                        <p:cTn id="230" dur="500" fill="hold"/>
                                        <p:tgtEl>
                                          <p:spTgt spid="16180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11" grpId="0" animBg="1"/>
      <p:bldP spid="1618012" grpId="0" animBg="1"/>
      <p:bldP spid="1618013" grpId="0" animBg="1"/>
      <p:bldP spid="1618014" grpId="0" animBg="1"/>
      <p:bldP spid="1618015" grpId="0" animBg="1"/>
      <p:bldP spid="1618016" grpId="0" animBg="1"/>
      <p:bldP spid="1618017" grpId="0" animBg="1"/>
      <p:bldP spid="1618018" grpId="0" animBg="1"/>
      <p:bldP spid="1618019" grpId="0" animBg="1"/>
      <p:bldP spid="1618020" grpId="0" animBg="1"/>
      <p:bldP spid="1618021" grpId="0" animBg="1"/>
      <p:bldP spid="1618022" grpId="0"/>
      <p:bldP spid="1618023" grpId="0"/>
      <p:bldP spid="1618024" grpId="0" animBg="1"/>
      <p:bldP spid="1618025" grpId="0" animBg="1"/>
      <p:bldP spid="1618026" grpId="0" animBg="1"/>
      <p:bldP spid="1618027" grpId="0" animBg="1"/>
      <p:bldP spid="1618028" grpId="0" animBg="1"/>
      <p:bldP spid="1618029" grpId="0" animBg="1"/>
      <p:bldP spid="1618030" grpId="0" animBg="1"/>
      <p:bldP spid="1618031" grpId="0" animBg="1"/>
      <p:bldP spid="1618032" grpId="0" animBg="1"/>
      <p:bldP spid="1618033" grpId="0" animBg="1"/>
      <p:bldP spid="1618035" grpId="0" animBg="1"/>
      <p:bldP spid="1618037" grpId="0" animBg="1"/>
      <p:bldP spid="1618038" grpId="0" animBg="1"/>
      <p:bldP spid="1618039" grpId="0" animBg="1"/>
      <p:bldP spid="1618040" grpId="0"/>
      <p:bldP spid="1618041" grpId="0" animBg="1"/>
      <p:bldP spid="1618042" grpId="0" animBg="1"/>
      <p:bldP spid="1618043" grpId="0" animBg="1"/>
      <p:bldP spid="1618045" grpId="0" animBg="1"/>
      <p:bldP spid="1618046" grpId="0" animBg="1"/>
      <p:bldP spid="1618047" grpId="0" animBg="1"/>
      <p:bldP spid="1618048" grpId="0" animBg="1"/>
      <p:bldP spid="1618049" grpId="0" animBg="1"/>
      <p:bldP spid="1618050" grpId="0"/>
      <p:bldP spid="1618051" grpId="0"/>
      <p:bldP spid="1618034" grpId="0" animBg="1"/>
      <p:bldP spid="134" grpId="0"/>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p>
            <a:fld id="{237C9057-DF02-4440-BAFC-0D3DF4D75E60}" type="slidenum">
              <a:rPr lang="zh-CN" altLang="en-US" smtClean="0"/>
              <a:pPr/>
              <a:t>16</a:t>
            </a:fld>
            <a:endParaRPr lang="en-US" altLang="zh-CN"/>
          </a:p>
        </p:txBody>
      </p:sp>
      <p:sp>
        <p:nvSpPr>
          <p:cNvPr id="29699" name="Rectangle 2"/>
          <p:cNvSpPr>
            <a:spLocks noGrp="1" noChangeArrowheads="1"/>
          </p:cNvSpPr>
          <p:nvPr>
            <p:ph type="title"/>
          </p:nvPr>
        </p:nvSpPr>
        <p:spPr/>
        <p:txBody>
          <a:bodyPr/>
          <a:lstStyle/>
          <a:p>
            <a:pPr eaLnBrk="1" hangingPunct="1"/>
            <a:r>
              <a:rPr lang="en-US" altLang="zh-CN"/>
              <a:t>4.3.2 </a:t>
            </a:r>
            <a:r>
              <a:rPr lang="zh-CN" altLang="en-US"/>
              <a:t>主存与</a:t>
            </a:r>
            <a:r>
              <a:rPr lang="en-US" altLang="zh-CN"/>
              <a:t>Cache</a:t>
            </a:r>
            <a:r>
              <a:rPr lang="zh-CN" altLang="en-US"/>
              <a:t>的</a:t>
            </a:r>
            <a:r>
              <a:rPr lang="zh-CN" altLang="en-US">
                <a:solidFill>
                  <a:srgbClr val="D60093"/>
                </a:solidFill>
              </a:rPr>
              <a:t>地址映射</a:t>
            </a:r>
            <a:r>
              <a:rPr lang="zh-CN" altLang="en-US">
                <a:solidFill>
                  <a:srgbClr val="006600"/>
                </a:solidFill>
              </a:rPr>
              <a:t>     </a:t>
            </a:r>
            <a:r>
              <a:rPr lang="en-US" altLang="zh-CN">
                <a:solidFill>
                  <a:srgbClr val="006600"/>
                </a:solidFill>
              </a:rPr>
              <a:t>3. </a:t>
            </a:r>
            <a:r>
              <a:rPr lang="zh-CN" altLang="en-US">
                <a:solidFill>
                  <a:srgbClr val="FF0000"/>
                </a:solidFill>
              </a:rPr>
              <a:t>组相联</a:t>
            </a:r>
          </a:p>
        </p:txBody>
      </p:sp>
      <p:sp>
        <p:nvSpPr>
          <p:cNvPr id="29700" name="Rectangle 3"/>
          <p:cNvSpPr>
            <a:spLocks noGrp="1" noChangeArrowheads="1"/>
          </p:cNvSpPr>
          <p:nvPr>
            <p:ph type="body" idx="1"/>
          </p:nvPr>
        </p:nvSpPr>
        <p:spPr>
          <a:xfrm>
            <a:off x="684213" y="1052513"/>
            <a:ext cx="8135937" cy="3096567"/>
          </a:xfrm>
        </p:spPr>
        <p:txBody>
          <a:bodyPr/>
          <a:lstStyle/>
          <a:p>
            <a:pPr eaLnBrk="1" hangingPunct="1">
              <a:lnSpc>
                <a:spcPct val="105000"/>
              </a:lnSpc>
              <a:spcBef>
                <a:spcPct val="5000"/>
              </a:spcBef>
            </a:pPr>
            <a:r>
              <a:rPr lang="zh-CN" altLang="en-US" dirty="0">
                <a:solidFill>
                  <a:schemeClr val="bg2"/>
                </a:solidFill>
                <a:ea typeface="黑体" pitchFamily="2" charset="-122"/>
              </a:rPr>
              <a:t>优点</a:t>
            </a:r>
            <a:r>
              <a:rPr lang="en-US" altLang="zh-CN" dirty="0">
                <a:latin typeface="+mn-ea"/>
              </a:rPr>
              <a:t>(</a:t>
            </a:r>
            <a:r>
              <a:rPr lang="zh-CN" altLang="en-US" dirty="0"/>
              <a:t>与直接映射相比</a:t>
            </a:r>
            <a:r>
              <a:rPr lang="en-US" altLang="zh-CN" dirty="0">
                <a:latin typeface="+mn-ea"/>
              </a:rPr>
              <a:t>)</a:t>
            </a:r>
            <a:r>
              <a:rPr lang="zh-CN" altLang="en-US" dirty="0"/>
              <a:t>：</a:t>
            </a:r>
            <a:endParaRPr lang="zh-CN" altLang="en-US" dirty="0">
              <a:latin typeface="+mn-ea"/>
            </a:endParaRPr>
          </a:p>
          <a:p>
            <a:pPr lvl="1" eaLnBrk="1" hangingPunct="1">
              <a:lnSpc>
                <a:spcPct val="105000"/>
              </a:lnSpc>
              <a:spcBef>
                <a:spcPct val="5000"/>
              </a:spcBef>
            </a:pPr>
            <a:r>
              <a:rPr lang="zh-CN" altLang="en-US" dirty="0">
                <a:solidFill>
                  <a:srgbClr val="FF0000"/>
                </a:solidFill>
              </a:rPr>
              <a:t>块</a:t>
            </a:r>
            <a:r>
              <a:rPr lang="zh-CN" altLang="en-US" dirty="0"/>
              <a:t>的</a:t>
            </a:r>
            <a:r>
              <a:rPr lang="zh-CN" altLang="en-US" dirty="0">
                <a:solidFill>
                  <a:srgbClr val="0000FF"/>
                </a:solidFill>
              </a:rPr>
              <a:t>冲突概率</a:t>
            </a:r>
            <a:r>
              <a:rPr lang="zh-CN" altLang="en-US" u="sng" dirty="0"/>
              <a:t>比较低</a:t>
            </a:r>
            <a:r>
              <a:rPr lang="zh-CN" altLang="en-US" dirty="0"/>
              <a:t>；</a:t>
            </a:r>
          </a:p>
          <a:p>
            <a:pPr lvl="1" eaLnBrk="1" hangingPunct="1">
              <a:lnSpc>
                <a:spcPct val="105000"/>
              </a:lnSpc>
              <a:spcBef>
                <a:spcPct val="5000"/>
              </a:spcBef>
            </a:pPr>
            <a:r>
              <a:rPr lang="zh-CN" altLang="en-US" dirty="0">
                <a:solidFill>
                  <a:srgbClr val="FF0000"/>
                </a:solidFill>
              </a:rPr>
              <a:t>块</a:t>
            </a:r>
            <a:r>
              <a:rPr lang="zh-CN" altLang="en-US" dirty="0"/>
              <a:t>的</a:t>
            </a:r>
            <a:r>
              <a:rPr lang="zh-CN" altLang="en-US" dirty="0">
                <a:solidFill>
                  <a:srgbClr val="0000FF"/>
                </a:solidFill>
              </a:rPr>
              <a:t>利用率</a:t>
            </a:r>
            <a:r>
              <a:rPr lang="zh-CN" altLang="en-US" u="sng" dirty="0"/>
              <a:t>大幅度提高</a:t>
            </a:r>
            <a:r>
              <a:rPr lang="zh-CN" altLang="en-US" dirty="0"/>
              <a:t>；</a:t>
            </a:r>
          </a:p>
          <a:p>
            <a:pPr lvl="1" eaLnBrk="1" hangingPunct="1">
              <a:lnSpc>
                <a:spcPct val="105000"/>
              </a:lnSpc>
              <a:spcBef>
                <a:spcPct val="5000"/>
              </a:spcBef>
            </a:pPr>
            <a:r>
              <a:rPr lang="zh-CN" altLang="en-US" dirty="0">
                <a:solidFill>
                  <a:srgbClr val="FF0000"/>
                </a:solidFill>
              </a:rPr>
              <a:t>块</a:t>
            </a:r>
            <a:r>
              <a:rPr lang="zh-CN" altLang="en-US" dirty="0"/>
              <a:t>的</a:t>
            </a:r>
            <a:r>
              <a:rPr lang="zh-CN" altLang="en-US" dirty="0">
                <a:solidFill>
                  <a:srgbClr val="0000FF"/>
                </a:solidFill>
              </a:rPr>
              <a:t>失效率</a:t>
            </a:r>
            <a:r>
              <a:rPr lang="zh-CN" altLang="en-US" u="sng" dirty="0"/>
              <a:t>明显降低</a:t>
            </a:r>
            <a:r>
              <a:rPr lang="zh-CN" altLang="en-US" dirty="0"/>
              <a:t>。</a:t>
            </a:r>
          </a:p>
          <a:p>
            <a:pPr eaLnBrk="1" hangingPunct="1">
              <a:lnSpc>
                <a:spcPct val="105000"/>
              </a:lnSpc>
              <a:spcBef>
                <a:spcPct val="5000"/>
              </a:spcBef>
            </a:pPr>
            <a:r>
              <a:rPr lang="zh-CN" altLang="en-US" dirty="0">
                <a:solidFill>
                  <a:schemeClr val="bg2"/>
                </a:solidFill>
                <a:ea typeface="黑体" pitchFamily="2" charset="-122"/>
              </a:rPr>
              <a:t>缺点</a:t>
            </a:r>
            <a:r>
              <a:rPr lang="zh-CN" altLang="en-US" dirty="0"/>
              <a:t>：</a:t>
            </a:r>
            <a:br>
              <a:rPr lang="zh-CN" altLang="en-US" dirty="0"/>
            </a:br>
            <a:r>
              <a:rPr lang="zh-CN" altLang="en-US" dirty="0">
                <a:solidFill>
                  <a:srgbClr val="CC0066"/>
                </a:solidFill>
              </a:rPr>
              <a:t>实现难度</a:t>
            </a:r>
            <a:r>
              <a:rPr lang="zh-CN" altLang="en-US" dirty="0"/>
              <a:t>和</a:t>
            </a:r>
            <a:r>
              <a:rPr lang="zh-CN" altLang="en-US" dirty="0">
                <a:solidFill>
                  <a:srgbClr val="CC0066"/>
                </a:solidFill>
              </a:rPr>
              <a:t>造价</a:t>
            </a:r>
            <a:r>
              <a:rPr lang="zh-CN" altLang="en-US" u="sng" dirty="0"/>
              <a:t>比直接映射方式高</a:t>
            </a:r>
            <a:r>
              <a:rPr lang="zh-CN" altLang="en-US" dirty="0"/>
              <a:t>。</a:t>
            </a:r>
          </a:p>
        </p:txBody>
      </p:sp>
      <p:sp>
        <p:nvSpPr>
          <p:cNvPr id="2" name="右大括号 1">
            <a:extLst>
              <a:ext uri="{FF2B5EF4-FFF2-40B4-BE49-F238E27FC236}">
                <a16:creationId xmlns:a16="http://schemas.microsoft.com/office/drawing/2014/main" id="{D63F051C-9FAC-495B-B583-08D1983BB956}"/>
              </a:ext>
            </a:extLst>
          </p:cNvPr>
          <p:cNvSpPr/>
          <p:nvPr/>
        </p:nvSpPr>
        <p:spPr bwMode="auto">
          <a:xfrm rot="18939453">
            <a:off x="5749035" y="1095664"/>
            <a:ext cx="395064" cy="2851809"/>
          </a:xfrm>
          <a:prstGeom prst="rightBrace">
            <a:avLst>
              <a:gd name="adj1" fmla="val 39036"/>
              <a:gd name="adj2" fmla="val 50000"/>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567DD61F-211D-42CB-8BDB-9C4B6A5ED078}"/>
              </a:ext>
            </a:extLst>
          </p:cNvPr>
          <p:cNvSpPr/>
          <p:nvPr/>
        </p:nvSpPr>
        <p:spPr>
          <a:xfrm rot="2737928">
            <a:off x="4008428" y="2019515"/>
            <a:ext cx="4512774" cy="523220"/>
          </a:xfrm>
          <a:prstGeom prst="rect">
            <a:avLst/>
          </a:prstGeom>
        </p:spPr>
        <p:txBody>
          <a:bodyPr wrap="none">
            <a:spAutoFit/>
          </a:bodyPr>
          <a:lstStyle/>
          <a:p>
            <a:r>
              <a:rPr lang="zh-CN" altLang="en-US" dirty="0">
                <a:solidFill>
                  <a:srgbClr val="FF6600"/>
                </a:solidFill>
              </a:rPr>
              <a:t>介于</a:t>
            </a:r>
            <a:r>
              <a:rPr lang="zh-CN" altLang="en-US" dirty="0">
                <a:solidFill>
                  <a:srgbClr val="FF0066"/>
                </a:solidFill>
                <a:latin typeface="黑体" panose="02010609060101010101" pitchFamily="49" charset="-122"/>
                <a:ea typeface="黑体" panose="02010609060101010101" pitchFamily="49" charset="-122"/>
              </a:rPr>
              <a:t>全相联</a:t>
            </a:r>
            <a:r>
              <a:rPr lang="zh-CN" altLang="en-US" dirty="0">
                <a:solidFill>
                  <a:srgbClr val="FF6600"/>
                </a:solidFill>
              </a:rPr>
              <a:t>和</a:t>
            </a:r>
            <a:r>
              <a:rPr lang="zh-CN" altLang="en-US" dirty="0">
                <a:solidFill>
                  <a:srgbClr val="FF0066"/>
                </a:solidFill>
                <a:latin typeface="黑体" panose="02010609060101010101" pitchFamily="49" charset="-122"/>
                <a:ea typeface="黑体" panose="02010609060101010101" pitchFamily="49" charset="-122"/>
              </a:rPr>
              <a:t>直接映射</a:t>
            </a:r>
            <a:r>
              <a:rPr lang="zh-CN" altLang="en-US" dirty="0">
                <a:solidFill>
                  <a:srgbClr val="FF6600"/>
                </a:solidFill>
              </a:rPr>
              <a:t>之间</a:t>
            </a:r>
          </a:p>
        </p:txBody>
      </p:sp>
      <p:sp>
        <p:nvSpPr>
          <p:cNvPr id="4" name="动作按钮: 空白 3">
            <a:hlinkClick r:id="rId2" action="ppaction://hlinksldjump" highlightClick="1"/>
            <a:extLst>
              <a:ext uri="{FF2B5EF4-FFF2-40B4-BE49-F238E27FC236}">
                <a16:creationId xmlns:a16="http://schemas.microsoft.com/office/drawing/2014/main" id="{66791349-94E4-4AF5-A9E1-DF44ED28A4A7}"/>
              </a:ext>
            </a:extLst>
          </p:cNvPr>
          <p:cNvSpPr>
            <a:spLocks noChangeAspect="1"/>
          </p:cNvSpPr>
          <p:nvPr/>
        </p:nvSpPr>
        <p:spPr bwMode="auto">
          <a:xfrm>
            <a:off x="6616459" y="5314254"/>
            <a:ext cx="792000" cy="792088"/>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accent2">
                    <a:lumMod val="75000"/>
                  </a:schemeClr>
                </a:solidFill>
                <a:effectLst/>
                <a:latin typeface="Times New Roman" pitchFamily="18" charset="0"/>
                <a:ea typeface="宋体" pitchFamily="2" charset="-122"/>
              </a:rPr>
              <a:t>例</a:t>
            </a:r>
            <a:r>
              <a:rPr kumimoji="0" lang="en-US" altLang="zh-CN" sz="2800" b="1" i="0" u="none" strike="noStrike" cap="none" normalizeH="0" baseline="0" dirty="0">
                <a:ln>
                  <a:noFill/>
                </a:ln>
                <a:solidFill>
                  <a:schemeClr val="accent2">
                    <a:lumMod val="75000"/>
                  </a:schemeClr>
                </a:solidFill>
                <a:effectLst/>
                <a:latin typeface="Times New Roman" pitchFamily="18" charset="0"/>
                <a:ea typeface="宋体" pitchFamily="2" charset="-122"/>
              </a:rPr>
              <a:t>1</a:t>
            </a:r>
            <a:endParaRPr kumimoji="0" lang="zh-CN" altLang="en-US" sz="2800" b="1" i="0" u="none" strike="noStrike" cap="none" normalizeH="0" baseline="0" dirty="0">
              <a:ln>
                <a:noFill/>
              </a:ln>
              <a:solidFill>
                <a:schemeClr val="accent2">
                  <a:lumMod val="75000"/>
                </a:schemeClr>
              </a:solidFill>
              <a:effectLst/>
              <a:latin typeface="Times New Roman" pitchFamily="18" charset="0"/>
              <a:ea typeface="宋体" pitchFamily="2" charset="-122"/>
            </a:endParaRPr>
          </a:p>
        </p:txBody>
      </p:sp>
      <p:sp>
        <p:nvSpPr>
          <p:cNvPr id="8" name="动作按钮: 空白 7">
            <a:hlinkClick r:id="rId3" action="ppaction://hlinksldjump" highlightClick="1"/>
            <a:extLst>
              <a:ext uri="{FF2B5EF4-FFF2-40B4-BE49-F238E27FC236}">
                <a16:creationId xmlns:a16="http://schemas.microsoft.com/office/drawing/2014/main" id="{5FE15EA3-E113-4E5F-B997-8C8A827B347F}"/>
              </a:ext>
            </a:extLst>
          </p:cNvPr>
          <p:cNvSpPr>
            <a:spLocks noChangeAspect="1"/>
          </p:cNvSpPr>
          <p:nvPr/>
        </p:nvSpPr>
        <p:spPr bwMode="auto">
          <a:xfrm>
            <a:off x="7696579" y="5314254"/>
            <a:ext cx="792000" cy="792088"/>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accent2">
                    <a:lumMod val="75000"/>
                  </a:schemeClr>
                </a:solidFill>
                <a:effectLst/>
                <a:latin typeface="Times New Roman" pitchFamily="18" charset="0"/>
                <a:ea typeface="宋体" pitchFamily="2" charset="-122"/>
              </a:rPr>
              <a:t>例</a:t>
            </a:r>
            <a:r>
              <a:rPr kumimoji="0" lang="en-US" altLang="zh-CN" sz="2800" b="1" i="0" u="none" strike="noStrike" cap="none" normalizeH="0" baseline="0" dirty="0">
                <a:ln>
                  <a:noFill/>
                </a:ln>
                <a:solidFill>
                  <a:schemeClr val="accent2">
                    <a:lumMod val="75000"/>
                  </a:schemeClr>
                </a:solidFill>
                <a:effectLst/>
                <a:latin typeface="Times New Roman" pitchFamily="18" charset="0"/>
                <a:ea typeface="宋体" pitchFamily="2" charset="-122"/>
              </a:rPr>
              <a:t>2</a:t>
            </a:r>
            <a:endParaRPr kumimoji="0" lang="zh-CN" altLang="en-US" sz="2800" b="1" i="0" u="none" strike="noStrike" cap="none" normalizeH="0" baseline="0" dirty="0">
              <a:ln>
                <a:noFill/>
              </a:ln>
              <a:solidFill>
                <a:schemeClr val="accent2">
                  <a:lumMod val="75000"/>
                </a:schemeClr>
              </a:solidFill>
              <a:effectLst/>
              <a:latin typeface="Times New Roman" pitchFamily="18" charset="0"/>
              <a:ea typeface="宋体" pitchFamily="2"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18948" name="Line 4"/>
          <p:cNvSpPr>
            <a:spLocks noChangeShapeType="1"/>
          </p:cNvSpPr>
          <p:nvPr/>
        </p:nvSpPr>
        <p:spPr bwMode="auto">
          <a:xfrm>
            <a:off x="828675" y="1844675"/>
            <a:ext cx="4392613" cy="0"/>
          </a:xfrm>
          <a:prstGeom prst="line">
            <a:avLst/>
          </a:prstGeom>
          <a:noFill/>
          <a:ln w="28575">
            <a:solidFill>
              <a:srgbClr val="9900CC"/>
            </a:solidFill>
            <a:round/>
            <a:headEnd/>
            <a:tailEnd/>
          </a:ln>
        </p:spPr>
        <p:txBody>
          <a:bodyPr wrap="none" anchor="ctr"/>
          <a:lstStyle/>
          <a:p>
            <a:endParaRPr lang="zh-CN" altLang="en-US"/>
          </a:p>
        </p:txBody>
      </p:sp>
      <p:grpSp>
        <p:nvGrpSpPr>
          <p:cNvPr id="2" name="Group 6"/>
          <p:cNvGrpSpPr>
            <a:grpSpLocks/>
          </p:cNvGrpSpPr>
          <p:nvPr/>
        </p:nvGrpSpPr>
        <p:grpSpPr bwMode="auto">
          <a:xfrm>
            <a:off x="6443663" y="548853"/>
            <a:ext cx="2665412" cy="5832475"/>
            <a:chOff x="4013" y="119"/>
            <a:chExt cx="1679" cy="3674"/>
          </a:xfrm>
        </p:grpSpPr>
        <p:sp>
          <p:nvSpPr>
            <p:cNvPr id="30828" name="Text Box 7"/>
            <p:cNvSpPr txBox="1">
              <a:spLocks noChangeArrowheads="1"/>
            </p:cNvSpPr>
            <p:nvPr/>
          </p:nvSpPr>
          <p:spPr bwMode="auto">
            <a:xfrm>
              <a:off x="5283" y="721"/>
              <a:ext cx="31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0</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0829" name="Text Box 8"/>
            <p:cNvSpPr txBox="1">
              <a:spLocks noChangeArrowheads="1"/>
            </p:cNvSpPr>
            <p:nvPr/>
          </p:nvSpPr>
          <p:spPr bwMode="auto">
            <a:xfrm>
              <a:off x="4104" y="119"/>
              <a:ext cx="771" cy="250"/>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30830" name="Rectangle 9"/>
            <p:cNvSpPr>
              <a:spLocks noChangeArrowheads="1"/>
            </p:cNvSpPr>
            <p:nvPr/>
          </p:nvSpPr>
          <p:spPr bwMode="auto">
            <a:xfrm>
              <a:off x="4103" y="39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31" name="Rectangle 10"/>
            <p:cNvSpPr>
              <a:spLocks noChangeArrowheads="1"/>
            </p:cNvSpPr>
            <p:nvPr/>
          </p:nvSpPr>
          <p:spPr bwMode="auto">
            <a:xfrm>
              <a:off x="4103" y="57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32" name="Rectangle 11"/>
            <p:cNvSpPr>
              <a:spLocks noChangeArrowheads="1"/>
            </p:cNvSpPr>
            <p:nvPr/>
          </p:nvSpPr>
          <p:spPr bwMode="auto">
            <a:xfrm>
              <a:off x="4103" y="751"/>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33" name="Rectangle 12"/>
            <p:cNvSpPr>
              <a:spLocks noChangeArrowheads="1"/>
            </p:cNvSpPr>
            <p:nvPr/>
          </p:nvSpPr>
          <p:spPr bwMode="auto">
            <a:xfrm>
              <a:off x="4103" y="93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34" name="Text Box 13"/>
            <p:cNvSpPr txBox="1">
              <a:spLocks noChangeArrowheads="1"/>
            </p:cNvSpPr>
            <p:nvPr/>
          </p:nvSpPr>
          <p:spPr bwMode="auto">
            <a:xfrm>
              <a:off x="4965" y="476"/>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835" name="AutoShape 14"/>
            <p:cNvSpPr>
              <a:spLocks/>
            </p:cNvSpPr>
            <p:nvPr/>
          </p:nvSpPr>
          <p:spPr bwMode="auto">
            <a:xfrm>
              <a:off x="4919" y="391"/>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36" name="Text Box 15"/>
            <p:cNvSpPr txBox="1">
              <a:spLocks noChangeArrowheads="1"/>
            </p:cNvSpPr>
            <p:nvPr/>
          </p:nvSpPr>
          <p:spPr bwMode="auto">
            <a:xfrm>
              <a:off x="4966" y="843"/>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837" name="AutoShape 16"/>
            <p:cNvSpPr>
              <a:spLocks/>
            </p:cNvSpPr>
            <p:nvPr/>
          </p:nvSpPr>
          <p:spPr bwMode="auto">
            <a:xfrm>
              <a:off x="4920" y="754"/>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38" name="AutoShape 17"/>
            <p:cNvSpPr>
              <a:spLocks noChangeArrowheads="1"/>
            </p:cNvSpPr>
            <p:nvPr/>
          </p:nvSpPr>
          <p:spPr bwMode="auto">
            <a:xfrm>
              <a:off x="4013" y="391"/>
              <a:ext cx="1316" cy="1270"/>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0839" name="Rectangle 18"/>
            <p:cNvSpPr>
              <a:spLocks noChangeArrowheads="1"/>
            </p:cNvSpPr>
            <p:nvPr/>
          </p:nvSpPr>
          <p:spPr bwMode="auto">
            <a:xfrm>
              <a:off x="4104" y="1116"/>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40" name="Rectangle 19"/>
            <p:cNvSpPr>
              <a:spLocks noChangeArrowheads="1"/>
            </p:cNvSpPr>
            <p:nvPr/>
          </p:nvSpPr>
          <p:spPr bwMode="auto">
            <a:xfrm>
              <a:off x="4104" y="1298"/>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41" name="Rectangle 20"/>
            <p:cNvSpPr>
              <a:spLocks noChangeArrowheads="1"/>
            </p:cNvSpPr>
            <p:nvPr/>
          </p:nvSpPr>
          <p:spPr bwMode="auto">
            <a:xfrm>
              <a:off x="4104" y="1478"/>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42" name="Text Box 21"/>
            <p:cNvSpPr txBox="1">
              <a:spLocks noChangeArrowheads="1"/>
            </p:cNvSpPr>
            <p:nvPr/>
          </p:nvSpPr>
          <p:spPr bwMode="auto">
            <a:xfrm>
              <a:off x="4966" y="1387"/>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843" name="AutoShape 22"/>
            <p:cNvSpPr>
              <a:spLocks/>
            </p:cNvSpPr>
            <p:nvPr/>
          </p:nvSpPr>
          <p:spPr bwMode="auto">
            <a:xfrm>
              <a:off x="4920" y="1298"/>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44" name="Text Box 23"/>
            <p:cNvSpPr txBox="1">
              <a:spLocks noChangeArrowheads="1"/>
            </p:cNvSpPr>
            <p:nvPr/>
          </p:nvSpPr>
          <p:spPr bwMode="auto">
            <a:xfrm>
              <a:off x="4966" y="1116"/>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sp>
          <p:nvSpPr>
            <p:cNvPr id="30845" name="Rectangle 24"/>
            <p:cNvSpPr>
              <a:spLocks noChangeArrowheads="1"/>
            </p:cNvSpPr>
            <p:nvPr/>
          </p:nvSpPr>
          <p:spPr bwMode="auto">
            <a:xfrm>
              <a:off x="4104" y="1661"/>
              <a:ext cx="771" cy="862"/>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46" name="Text Box 25"/>
            <p:cNvSpPr txBox="1">
              <a:spLocks noChangeArrowheads="1"/>
            </p:cNvSpPr>
            <p:nvPr/>
          </p:nvSpPr>
          <p:spPr bwMode="auto">
            <a:xfrm>
              <a:off x="5284" y="2853"/>
              <a:ext cx="408"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511</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0847" name="Rectangle 26"/>
            <p:cNvSpPr>
              <a:spLocks noChangeArrowheads="1"/>
            </p:cNvSpPr>
            <p:nvPr/>
          </p:nvSpPr>
          <p:spPr bwMode="auto">
            <a:xfrm>
              <a:off x="4104" y="25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48" name="Rectangle 27"/>
            <p:cNvSpPr>
              <a:spLocks noChangeArrowheads="1"/>
            </p:cNvSpPr>
            <p:nvPr/>
          </p:nvSpPr>
          <p:spPr bwMode="auto">
            <a:xfrm>
              <a:off x="4104"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49" name="Rectangle 28"/>
            <p:cNvSpPr>
              <a:spLocks noChangeArrowheads="1"/>
            </p:cNvSpPr>
            <p:nvPr/>
          </p:nvSpPr>
          <p:spPr bwMode="auto">
            <a:xfrm>
              <a:off x="4104" y="2883"/>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50" name="Rectangle 29"/>
            <p:cNvSpPr>
              <a:spLocks noChangeArrowheads="1"/>
            </p:cNvSpPr>
            <p:nvPr/>
          </p:nvSpPr>
          <p:spPr bwMode="auto">
            <a:xfrm>
              <a:off x="4104" y="3068"/>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51" name="Text Box 30"/>
            <p:cNvSpPr txBox="1">
              <a:spLocks noChangeArrowheads="1"/>
            </p:cNvSpPr>
            <p:nvPr/>
          </p:nvSpPr>
          <p:spPr bwMode="auto">
            <a:xfrm>
              <a:off x="4966" y="2608"/>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852" name="AutoShape 31"/>
            <p:cNvSpPr>
              <a:spLocks/>
            </p:cNvSpPr>
            <p:nvPr/>
          </p:nvSpPr>
          <p:spPr bwMode="auto">
            <a:xfrm>
              <a:off x="4920" y="2523"/>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53" name="Text Box 32"/>
            <p:cNvSpPr txBox="1">
              <a:spLocks noChangeArrowheads="1"/>
            </p:cNvSpPr>
            <p:nvPr/>
          </p:nvSpPr>
          <p:spPr bwMode="auto">
            <a:xfrm>
              <a:off x="4967" y="297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854" name="AutoShape 33"/>
            <p:cNvSpPr>
              <a:spLocks/>
            </p:cNvSpPr>
            <p:nvPr/>
          </p:nvSpPr>
          <p:spPr bwMode="auto">
            <a:xfrm>
              <a:off x="4921" y="2886"/>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55" name="AutoShape 34"/>
            <p:cNvSpPr>
              <a:spLocks noChangeArrowheads="1"/>
            </p:cNvSpPr>
            <p:nvPr/>
          </p:nvSpPr>
          <p:spPr bwMode="auto">
            <a:xfrm>
              <a:off x="4014" y="2523"/>
              <a:ext cx="1316" cy="1270"/>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0856" name="Rectangle 35"/>
            <p:cNvSpPr>
              <a:spLocks noChangeArrowheads="1"/>
            </p:cNvSpPr>
            <p:nvPr/>
          </p:nvSpPr>
          <p:spPr bwMode="auto">
            <a:xfrm>
              <a:off x="4105"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57" name="Rectangle 36"/>
            <p:cNvSpPr>
              <a:spLocks noChangeArrowheads="1"/>
            </p:cNvSpPr>
            <p:nvPr/>
          </p:nvSpPr>
          <p:spPr bwMode="auto">
            <a:xfrm>
              <a:off x="4105" y="343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858" name="Rectangle 37"/>
            <p:cNvSpPr>
              <a:spLocks noChangeArrowheads="1"/>
            </p:cNvSpPr>
            <p:nvPr/>
          </p:nvSpPr>
          <p:spPr bwMode="auto">
            <a:xfrm>
              <a:off x="4105" y="361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859" name="Text Box 38"/>
            <p:cNvSpPr txBox="1">
              <a:spLocks noChangeArrowheads="1"/>
            </p:cNvSpPr>
            <p:nvPr/>
          </p:nvSpPr>
          <p:spPr bwMode="auto">
            <a:xfrm>
              <a:off x="4967" y="351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860" name="AutoShape 39"/>
            <p:cNvSpPr>
              <a:spLocks/>
            </p:cNvSpPr>
            <p:nvPr/>
          </p:nvSpPr>
          <p:spPr bwMode="auto">
            <a:xfrm>
              <a:off x="4921" y="3430"/>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861" name="Text Box 40"/>
            <p:cNvSpPr txBox="1">
              <a:spLocks noChangeArrowheads="1"/>
            </p:cNvSpPr>
            <p:nvPr/>
          </p:nvSpPr>
          <p:spPr bwMode="auto">
            <a:xfrm>
              <a:off x="4967" y="3248"/>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grpSp>
      <p:grpSp>
        <p:nvGrpSpPr>
          <p:cNvPr id="3" name="Group 41"/>
          <p:cNvGrpSpPr>
            <a:grpSpLocks/>
          </p:cNvGrpSpPr>
          <p:nvPr/>
        </p:nvGrpSpPr>
        <p:grpSpPr bwMode="auto">
          <a:xfrm>
            <a:off x="755650" y="4005263"/>
            <a:ext cx="3313113" cy="2736850"/>
            <a:chOff x="430" y="2523"/>
            <a:chExt cx="2087" cy="1724"/>
          </a:xfrm>
        </p:grpSpPr>
        <p:grpSp>
          <p:nvGrpSpPr>
            <p:cNvPr id="30792" name="Group 42"/>
            <p:cNvGrpSpPr>
              <a:grpSpLocks/>
            </p:cNvGrpSpPr>
            <p:nvPr/>
          </p:nvGrpSpPr>
          <p:grpSpPr bwMode="auto">
            <a:xfrm>
              <a:off x="1156" y="2523"/>
              <a:ext cx="908" cy="1267"/>
              <a:chOff x="1655" y="2523"/>
              <a:chExt cx="772" cy="1267"/>
            </a:xfrm>
          </p:grpSpPr>
          <p:sp>
            <p:nvSpPr>
              <p:cNvPr id="30821" name="Rectangle 43"/>
              <p:cNvSpPr>
                <a:spLocks noChangeArrowheads="1"/>
              </p:cNvSpPr>
              <p:nvPr/>
            </p:nvSpPr>
            <p:spPr bwMode="auto">
              <a:xfrm>
                <a:off x="1655" y="2523"/>
                <a:ext cx="771" cy="18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2" name="Rectangle 44"/>
              <p:cNvSpPr>
                <a:spLocks noChangeArrowheads="1"/>
              </p:cNvSpPr>
              <p:nvPr/>
            </p:nvSpPr>
            <p:spPr bwMode="auto">
              <a:xfrm>
                <a:off x="1655"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FF"/>
                    </a:solidFill>
                    <a:latin typeface="Arial" charset="0"/>
                  </a:rPr>
                  <a:t>0100 0000 0</a:t>
                </a:r>
              </a:p>
            </p:txBody>
          </p:sp>
          <p:sp>
            <p:nvSpPr>
              <p:cNvPr id="30823" name="Rectangle 45"/>
              <p:cNvSpPr>
                <a:spLocks noChangeArrowheads="1"/>
              </p:cNvSpPr>
              <p:nvPr/>
            </p:nvSpPr>
            <p:spPr bwMode="auto">
              <a:xfrm>
                <a:off x="1655" y="2883"/>
                <a:ext cx="771" cy="181"/>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4" name="Rectangle 46"/>
              <p:cNvSpPr>
                <a:spLocks noChangeArrowheads="1"/>
              </p:cNvSpPr>
              <p:nvPr/>
            </p:nvSpPr>
            <p:spPr bwMode="auto">
              <a:xfrm>
                <a:off x="1655" y="3068"/>
                <a:ext cx="771" cy="18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5" name="Rectangle 47"/>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26" name="Rectangle 48"/>
              <p:cNvSpPr>
                <a:spLocks noChangeArrowheads="1"/>
              </p:cNvSpPr>
              <p:nvPr/>
            </p:nvSpPr>
            <p:spPr bwMode="auto">
              <a:xfrm>
                <a:off x="1656" y="343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27" name="Rectangle 49"/>
              <p:cNvSpPr>
                <a:spLocks noChangeArrowheads="1"/>
              </p:cNvSpPr>
              <p:nvPr/>
            </p:nvSpPr>
            <p:spPr bwMode="auto">
              <a:xfrm>
                <a:off x="1656" y="361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grpSp>
        <p:grpSp>
          <p:nvGrpSpPr>
            <p:cNvPr id="30793" name="Group 50"/>
            <p:cNvGrpSpPr>
              <a:grpSpLocks/>
            </p:cNvGrpSpPr>
            <p:nvPr/>
          </p:nvGrpSpPr>
          <p:grpSpPr bwMode="auto">
            <a:xfrm>
              <a:off x="838" y="2523"/>
              <a:ext cx="318" cy="1267"/>
              <a:chOff x="1655" y="2523"/>
              <a:chExt cx="772" cy="1267"/>
            </a:xfrm>
          </p:grpSpPr>
          <p:sp>
            <p:nvSpPr>
              <p:cNvPr id="30814" name="Rectangle 51"/>
              <p:cNvSpPr>
                <a:spLocks noChangeArrowheads="1"/>
              </p:cNvSpPr>
              <p:nvPr/>
            </p:nvSpPr>
            <p:spPr bwMode="auto">
              <a:xfrm>
                <a:off x="1655" y="2523"/>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15" name="Rectangle 52"/>
              <p:cNvSpPr>
                <a:spLocks noChangeArrowheads="1"/>
              </p:cNvSpPr>
              <p:nvPr/>
            </p:nvSpPr>
            <p:spPr bwMode="auto">
              <a:xfrm>
                <a:off x="1655" y="2703"/>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sp>
            <p:nvSpPr>
              <p:cNvPr id="30816" name="Rectangle 53"/>
              <p:cNvSpPr>
                <a:spLocks noChangeArrowheads="1"/>
              </p:cNvSpPr>
              <p:nvPr/>
            </p:nvSpPr>
            <p:spPr bwMode="auto">
              <a:xfrm>
                <a:off x="1655" y="2883"/>
                <a:ext cx="771"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17" name="Rectangle 54"/>
              <p:cNvSpPr>
                <a:spLocks noChangeArrowheads="1"/>
              </p:cNvSpPr>
              <p:nvPr/>
            </p:nvSpPr>
            <p:spPr bwMode="auto">
              <a:xfrm>
                <a:off x="1655" y="3068"/>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sp>
            <p:nvSpPr>
              <p:cNvPr id="30818" name="Rectangle 55"/>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r>
                  <a:rPr lang="en-US" altLang="zh-CN" sz="1800">
                    <a:latin typeface="宋体" pitchFamily="2" charset="-122"/>
                  </a:rPr>
                  <a:t>…</a:t>
                </a:r>
                <a:endParaRPr lang="en-US" altLang="zh-CN" sz="1800">
                  <a:latin typeface="Arial" charset="0"/>
                </a:endParaRPr>
              </a:p>
            </p:txBody>
          </p:sp>
          <p:sp>
            <p:nvSpPr>
              <p:cNvPr id="30819" name="Rectangle 56"/>
              <p:cNvSpPr>
                <a:spLocks noChangeArrowheads="1"/>
              </p:cNvSpPr>
              <p:nvPr/>
            </p:nvSpPr>
            <p:spPr bwMode="auto">
              <a:xfrm>
                <a:off x="1656" y="3430"/>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a:t>
                </a:r>
              </a:p>
            </p:txBody>
          </p:sp>
          <p:sp>
            <p:nvSpPr>
              <p:cNvPr id="30820" name="Rectangle 57"/>
              <p:cNvSpPr>
                <a:spLocks noChangeArrowheads="1"/>
              </p:cNvSpPr>
              <p:nvPr/>
            </p:nvSpPr>
            <p:spPr bwMode="auto">
              <a:xfrm>
                <a:off x="1656" y="3610"/>
                <a:ext cx="771"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a:t>
                </a:r>
              </a:p>
            </p:txBody>
          </p:sp>
        </p:grpSp>
        <p:grpSp>
          <p:nvGrpSpPr>
            <p:cNvPr id="30794" name="Group 58"/>
            <p:cNvGrpSpPr>
              <a:grpSpLocks/>
            </p:cNvGrpSpPr>
            <p:nvPr/>
          </p:nvGrpSpPr>
          <p:grpSpPr bwMode="auto">
            <a:xfrm>
              <a:off x="2063" y="2523"/>
              <a:ext cx="318" cy="1267"/>
              <a:chOff x="1655" y="2523"/>
              <a:chExt cx="772" cy="1267"/>
            </a:xfrm>
          </p:grpSpPr>
          <p:sp>
            <p:nvSpPr>
              <p:cNvPr id="30807" name="Rectangle 59"/>
              <p:cNvSpPr>
                <a:spLocks noChangeArrowheads="1"/>
              </p:cNvSpPr>
              <p:nvPr/>
            </p:nvSpPr>
            <p:spPr bwMode="auto">
              <a:xfrm>
                <a:off x="1655" y="2523"/>
                <a:ext cx="771" cy="180"/>
              </a:xfrm>
              <a:prstGeom prst="rect">
                <a:avLst/>
              </a:prstGeom>
              <a:solidFill>
                <a:srgbClr val="FF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08" name="Rectangle 60"/>
              <p:cNvSpPr>
                <a:spLocks noChangeArrowheads="1"/>
              </p:cNvSpPr>
              <p:nvPr/>
            </p:nvSpPr>
            <p:spPr bwMode="auto">
              <a:xfrm>
                <a:off x="1655"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FF"/>
                    </a:solidFill>
                    <a:latin typeface="Arial" charset="0"/>
                  </a:rPr>
                  <a:t>0</a:t>
                </a:r>
              </a:p>
            </p:txBody>
          </p:sp>
          <p:sp>
            <p:nvSpPr>
              <p:cNvPr id="30809" name="Rectangle 61"/>
              <p:cNvSpPr>
                <a:spLocks noChangeArrowheads="1"/>
              </p:cNvSpPr>
              <p:nvPr/>
            </p:nvSpPr>
            <p:spPr bwMode="auto">
              <a:xfrm>
                <a:off x="1655" y="2883"/>
                <a:ext cx="771" cy="181"/>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0" name="Rectangle 62"/>
              <p:cNvSpPr>
                <a:spLocks noChangeArrowheads="1"/>
              </p:cNvSpPr>
              <p:nvPr/>
            </p:nvSpPr>
            <p:spPr bwMode="auto">
              <a:xfrm>
                <a:off x="1655" y="3068"/>
                <a:ext cx="771" cy="180"/>
              </a:xfrm>
              <a:prstGeom prst="rect">
                <a:avLst/>
              </a:prstGeom>
              <a:solidFill>
                <a:srgbClr val="99FF66"/>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1" name="Rectangle 63"/>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812" name="Rectangle 64"/>
              <p:cNvSpPr>
                <a:spLocks noChangeArrowheads="1"/>
              </p:cNvSpPr>
              <p:nvPr/>
            </p:nvSpPr>
            <p:spPr bwMode="auto">
              <a:xfrm>
                <a:off x="1656" y="343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sp>
            <p:nvSpPr>
              <p:cNvPr id="30813" name="Rectangle 65"/>
              <p:cNvSpPr>
                <a:spLocks noChangeArrowheads="1"/>
              </p:cNvSpPr>
              <p:nvPr/>
            </p:nvSpPr>
            <p:spPr bwMode="auto">
              <a:xfrm>
                <a:off x="1656" y="3610"/>
                <a:ext cx="771" cy="180"/>
              </a:xfrm>
              <a:prstGeom prst="rect">
                <a:avLst/>
              </a:prstGeom>
              <a:solidFill>
                <a:srgbClr val="66FFFF"/>
              </a:solidFill>
              <a:ln w="19050" algn="ctr">
                <a:solidFill>
                  <a:schemeClr val="tx1"/>
                </a:solidFill>
                <a:miter lim="800000"/>
                <a:headEnd/>
                <a:tailEnd/>
              </a:ln>
            </p:spPr>
            <p:txBody>
              <a:bodyPr wrap="none" anchor="ctr"/>
              <a:lstStyle/>
              <a:p>
                <a:pPr algn="ctr"/>
                <a:endParaRPr lang="en-US" altLang="zh-CN" sz="1800">
                  <a:latin typeface="Arial" charset="0"/>
                </a:endParaRPr>
              </a:p>
            </p:txBody>
          </p:sp>
        </p:grpSp>
        <p:grpSp>
          <p:nvGrpSpPr>
            <p:cNvPr id="30795" name="Group 66"/>
            <p:cNvGrpSpPr>
              <a:grpSpLocks/>
            </p:cNvGrpSpPr>
            <p:nvPr/>
          </p:nvGrpSpPr>
          <p:grpSpPr bwMode="auto">
            <a:xfrm>
              <a:off x="430" y="2523"/>
              <a:ext cx="409" cy="1267"/>
              <a:chOff x="1655" y="2523"/>
              <a:chExt cx="772" cy="1267"/>
            </a:xfrm>
          </p:grpSpPr>
          <p:sp>
            <p:nvSpPr>
              <p:cNvPr id="30800" name="Rectangle 67"/>
              <p:cNvSpPr>
                <a:spLocks noChangeArrowheads="1"/>
              </p:cNvSpPr>
              <p:nvPr/>
            </p:nvSpPr>
            <p:spPr bwMode="auto">
              <a:xfrm>
                <a:off x="1655" y="2523"/>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000</a:t>
                </a:r>
              </a:p>
            </p:txBody>
          </p:sp>
          <p:sp>
            <p:nvSpPr>
              <p:cNvPr id="30801" name="Rectangle 68"/>
              <p:cNvSpPr>
                <a:spLocks noChangeArrowheads="1"/>
              </p:cNvSpPr>
              <p:nvPr/>
            </p:nvSpPr>
            <p:spPr bwMode="auto">
              <a:xfrm>
                <a:off x="1655" y="2703"/>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000</a:t>
                </a:r>
              </a:p>
            </p:txBody>
          </p:sp>
          <p:sp>
            <p:nvSpPr>
              <p:cNvPr id="30802" name="Rectangle 69"/>
              <p:cNvSpPr>
                <a:spLocks noChangeArrowheads="1"/>
              </p:cNvSpPr>
              <p:nvPr/>
            </p:nvSpPr>
            <p:spPr bwMode="auto">
              <a:xfrm>
                <a:off x="1655" y="2883"/>
                <a:ext cx="771"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001</a:t>
                </a:r>
              </a:p>
            </p:txBody>
          </p:sp>
          <p:sp>
            <p:nvSpPr>
              <p:cNvPr id="30803" name="Rectangle 70"/>
              <p:cNvSpPr>
                <a:spLocks noChangeArrowheads="1"/>
              </p:cNvSpPr>
              <p:nvPr/>
            </p:nvSpPr>
            <p:spPr bwMode="auto">
              <a:xfrm>
                <a:off x="1655" y="3068"/>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001</a:t>
                </a:r>
              </a:p>
            </p:txBody>
          </p:sp>
          <p:sp>
            <p:nvSpPr>
              <p:cNvPr id="30804" name="Rectangle 71"/>
              <p:cNvSpPr>
                <a:spLocks noChangeArrowheads="1"/>
              </p:cNvSpPr>
              <p:nvPr/>
            </p:nvSpPr>
            <p:spPr bwMode="auto">
              <a:xfrm>
                <a:off x="1656" y="3248"/>
                <a:ext cx="771" cy="181"/>
              </a:xfrm>
              <a:prstGeom prst="rect">
                <a:avLst/>
              </a:prstGeom>
              <a:noFill/>
              <a:ln w="19050" algn="ctr">
                <a:solidFill>
                  <a:schemeClr val="tx1"/>
                </a:solidFill>
                <a:miter lim="800000"/>
                <a:headEnd/>
                <a:tailEnd/>
              </a:ln>
            </p:spPr>
            <p:txBody>
              <a:bodyPr wrap="none" anchor="ctr"/>
              <a:lstStyle/>
              <a:p>
                <a:pPr algn="r"/>
                <a:r>
                  <a:rPr lang="en-US" altLang="zh-CN" sz="1800">
                    <a:latin typeface="宋体" pitchFamily="2" charset="-122"/>
                  </a:rPr>
                  <a:t>……</a:t>
                </a:r>
                <a:endParaRPr lang="en-US" altLang="zh-CN" sz="1800">
                  <a:latin typeface="Arial" charset="0"/>
                </a:endParaRPr>
              </a:p>
            </p:txBody>
          </p:sp>
          <p:sp>
            <p:nvSpPr>
              <p:cNvPr id="30805" name="Rectangle 72"/>
              <p:cNvSpPr>
                <a:spLocks noChangeArrowheads="1"/>
              </p:cNvSpPr>
              <p:nvPr/>
            </p:nvSpPr>
            <p:spPr bwMode="auto">
              <a:xfrm>
                <a:off x="1656" y="3430"/>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111</a:t>
                </a:r>
              </a:p>
            </p:txBody>
          </p:sp>
          <p:sp>
            <p:nvSpPr>
              <p:cNvPr id="30806" name="Rectangle 73"/>
              <p:cNvSpPr>
                <a:spLocks noChangeArrowheads="1"/>
              </p:cNvSpPr>
              <p:nvPr/>
            </p:nvSpPr>
            <p:spPr bwMode="auto">
              <a:xfrm>
                <a:off x="1656" y="3610"/>
                <a:ext cx="771"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111</a:t>
                </a:r>
              </a:p>
            </p:txBody>
          </p:sp>
        </p:grpSp>
        <p:sp>
          <p:nvSpPr>
            <p:cNvPr id="30796" name="Rectangle 74"/>
            <p:cNvSpPr>
              <a:spLocks noChangeArrowheads="1"/>
            </p:cNvSpPr>
            <p:nvPr/>
          </p:nvSpPr>
          <p:spPr bwMode="auto">
            <a:xfrm>
              <a:off x="430" y="3839"/>
              <a:ext cx="408"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30797" name="Rectangle 75"/>
            <p:cNvSpPr>
              <a:spLocks noChangeArrowheads="1"/>
            </p:cNvSpPr>
            <p:nvPr/>
          </p:nvSpPr>
          <p:spPr bwMode="auto">
            <a:xfrm>
              <a:off x="1201" y="3839"/>
              <a:ext cx="816"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30798" name="Rectangle 76"/>
            <p:cNvSpPr>
              <a:spLocks noChangeArrowheads="1"/>
            </p:cNvSpPr>
            <p:nvPr/>
          </p:nvSpPr>
          <p:spPr bwMode="auto">
            <a:xfrm>
              <a:off x="702" y="3748"/>
              <a:ext cx="590" cy="499"/>
            </a:xfrm>
            <a:prstGeom prst="rect">
              <a:avLst/>
            </a:prstGeom>
            <a:noFill/>
            <a:ln w="19050" algn="ctr">
              <a:noFill/>
              <a:miter lim="800000"/>
              <a:headEnd/>
              <a:tailEnd/>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sp>
          <p:nvSpPr>
            <p:cNvPr id="30799" name="Rectangle 77"/>
            <p:cNvSpPr>
              <a:spLocks noChangeArrowheads="1"/>
            </p:cNvSpPr>
            <p:nvPr/>
          </p:nvSpPr>
          <p:spPr bwMode="auto">
            <a:xfrm>
              <a:off x="1927" y="3793"/>
              <a:ext cx="590" cy="454"/>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p>
          </p:txBody>
        </p:sp>
      </p:grpSp>
      <p:sp>
        <p:nvSpPr>
          <p:cNvPr id="1619022" name="Text Box 78"/>
          <p:cNvSpPr txBox="1">
            <a:spLocks noChangeArrowheads="1"/>
          </p:cNvSpPr>
          <p:nvPr/>
        </p:nvSpPr>
        <p:spPr bwMode="auto">
          <a:xfrm>
            <a:off x="146050" y="208757"/>
            <a:ext cx="8818563" cy="915987"/>
          </a:xfrm>
          <a:prstGeom prst="rect">
            <a:avLst/>
          </a:prstGeom>
          <a:noFill/>
          <a:ln w="28575" algn="ctr">
            <a:noFill/>
            <a:miter lim="800000"/>
            <a:headEnd/>
            <a:tailEnd/>
          </a:ln>
        </p:spPr>
        <p:txBody>
          <a:bodyPr>
            <a:spAutoFit/>
          </a:bodyPr>
          <a:lstStyle/>
          <a:p>
            <a:r>
              <a:rPr lang="en-US" altLang="zh-CN" sz="1800" dirty="0">
                <a:solidFill>
                  <a:srgbClr val="FF0000"/>
                </a:solidFill>
                <a:latin typeface="黑体" pitchFamily="2" charset="-122"/>
                <a:ea typeface="黑体" pitchFamily="2" charset="-122"/>
              </a:rPr>
              <a:t>[</a:t>
            </a:r>
            <a:r>
              <a:rPr lang="zh-CN" altLang="en-US" sz="1800" dirty="0">
                <a:solidFill>
                  <a:srgbClr val="FF0000"/>
                </a:solidFill>
                <a:latin typeface="黑体" pitchFamily="2" charset="-122"/>
                <a:ea typeface="黑体" pitchFamily="2" charset="-122"/>
              </a:rPr>
              <a:t>组相联</a:t>
            </a:r>
            <a:r>
              <a:rPr lang="zh-CN" altLang="en-US" sz="1800" dirty="0">
                <a:solidFill>
                  <a:srgbClr val="FF0000"/>
                </a:solidFill>
                <a:latin typeface="Arial" charset="0"/>
                <a:ea typeface="黑体" pitchFamily="2" charset="-122"/>
              </a:rPr>
              <a:t>例</a:t>
            </a:r>
            <a:r>
              <a:rPr lang="en-US" altLang="zh-CN" sz="1800" dirty="0">
                <a:solidFill>
                  <a:srgbClr val="FF0000"/>
                </a:solidFill>
                <a:latin typeface="Arial" charset="0"/>
                <a:ea typeface="黑体" pitchFamily="2" charset="-122"/>
              </a:rPr>
              <a:t>1</a:t>
            </a:r>
            <a:r>
              <a:rPr lang="en-US" altLang="zh-CN" sz="1800" dirty="0">
                <a:solidFill>
                  <a:srgbClr val="FF0000"/>
                </a:solidFill>
                <a:latin typeface="黑体" pitchFamily="2" charset="-122"/>
                <a:ea typeface="黑体" pitchFamily="2" charset="-122"/>
              </a:rPr>
              <a:t>]</a:t>
            </a:r>
            <a:r>
              <a:rPr lang="en-US" altLang="zh-CN" sz="1800" dirty="0">
                <a:solidFill>
                  <a:srgbClr val="FF0000"/>
                </a:solidFill>
                <a:latin typeface="+mn-lt"/>
                <a:ea typeface="黑体" pitchFamily="2" charset="-122"/>
              </a:rPr>
              <a:t> </a:t>
            </a:r>
            <a:r>
              <a:rPr lang="zh-CN" altLang="en-US" sz="1800" dirty="0"/>
              <a:t>主存最大寻址空间</a:t>
            </a:r>
            <a:r>
              <a:rPr lang="en-US" altLang="zh-CN" sz="1800" dirty="0"/>
              <a:t>1MB</a:t>
            </a:r>
            <a:r>
              <a:rPr lang="zh-CN" altLang="en-US" sz="1800" dirty="0"/>
              <a:t>；</a:t>
            </a:r>
            <a:r>
              <a:rPr lang="en-US" altLang="zh-CN" sz="1800" dirty="0"/>
              <a:t>Cache</a:t>
            </a:r>
            <a:r>
              <a:rPr lang="zh-CN" altLang="en-US" sz="1800" dirty="0"/>
              <a:t>共</a:t>
            </a:r>
            <a:r>
              <a:rPr lang="en-US" altLang="zh-CN" sz="1800" dirty="0"/>
              <a:t>2KB</a:t>
            </a:r>
            <a:r>
              <a:rPr lang="zh-CN" altLang="en-US" sz="1800" dirty="0"/>
              <a:t>，</a:t>
            </a:r>
            <a:r>
              <a:rPr lang="en-US" altLang="zh-CN" sz="1800" dirty="0"/>
              <a:t>128B</a:t>
            </a:r>
            <a:r>
              <a:rPr lang="zh-CN" altLang="en-US" sz="1800" dirty="0"/>
              <a:t>为一块，一组</a:t>
            </a:r>
            <a:r>
              <a:rPr lang="en-US" altLang="zh-CN" sz="1800" dirty="0"/>
              <a:t>2</a:t>
            </a:r>
            <a:r>
              <a:rPr lang="zh-CN" altLang="en-US" sz="1800" dirty="0"/>
              <a:t>块。</a:t>
            </a:r>
          </a:p>
          <a:p>
            <a:r>
              <a:rPr lang="zh-CN" altLang="en-US" sz="1800" dirty="0"/>
              <a:t>  </a:t>
            </a:r>
            <a:r>
              <a:rPr lang="zh-CN" altLang="en-US" sz="1800" dirty="0">
                <a:latin typeface="+mn-ea"/>
                <a:ea typeface="+mn-ea"/>
              </a:rPr>
              <a:t>→</a:t>
            </a:r>
            <a:r>
              <a:rPr lang="zh-CN" altLang="en-US" sz="1800" dirty="0"/>
              <a:t> </a:t>
            </a:r>
            <a:r>
              <a:rPr lang="en-US" altLang="zh-CN" sz="1800" dirty="0"/>
              <a:t>Cache 16</a:t>
            </a:r>
            <a:r>
              <a:rPr lang="zh-CN" altLang="en-US" sz="1800" dirty="0"/>
              <a:t>块，共</a:t>
            </a:r>
            <a:r>
              <a:rPr lang="en-US" altLang="zh-CN" sz="1800" dirty="0"/>
              <a:t>8</a:t>
            </a:r>
            <a:r>
              <a:rPr lang="zh-CN" altLang="en-US" sz="1800" dirty="0"/>
              <a:t>组；主存</a:t>
            </a:r>
            <a:r>
              <a:rPr lang="en-US" altLang="zh-CN" sz="1800" dirty="0"/>
              <a:t>8K</a:t>
            </a:r>
            <a:r>
              <a:rPr lang="zh-CN" altLang="en-US" sz="1800" dirty="0"/>
              <a:t>块，共</a:t>
            </a:r>
            <a:r>
              <a:rPr lang="en-US" altLang="zh-CN" sz="1800" dirty="0"/>
              <a:t>512</a:t>
            </a:r>
            <a:r>
              <a:rPr lang="zh-CN" altLang="en-US" sz="1800" dirty="0"/>
              <a:t>个区</a:t>
            </a:r>
            <a:r>
              <a:rPr lang="en-US" altLang="zh-CN" sz="1800" dirty="0">
                <a:latin typeface="宋体" pitchFamily="2" charset="-122"/>
              </a:rPr>
              <a:t>(</a:t>
            </a:r>
            <a:r>
              <a:rPr lang="zh-CN" altLang="en-US" sz="1800" dirty="0"/>
              <a:t>每区</a:t>
            </a:r>
            <a:r>
              <a:rPr lang="en-US" altLang="zh-CN" sz="1800" dirty="0"/>
              <a:t>8</a:t>
            </a:r>
            <a:r>
              <a:rPr lang="zh-CN" altLang="en-US" sz="1800" dirty="0"/>
              <a:t>组</a:t>
            </a:r>
            <a:r>
              <a:rPr lang="en-US" altLang="zh-CN" sz="1800" dirty="0">
                <a:latin typeface="宋体" pitchFamily="2" charset="-122"/>
              </a:rPr>
              <a:t>)</a:t>
            </a:r>
            <a:r>
              <a:rPr lang="zh-CN" altLang="en-US" sz="1800" dirty="0"/>
              <a:t>。</a:t>
            </a:r>
          </a:p>
          <a:p>
            <a:r>
              <a:rPr lang="zh-CN" altLang="en-US" sz="1800" dirty="0"/>
              <a:t>  主存地址：</a:t>
            </a:r>
            <a:r>
              <a:rPr lang="en-US" altLang="zh-CN" sz="1800" dirty="0"/>
              <a:t>40030H</a:t>
            </a:r>
          </a:p>
        </p:txBody>
      </p:sp>
      <p:sp>
        <p:nvSpPr>
          <p:cNvPr id="1619023" name="Text Box 79"/>
          <p:cNvSpPr txBox="1">
            <a:spLocks noChangeArrowheads="1"/>
          </p:cNvSpPr>
          <p:nvPr/>
        </p:nvSpPr>
        <p:spPr bwMode="auto">
          <a:xfrm>
            <a:off x="757238" y="1484313"/>
            <a:ext cx="4537075" cy="366712"/>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0 1 0 0   0 0 0 0   0 0 0 0   0 0 1 1   0 0 0 0</a:t>
            </a:r>
          </a:p>
        </p:txBody>
      </p:sp>
      <p:sp>
        <p:nvSpPr>
          <p:cNvPr id="1619024" name="AutoShape 80"/>
          <p:cNvSpPr>
            <a:spLocks noChangeArrowheads="1"/>
          </p:cNvSpPr>
          <p:nvPr/>
        </p:nvSpPr>
        <p:spPr bwMode="auto">
          <a:xfrm>
            <a:off x="3708400" y="1484313"/>
            <a:ext cx="1512888"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25" name="AutoShape 81"/>
          <p:cNvSpPr>
            <a:spLocks noChangeArrowheads="1"/>
          </p:cNvSpPr>
          <p:nvPr/>
        </p:nvSpPr>
        <p:spPr bwMode="auto">
          <a:xfrm>
            <a:off x="3492500" y="1484313"/>
            <a:ext cx="215900"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19026" name="AutoShape 82"/>
          <p:cNvSpPr>
            <a:spLocks noChangeArrowheads="1"/>
          </p:cNvSpPr>
          <p:nvPr/>
        </p:nvSpPr>
        <p:spPr bwMode="auto">
          <a:xfrm>
            <a:off x="2844800" y="1484313"/>
            <a:ext cx="647700"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27" name="AutoShape 83"/>
          <p:cNvSpPr>
            <a:spLocks noChangeArrowheads="1"/>
          </p:cNvSpPr>
          <p:nvPr/>
        </p:nvSpPr>
        <p:spPr bwMode="auto">
          <a:xfrm>
            <a:off x="828675" y="1484313"/>
            <a:ext cx="2016125"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19028" name="Rectangle 84"/>
          <p:cNvSpPr>
            <a:spLocks noChangeArrowheads="1"/>
          </p:cNvSpPr>
          <p:nvPr/>
        </p:nvSpPr>
        <p:spPr bwMode="auto">
          <a:xfrm>
            <a:off x="13335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1619029" name="Rectangle 85"/>
          <p:cNvSpPr>
            <a:spLocks noChangeArrowheads="1"/>
          </p:cNvSpPr>
          <p:nvPr/>
        </p:nvSpPr>
        <p:spPr bwMode="auto">
          <a:xfrm>
            <a:off x="28448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1619030" name="Rectangle 86"/>
          <p:cNvSpPr>
            <a:spLocks noChangeArrowheads="1"/>
          </p:cNvSpPr>
          <p:nvPr/>
        </p:nvSpPr>
        <p:spPr bwMode="auto">
          <a:xfrm>
            <a:off x="3319730" y="818815"/>
            <a:ext cx="576263" cy="720725"/>
          </a:xfrm>
          <a:prstGeom prst="rect">
            <a:avLst/>
          </a:prstGeom>
          <a:noFill/>
          <a:ln w="19050" algn="ctr">
            <a:noFill/>
            <a:miter lim="800000"/>
            <a:headEnd/>
            <a:tailEnd/>
          </a:ln>
        </p:spPr>
        <p:txBody>
          <a:bodyPr wrap="none" anchor="ctr"/>
          <a:lstStyle/>
          <a:p>
            <a:pPr algn="ctr">
              <a:lnSpc>
                <a:spcPct val="80000"/>
              </a:lnSpc>
            </a:pPr>
            <a:r>
              <a:rPr lang="zh-CN" altLang="en-US" sz="1800" dirty="0">
                <a:solidFill>
                  <a:srgbClr val="CC0066"/>
                </a:solidFill>
              </a:rPr>
              <a:t>主存</a:t>
            </a:r>
            <a:br>
              <a:rPr lang="zh-CN" altLang="en-US" sz="1800" dirty="0">
                <a:solidFill>
                  <a:srgbClr val="CC0066"/>
                </a:solidFill>
              </a:rPr>
            </a:br>
            <a:r>
              <a:rPr lang="zh-CN" altLang="en-US" sz="1800" dirty="0">
                <a:solidFill>
                  <a:srgbClr val="CC0066"/>
                </a:solidFill>
              </a:rPr>
              <a:t>组内</a:t>
            </a:r>
            <a:br>
              <a:rPr lang="zh-CN" altLang="en-US" sz="1800" dirty="0">
                <a:solidFill>
                  <a:srgbClr val="CC0066"/>
                </a:solidFill>
              </a:rPr>
            </a:br>
            <a:r>
              <a:rPr lang="zh-CN" altLang="en-US" sz="1800" dirty="0">
                <a:solidFill>
                  <a:srgbClr val="CC0066"/>
                </a:solidFill>
              </a:rPr>
              <a:t>块号</a:t>
            </a:r>
          </a:p>
        </p:txBody>
      </p:sp>
      <p:sp>
        <p:nvSpPr>
          <p:cNvPr id="1619031" name="AutoShape 87"/>
          <p:cNvSpPr>
            <a:spLocks/>
          </p:cNvSpPr>
          <p:nvPr/>
        </p:nvSpPr>
        <p:spPr bwMode="auto">
          <a:xfrm>
            <a:off x="541338" y="4005263"/>
            <a:ext cx="142875" cy="576262"/>
          </a:xfrm>
          <a:prstGeom prst="leftBrace">
            <a:avLst>
              <a:gd name="adj1" fmla="val 33611"/>
              <a:gd name="adj2" fmla="val 50000"/>
            </a:avLst>
          </a:prstGeom>
          <a:noFill/>
          <a:ln w="19050">
            <a:solidFill>
              <a:srgbClr val="FF0000"/>
            </a:solidFill>
            <a:round/>
            <a:headEnd/>
            <a:tailEnd/>
          </a:ln>
        </p:spPr>
        <p:txBody>
          <a:bodyPr wrap="none" anchor="ctr"/>
          <a:lstStyle/>
          <a:p>
            <a:pPr algn="ctr">
              <a:spcBef>
                <a:spcPct val="50000"/>
              </a:spcBef>
            </a:pPr>
            <a:endParaRPr lang="zh-CN" altLang="en-US"/>
          </a:p>
        </p:txBody>
      </p:sp>
      <p:sp>
        <p:nvSpPr>
          <p:cNvPr id="1619032" name="Line 88"/>
          <p:cNvSpPr>
            <a:spLocks noChangeShapeType="1"/>
          </p:cNvSpPr>
          <p:nvPr/>
        </p:nvSpPr>
        <p:spPr bwMode="auto">
          <a:xfrm flipV="1">
            <a:off x="3132138" y="1196975"/>
            <a:ext cx="0" cy="287338"/>
          </a:xfrm>
          <a:prstGeom prst="line">
            <a:avLst/>
          </a:prstGeom>
          <a:noFill/>
          <a:ln w="19050">
            <a:solidFill>
              <a:srgbClr val="FF0000"/>
            </a:solidFill>
            <a:round/>
            <a:headEnd/>
            <a:tailEnd/>
          </a:ln>
        </p:spPr>
        <p:txBody>
          <a:bodyPr wrap="none" anchor="ctr"/>
          <a:lstStyle/>
          <a:p>
            <a:endParaRPr lang="zh-CN" altLang="en-US"/>
          </a:p>
        </p:txBody>
      </p:sp>
      <p:sp>
        <p:nvSpPr>
          <p:cNvPr id="1619033" name="Line 89"/>
          <p:cNvSpPr>
            <a:spLocks noChangeShapeType="1"/>
          </p:cNvSpPr>
          <p:nvPr/>
        </p:nvSpPr>
        <p:spPr bwMode="auto">
          <a:xfrm flipH="1">
            <a:off x="252413" y="1196975"/>
            <a:ext cx="2879725" cy="0"/>
          </a:xfrm>
          <a:prstGeom prst="line">
            <a:avLst/>
          </a:prstGeom>
          <a:noFill/>
          <a:ln w="19050">
            <a:solidFill>
              <a:srgbClr val="FF0000"/>
            </a:solidFill>
            <a:round/>
            <a:headEnd/>
            <a:tailEnd/>
          </a:ln>
        </p:spPr>
        <p:txBody>
          <a:bodyPr wrap="none" anchor="ctr"/>
          <a:lstStyle/>
          <a:p>
            <a:endParaRPr lang="zh-CN" altLang="en-US"/>
          </a:p>
        </p:txBody>
      </p:sp>
      <p:sp>
        <p:nvSpPr>
          <p:cNvPr id="1619034" name="Line 90"/>
          <p:cNvSpPr>
            <a:spLocks noChangeShapeType="1"/>
          </p:cNvSpPr>
          <p:nvPr/>
        </p:nvSpPr>
        <p:spPr bwMode="auto">
          <a:xfrm>
            <a:off x="252413" y="1196975"/>
            <a:ext cx="0" cy="3095625"/>
          </a:xfrm>
          <a:prstGeom prst="line">
            <a:avLst/>
          </a:prstGeom>
          <a:noFill/>
          <a:ln w="19050">
            <a:solidFill>
              <a:srgbClr val="FF0000"/>
            </a:solidFill>
            <a:round/>
            <a:headEnd/>
            <a:tailEnd/>
          </a:ln>
        </p:spPr>
        <p:txBody>
          <a:bodyPr wrap="none" anchor="ctr"/>
          <a:lstStyle/>
          <a:p>
            <a:endParaRPr lang="zh-CN" altLang="en-US"/>
          </a:p>
        </p:txBody>
      </p:sp>
      <p:sp>
        <p:nvSpPr>
          <p:cNvPr id="1619035" name="Line 91"/>
          <p:cNvSpPr>
            <a:spLocks noChangeShapeType="1"/>
          </p:cNvSpPr>
          <p:nvPr/>
        </p:nvSpPr>
        <p:spPr bwMode="auto">
          <a:xfrm>
            <a:off x="252413" y="4292600"/>
            <a:ext cx="288925" cy="0"/>
          </a:xfrm>
          <a:prstGeom prst="line">
            <a:avLst/>
          </a:prstGeom>
          <a:noFill/>
          <a:ln w="19050">
            <a:solidFill>
              <a:srgbClr val="FF0000"/>
            </a:solidFill>
            <a:round/>
            <a:headEnd/>
            <a:tailEnd type="triangle" w="med" len="lg"/>
          </a:ln>
        </p:spPr>
        <p:txBody>
          <a:bodyPr wrap="none" anchor="ctr"/>
          <a:lstStyle/>
          <a:p>
            <a:endParaRPr lang="zh-CN" altLang="en-US"/>
          </a:p>
        </p:txBody>
      </p:sp>
      <p:sp>
        <p:nvSpPr>
          <p:cNvPr id="1619037" name="AutoShape 93"/>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latin typeface="Arial" charset="0"/>
              </a:rPr>
              <a:t>比较</a:t>
            </a:r>
          </a:p>
        </p:txBody>
      </p:sp>
      <p:sp>
        <p:nvSpPr>
          <p:cNvPr id="1619038" name="Line 94"/>
          <p:cNvSpPr>
            <a:spLocks noChangeShapeType="1"/>
          </p:cNvSpPr>
          <p:nvPr/>
        </p:nvSpPr>
        <p:spPr bwMode="auto">
          <a:xfrm flipV="1">
            <a:off x="2844800" y="3644900"/>
            <a:ext cx="0" cy="360363"/>
          </a:xfrm>
          <a:prstGeom prst="line">
            <a:avLst/>
          </a:prstGeom>
          <a:noFill/>
          <a:ln w="19050">
            <a:solidFill>
              <a:srgbClr val="0000FF"/>
            </a:solidFill>
            <a:round/>
            <a:headEnd/>
            <a:tailEnd/>
          </a:ln>
        </p:spPr>
        <p:txBody>
          <a:bodyPr wrap="none" anchor="ctr"/>
          <a:lstStyle/>
          <a:p>
            <a:endParaRPr lang="zh-CN" altLang="en-US"/>
          </a:p>
        </p:txBody>
      </p:sp>
      <p:sp>
        <p:nvSpPr>
          <p:cNvPr id="1619039" name="Text Box 95"/>
          <p:cNvSpPr txBox="1">
            <a:spLocks noChangeArrowheads="1"/>
          </p:cNvSpPr>
          <p:nvPr/>
        </p:nvSpPr>
        <p:spPr bwMode="auto">
          <a:xfrm>
            <a:off x="2700338" y="2917825"/>
            <a:ext cx="2592387" cy="366713"/>
          </a:xfrm>
          <a:prstGeom prst="rect">
            <a:avLst/>
          </a:prstGeom>
          <a:noFill/>
          <a:ln w="28575" algn="ctr">
            <a:noFill/>
            <a:miter lim="800000"/>
            <a:headEnd/>
            <a:tailEnd/>
          </a:ln>
        </p:spPr>
        <p:txBody>
          <a:bodyPr>
            <a:spAutoFit/>
          </a:bodyPr>
          <a:lstStyle/>
          <a:p>
            <a:pPr algn="ctr">
              <a:spcBef>
                <a:spcPct val="50000"/>
              </a:spcBef>
            </a:pPr>
            <a:r>
              <a:rPr lang="en-US" altLang="zh-CN" sz="1800">
                <a:latin typeface="Arial" charset="0"/>
              </a:rPr>
              <a:t>0 0 0   </a:t>
            </a:r>
            <a:r>
              <a:rPr lang="en-US" altLang="zh-CN" sz="1800">
                <a:solidFill>
                  <a:srgbClr val="FF0000"/>
                </a:solidFill>
                <a:latin typeface="Arial" charset="0"/>
              </a:rPr>
              <a:t>1</a:t>
            </a:r>
            <a:r>
              <a:rPr lang="en-US" altLang="zh-CN" sz="1800">
                <a:latin typeface="Arial" charset="0"/>
              </a:rPr>
              <a:t> 0 1 1   0 0 0 0</a:t>
            </a:r>
          </a:p>
        </p:txBody>
      </p:sp>
      <p:sp>
        <p:nvSpPr>
          <p:cNvPr id="1619040" name="AutoShape 96"/>
          <p:cNvSpPr>
            <a:spLocks noChangeArrowheads="1"/>
          </p:cNvSpPr>
          <p:nvPr/>
        </p:nvSpPr>
        <p:spPr bwMode="auto">
          <a:xfrm>
            <a:off x="3708400" y="2917825"/>
            <a:ext cx="1512888"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41" name="AutoShape 97"/>
          <p:cNvSpPr>
            <a:spLocks noChangeArrowheads="1"/>
          </p:cNvSpPr>
          <p:nvPr/>
        </p:nvSpPr>
        <p:spPr bwMode="auto">
          <a:xfrm>
            <a:off x="3492500" y="2917825"/>
            <a:ext cx="215900" cy="360363"/>
          </a:xfrm>
          <a:prstGeom prst="roundRect">
            <a:avLst>
              <a:gd name="adj" fmla="val 50000"/>
            </a:avLst>
          </a:prstGeom>
          <a:noFill/>
          <a:ln w="1270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19042" name="AutoShape 98"/>
          <p:cNvSpPr>
            <a:spLocks noChangeArrowheads="1"/>
          </p:cNvSpPr>
          <p:nvPr/>
        </p:nvSpPr>
        <p:spPr bwMode="auto">
          <a:xfrm>
            <a:off x="2773363" y="2917825"/>
            <a:ext cx="647700"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19043" name="Line 99"/>
          <p:cNvSpPr>
            <a:spLocks noChangeShapeType="1"/>
          </p:cNvSpPr>
          <p:nvPr/>
        </p:nvSpPr>
        <p:spPr bwMode="auto">
          <a:xfrm flipH="1">
            <a:off x="3205163"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4" name="Line 100"/>
          <p:cNvSpPr>
            <a:spLocks noChangeShapeType="1"/>
          </p:cNvSpPr>
          <p:nvPr/>
        </p:nvSpPr>
        <p:spPr bwMode="auto">
          <a:xfrm flipH="1">
            <a:off x="442912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5" name="Line 101"/>
          <p:cNvSpPr>
            <a:spLocks noChangeShapeType="1"/>
          </p:cNvSpPr>
          <p:nvPr/>
        </p:nvSpPr>
        <p:spPr bwMode="auto">
          <a:xfrm flipV="1">
            <a:off x="1692275" y="3789363"/>
            <a:ext cx="215900" cy="576262"/>
          </a:xfrm>
          <a:prstGeom prst="line">
            <a:avLst/>
          </a:prstGeom>
          <a:noFill/>
          <a:ln w="28575">
            <a:solidFill>
              <a:srgbClr val="008000"/>
            </a:solidFill>
            <a:round/>
            <a:headEnd/>
            <a:tailEnd/>
          </a:ln>
        </p:spPr>
        <p:txBody>
          <a:bodyPr wrap="none" anchor="ctr"/>
          <a:lstStyle/>
          <a:p>
            <a:endParaRPr lang="zh-CN" altLang="en-US"/>
          </a:p>
        </p:txBody>
      </p:sp>
      <p:sp>
        <p:nvSpPr>
          <p:cNvPr id="1619046" name="Line 102"/>
          <p:cNvSpPr>
            <a:spLocks noChangeShapeType="1"/>
          </p:cNvSpPr>
          <p:nvPr/>
        </p:nvSpPr>
        <p:spPr bwMode="auto">
          <a:xfrm>
            <a:off x="1908175" y="3789363"/>
            <a:ext cx="1728788" cy="0"/>
          </a:xfrm>
          <a:prstGeom prst="line">
            <a:avLst/>
          </a:prstGeom>
          <a:noFill/>
          <a:ln w="28575">
            <a:solidFill>
              <a:srgbClr val="008000"/>
            </a:solidFill>
            <a:round/>
            <a:headEnd/>
            <a:tailEnd/>
          </a:ln>
        </p:spPr>
        <p:txBody>
          <a:bodyPr wrap="none" anchor="ctr"/>
          <a:lstStyle/>
          <a:p>
            <a:endParaRPr lang="zh-CN" altLang="en-US"/>
          </a:p>
        </p:txBody>
      </p:sp>
      <p:sp>
        <p:nvSpPr>
          <p:cNvPr id="1619047" name="Line 103"/>
          <p:cNvSpPr>
            <a:spLocks noChangeShapeType="1"/>
          </p:cNvSpPr>
          <p:nvPr/>
        </p:nvSpPr>
        <p:spPr bwMode="auto">
          <a:xfrm flipV="1">
            <a:off x="3636963" y="3284538"/>
            <a:ext cx="0" cy="504825"/>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19048" name="AutoShape 104"/>
          <p:cNvSpPr>
            <a:spLocks noChangeArrowheads="1"/>
          </p:cNvSpPr>
          <p:nvPr/>
        </p:nvSpPr>
        <p:spPr bwMode="auto">
          <a:xfrm>
            <a:off x="1476375" y="4292600"/>
            <a:ext cx="215900" cy="288925"/>
          </a:xfrm>
          <a:prstGeom prst="roundRect">
            <a:avLst>
              <a:gd name="adj" fmla="val 50000"/>
            </a:avLst>
          </a:prstGeom>
          <a:noFill/>
          <a:ln w="1905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19049" name="Line 105"/>
          <p:cNvSpPr>
            <a:spLocks noChangeShapeType="1"/>
          </p:cNvSpPr>
          <p:nvPr/>
        </p:nvSpPr>
        <p:spPr bwMode="auto">
          <a:xfrm flipH="1">
            <a:off x="1476375" y="3644900"/>
            <a:ext cx="1368425" cy="0"/>
          </a:xfrm>
          <a:prstGeom prst="line">
            <a:avLst/>
          </a:prstGeom>
          <a:noFill/>
          <a:ln w="19050">
            <a:solidFill>
              <a:srgbClr val="0000FF"/>
            </a:solidFill>
            <a:round/>
            <a:headEnd/>
            <a:tailEnd/>
          </a:ln>
        </p:spPr>
        <p:txBody>
          <a:bodyPr wrap="none" anchor="ctr"/>
          <a:lstStyle/>
          <a:p>
            <a:endParaRPr lang="zh-CN" altLang="en-US"/>
          </a:p>
        </p:txBody>
      </p:sp>
      <p:sp>
        <p:nvSpPr>
          <p:cNvPr id="1619050" name="Line 106"/>
          <p:cNvSpPr>
            <a:spLocks noChangeShapeType="1"/>
          </p:cNvSpPr>
          <p:nvPr/>
        </p:nvSpPr>
        <p:spPr bwMode="auto">
          <a:xfrm flipV="1">
            <a:off x="1476375" y="3357563"/>
            <a:ext cx="1588" cy="287337"/>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9051" name="Line 107"/>
          <p:cNvSpPr>
            <a:spLocks noChangeShapeType="1"/>
          </p:cNvSpPr>
          <p:nvPr/>
        </p:nvSpPr>
        <p:spPr bwMode="auto">
          <a:xfrm flipV="1">
            <a:off x="1908175"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19052" name="Line 108"/>
          <p:cNvSpPr>
            <a:spLocks noChangeShapeType="1"/>
          </p:cNvSpPr>
          <p:nvPr/>
        </p:nvSpPr>
        <p:spPr bwMode="auto">
          <a:xfrm flipH="1">
            <a:off x="1476375" y="2349500"/>
            <a:ext cx="2160588" cy="0"/>
          </a:xfrm>
          <a:prstGeom prst="line">
            <a:avLst/>
          </a:prstGeom>
          <a:noFill/>
          <a:ln w="19050">
            <a:solidFill>
              <a:srgbClr val="0000FF"/>
            </a:solidFill>
            <a:round/>
            <a:headEnd/>
            <a:tailEnd/>
          </a:ln>
        </p:spPr>
        <p:txBody>
          <a:bodyPr wrap="none" anchor="ctr"/>
          <a:lstStyle/>
          <a:p>
            <a:endParaRPr lang="zh-CN" altLang="en-US"/>
          </a:p>
        </p:txBody>
      </p:sp>
      <p:sp>
        <p:nvSpPr>
          <p:cNvPr id="1619053" name="Line 109"/>
          <p:cNvSpPr>
            <a:spLocks noChangeShapeType="1"/>
          </p:cNvSpPr>
          <p:nvPr/>
        </p:nvSpPr>
        <p:spPr bwMode="auto">
          <a:xfrm>
            <a:off x="1476375" y="2349500"/>
            <a:ext cx="1588" cy="43180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19054" name="Line 110"/>
          <p:cNvSpPr>
            <a:spLocks noChangeShapeType="1"/>
          </p:cNvSpPr>
          <p:nvPr/>
        </p:nvSpPr>
        <p:spPr bwMode="auto">
          <a:xfrm flipV="1">
            <a:off x="3636963"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19055" name="Line 111"/>
          <p:cNvSpPr>
            <a:spLocks noChangeShapeType="1"/>
          </p:cNvSpPr>
          <p:nvPr/>
        </p:nvSpPr>
        <p:spPr bwMode="auto">
          <a:xfrm flipH="1">
            <a:off x="396875" y="3068638"/>
            <a:ext cx="360363"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6" name="Line 112"/>
          <p:cNvSpPr>
            <a:spLocks noChangeShapeType="1"/>
          </p:cNvSpPr>
          <p:nvPr/>
        </p:nvSpPr>
        <p:spPr bwMode="auto">
          <a:xfrm>
            <a:off x="2124075" y="3068638"/>
            <a:ext cx="433388"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7" name="Rectangle 113"/>
          <p:cNvSpPr>
            <a:spLocks noChangeArrowheads="1"/>
          </p:cNvSpPr>
          <p:nvPr/>
        </p:nvSpPr>
        <p:spPr bwMode="auto">
          <a:xfrm>
            <a:off x="3924300" y="1125538"/>
            <a:ext cx="1079500" cy="287337"/>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块内地址</a:t>
            </a:r>
            <a:endParaRPr lang="en-US" altLang="zh-CN" sz="1800">
              <a:solidFill>
                <a:srgbClr val="CC0066"/>
              </a:solidFill>
              <a:latin typeface="Arial" charset="0"/>
            </a:endParaRPr>
          </a:p>
        </p:txBody>
      </p:sp>
      <p:sp>
        <p:nvSpPr>
          <p:cNvPr id="1619058" name="Line 114"/>
          <p:cNvSpPr>
            <a:spLocks noChangeShapeType="1"/>
          </p:cNvSpPr>
          <p:nvPr/>
        </p:nvSpPr>
        <p:spPr bwMode="auto">
          <a:xfrm>
            <a:off x="2557463" y="2565400"/>
            <a:ext cx="64770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59" name="Line 115"/>
          <p:cNvSpPr>
            <a:spLocks noChangeShapeType="1"/>
          </p:cNvSpPr>
          <p:nvPr/>
        </p:nvSpPr>
        <p:spPr bwMode="auto">
          <a:xfrm>
            <a:off x="3276600" y="2565400"/>
            <a:ext cx="1152525"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60" name="Line 116"/>
          <p:cNvSpPr>
            <a:spLocks noChangeShapeType="1"/>
          </p:cNvSpPr>
          <p:nvPr/>
        </p:nvSpPr>
        <p:spPr bwMode="auto">
          <a:xfrm>
            <a:off x="2557463" y="3500438"/>
            <a:ext cx="107950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19061" name="Line 117"/>
          <p:cNvSpPr>
            <a:spLocks noChangeShapeType="1"/>
          </p:cNvSpPr>
          <p:nvPr/>
        </p:nvSpPr>
        <p:spPr bwMode="auto">
          <a:xfrm flipH="1" flipV="1">
            <a:off x="2557463" y="2565400"/>
            <a:ext cx="0" cy="935038"/>
          </a:xfrm>
          <a:prstGeom prst="line">
            <a:avLst/>
          </a:prstGeom>
          <a:noFill/>
          <a:ln w="19050">
            <a:solidFill>
              <a:schemeClr val="tx1"/>
            </a:solidFill>
            <a:round/>
            <a:headEnd/>
            <a:tailEnd type="none" w="med" len="lg"/>
          </a:ln>
        </p:spPr>
        <p:txBody>
          <a:bodyPr wrap="none" anchor="ctr"/>
          <a:lstStyle/>
          <a:p>
            <a:endParaRPr lang="zh-CN" altLang="en-US"/>
          </a:p>
        </p:txBody>
      </p:sp>
      <p:sp>
        <p:nvSpPr>
          <p:cNvPr id="1619062" name="Text Box 118"/>
          <p:cNvSpPr txBox="1">
            <a:spLocks noChangeArrowheads="1"/>
          </p:cNvSpPr>
          <p:nvPr/>
        </p:nvSpPr>
        <p:spPr bwMode="auto">
          <a:xfrm>
            <a:off x="252413" y="3068638"/>
            <a:ext cx="935037" cy="804862"/>
          </a:xfrm>
          <a:prstGeom prst="rect">
            <a:avLst/>
          </a:prstGeom>
          <a:noFill/>
          <a:ln w="28575" algn="ctr">
            <a:noFill/>
            <a:miter lim="800000"/>
            <a:headEnd/>
            <a:tailEnd/>
          </a:ln>
        </p:spPr>
        <p:txBody>
          <a:bodyPr>
            <a:spAutoFit/>
          </a:bodyPr>
          <a:lstStyle/>
          <a:p>
            <a:pPr>
              <a:lnSpc>
                <a:spcPct val="80000"/>
              </a:lnSpc>
            </a:pPr>
            <a:r>
              <a:rPr lang="zh-CN" altLang="en-US" sz="1800">
                <a:latin typeface="Arial" charset="0"/>
              </a:rPr>
              <a:t>不</a:t>
            </a:r>
            <a:br>
              <a:rPr lang="zh-CN" altLang="en-US" sz="1800">
                <a:latin typeface="Arial" charset="0"/>
              </a:rPr>
            </a:br>
            <a:r>
              <a:rPr lang="zh-CN" altLang="en-US" sz="1800">
                <a:latin typeface="Arial" charset="0"/>
              </a:rPr>
              <a:t>命中</a:t>
            </a:r>
          </a:p>
          <a:p>
            <a:r>
              <a:rPr lang="zh-CN" altLang="en-US" sz="1800">
                <a:solidFill>
                  <a:srgbClr val="CC0066"/>
                </a:solidFill>
                <a:latin typeface="Arial" charset="0"/>
              </a:rPr>
              <a:t>块失效</a:t>
            </a:r>
          </a:p>
        </p:txBody>
      </p:sp>
      <p:sp>
        <p:nvSpPr>
          <p:cNvPr id="1619063" name="Text Box 119"/>
          <p:cNvSpPr txBox="1">
            <a:spLocks noChangeArrowheads="1"/>
          </p:cNvSpPr>
          <p:nvPr/>
        </p:nvSpPr>
        <p:spPr bwMode="auto">
          <a:xfrm>
            <a:off x="1908175" y="2636838"/>
            <a:ext cx="720725" cy="366712"/>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19064" name="Oval 120"/>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headEnd/>
            <a:tailEnd/>
          </a:ln>
        </p:spPr>
        <p:txBody>
          <a:bodyPr wrap="none" anchor="ctr"/>
          <a:lstStyle/>
          <a:p>
            <a:pPr algn="ctr">
              <a:spcBef>
                <a:spcPct val="50000"/>
              </a:spcBef>
            </a:pPr>
            <a:endParaRPr lang="zh-CN" altLang="en-US"/>
          </a:p>
        </p:txBody>
      </p:sp>
      <p:sp>
        <p:nvSpPr>
          <p:cNvPr id="1619065" name="Rectangle 121"/>
          <p:cNvSpPr>
            <a:spLocks noChangeArrowheads="1"/>
          </p:cNvSpPr>
          <p:nvPr/>
        </p:nvSpPr>
        <p:spPr bwMode="auto">
          <a:xfrm>
            <a:off x="5221288" y="1339850"/>
            <a:ext cx="647700" cy="720725"/>
          </a:xfrm>
          <a:prstGeom prst="rect">
            <a:avLst/>
          </a:prstGeom>
          <a:noFill/>
          <a:ln w="19050" algn="ctr">
            <a:noFill/>
            <a:miter lim="800000"/>
            <a:headEnd/>
            <a:tailEnd/>
          </a:ln>
        </p:spPr>
        <p:txBody>
          <a:bodyPr wrap="none" anchor="ctr"/>
          <a:lstStyle/>
          <a:p>
            <a:pPr algn="ctr"/>
            <a:r>
              <a:rPr lang="zh-CN" altLang="en-US" sz="2000">
                <a:solidFill>
                  <a:srgbClr val="9900CC"/>
                </a:solidFill>
                <a:latin typeface="Arial" charset="0"/>
              </a:rPr>
              <a:t>主存</a:t>
            </a:r>
            <a:br>
              <a:rPr lang="zh-CN" altLang="en-US" sz="2000">
                <a:solidFill>
                  <a:srgbClr val="9900CC"/>
                </a:solidFill>
                <a:latin typeface="Arial" charset="0"/>
              </a:rPr>
            </a:br>
            <a:r>
              <a:rPr lang="zh-CN" altLang="en-US" sz="2000">
                <a:solidFill>
                  <a:srgbClr val="9900CC"/>
                </a:solidFill>
                <a:latin typeface="Arial" charset="0"/>
              </a:rPr>
              <a:t>地址</a:t>
            </a:r>
            <a:endParaRPr lang="en-US" altLang="zh-CN" sz="2000">
              <a:solidFill>
                <a:srgbClr val="9900CC"/>
              </a:solidFill>
              <a:latin typeface="Arial" charset="0"/>
            </a:endParaRPr>
          </a:p>
        </p:txBody>
      </p:sp>
      <p:sp>
        <p:nvSpPr>
          <p:cNvPr id="1619066" name="Line 122"/>
          <p:cNvSpPr>
            <a:spLocks noChangeShapeType="1"/>
          </p:cNvSpPr>
          <p:nvPr/>
        </p:nvSpPr>
        <p:spPr bwMode="auto">
          <a:xfrm>
            <a:off x="2773363" y="3284538"/>
            <a:ext cx="2447925" cy="0"/>
          </a:xfrm>
          <a:prstGeom prst="line">
            <a:avLst/>
          </a:prstGeom>
          <a:noFill/>
          <a:ln w="28575">
            <a:solidFill>
              <a:srgbClr val="9900CC"/>
            </a:solidFill>
            <a:round/>
            <a:headEnd/>
            <a:tailEnd/>
          </a:ln>
        </p:spPr>
        <p:txBody>
          <a:bodyPr wrap="none" anchor="ctr"/>
          <a:lstStyle/>
          <a:p>
            <a:endParaRPr lang="zh-CN" altLang="en-US"/>
          </a:p>
        </p:txBody>
      </p:sp>
      <p:sp>
        <p:nvSpPr>
          <p:cNvPr id="1619067" name="Rectangle 123"/>
          <p:cNvSpPr>
            <a:spLocks noChangeArrowheads="1"/>
          </p:cNvSpPr>
          <p:nvPr/>
        </p:nvSpPr>
        <p:spPr bwMode="auto">
          <a:xfrm>
            <a:off x="5149850" y="2708275"/>
            <a:ext cx="792163" cy="720725"/>
          </a:xfrm>
          <a:prstGeom prst="rect">
            <a:avLst/>
          </a:prstGeom>
          <a:noFill/>
          <a:ln w="19050" algn="ctr">
            <a:noFill/>
            <a:miter lim="800000"/>
            <a:headEnd/>
            <a:tailEnd/>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19068" name="Text Box 124"/>
          <p:cNvSpPr txBox="1">
            <a:spLocks noChangeArrowheads="1"/>
          </p:cNvSpPr>
          <p:nvPr/>
        </p:nvSpPr>
        <p:spPr bwMode="auto">
          <a:xfrm>
            <a:off x="180975" y="1268413"/>
            <a:ext cx="431800" cy="1465262"/>
          </a:xfrm>
          <a:prstGeom prst="rect">
            <a:avLst/>
          </a:prstGeom>
          <a:noFill/>
          <a:ln w="28575" algn="ctr">
            <a:noFill/>
            <a:miter lim="800000"/>
            <a:headEnd/>
            <a:tailEnd/>
          </a:ln>
        </p:spPr>
        <p:txBody>
          <a:bodyPr>
            <a:spAutoFit/>
          </a:bodyPr>
          <a:lstStyle/>
          <a:p>
            <a:pPr algn="ctr"/>
            <a:r>
              <a:rPr lang="en-US" altLang="zh-CN" sz="1800">
                <a:solidFill>
                  <a:srgbClr val="FF0000"/>
                </a:solidFill>
                <a:latin typeface="Arial" charset="0"/>
              </a:rPr>
              <a:t>8</a:t>
            </a:r>
            <a:r>
              <a:rPr lang="zh-CN" altLang="en-US" sz="1800">
                <a:solidFill>
                  <a:srgbClr val="FF0000"/>
                </a:solidFill>
                <a:latin typeface="Arial" charset="0"/>
              </a:rPr>
              <a:t>组中选</a:t>
            </a:r>
            <a:r>
              <a:rPr lang="en-US" altLang="zh-CN" sz="1800">
                <a:solidFill>
                  <a:srgbClr val="FF0000"/>
                </a:solidFill>
                <a:latin typeface="Arial" charset="0"/>
              </a:rPr>
              <a:t>1</a:t>
            </a:r>
            <a:endParaRPr lang="zh-CN" altLang="en-US" sz="1800" b="0">
              <a:solidFill>
                <a:srgbClr val="FF0000"/>
              </a:solidFill>
              <a:latin typeface="Arial" charset="0"/>
            </a:endParaRPr>
          </a:p>
        </p:txBody>
      </p:sp>
      <p:sp>
        <p:nvSpPr>
          <p:cNvPr id="1619069" name="Line 125"/>
          <p:cNvSpPr>
            <a:spLocks noChangeShapeType="1"/>
          </p:cNvSpPr>
          <p:nvPr/>
        </p:nvSpPr>
        <p:spPr bwMode="auto">
          <a:xfrm>
            <a:off x="4068763" y="3284538"/>
            <a:ext cx="0" cy="1223962"/>
          </a:xfrm>
          <a:prstGeom prst="line">
            <a:avLst/>
          </a:prstGeom>
          <a:noFill/>
          <a:ln w="19050">
            <a:solidFill>
              <a:srgbClr val="9900CC"/>
            </a:solidFill>
            <a:round/>
            <a:headEnd/>
            <a:tailEnd/>
          </a:ln>
        </p:spPr>
        <p:txBody>
          <a:bodyPr wrap="none" anchor="ctr"/>
          <a:lstStyle/>
          <a:p>
            <a:endParaRPr lang="zh-CN" altLang="en-US"/>
          </a:p>
        </p:txBody>
      </p:sp>
      <p:grpSp>
        <p:nvGrpSpPr>
          <p:cNvPr id="8" name="Group 126"/>
          <p:cNvGrpSpPr>
            <a:grpSpLocks/>
          </p:cNvGrpSpPr>
          <p:nvPr/>
        </p:nvGrpSpPr>
        <p:grpSpPr bwMode="auto">
          <a:xfrm>
            <a:off x="4211638" y="3608388"/>
            <a:ext cx="1946275" cy="2408237"/>
            <a:chOff x="2607" y="2273"/>
            <a:chExt cx="1226" cy="1517"/>
          </a:xfrm>
        </p:grpSpPr>
        <p:sp>
          <p:nvSpPr>
            <p:cNvPr id="30777" name="Rectangle 127"/>
            <p:cNvSpPr>
              <a:spLocks noChangeArrowheads="1"/>
            </p:cNvSpPr>
            <p:nvPr/>
          </p:nvSpPr>
          <p:spPr bwMode="auto">
            <a:xfrm>
              <a:off x="2607" y="25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78" name="Rectangle 128"/>
            <p:cNvSpPr>
              <a:spLocks noChangeArrowheads="1"/>
            </p:cNvSpPr>
            <p:nvPr/>
          </p:nvSpPr>
          <p:spPr bwMode="auto">
            <a:xfrm>
              <a:off x="2607" y="27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79" name="Rectangle 129"/>
            <p:cNvSpPr>
              <a:spLocks noChangeArrowheads="1"/>
            </p:cNvSpPr>
            <p:nvPr/>
          </p:nvSpPr>
          <p:spPr bwMode="auto">
            <a:xfrm>
              <a:off x="2607" y="2883"/>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80" name="Rectangle 130"/>
            <p:cNvSpPr>
              <a:spLocks noChangeArrowheads="1"/>
            </p:cNvSpPr>
            <p:nvPr/>
          </p:nvSpPr>
          <p:spPr bwMode="auto">
            <a:xfrm>
              <a:off x="2607" y="3068"/>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81" name="Text Box 131"/>
            <p:cNvSpPr txBox="1">
              <a:spLocks noChangeArrowheads="1"/>
            </p:cNvSpPr>
            <p:nvPr/>
          </p:nvSpPr>
          <p:spPr bwMode="auto">
            <a:xfrm>
              <a:off x="3469" y="2608"/>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0782" name="AutoShape 132"/>
            <p:cNvSpPr>
              <a:spLocks/>
            </p:cNvSpPr>
            <p:nvPr/>
          </p:nvSpPr>
          <p:spPr bwMode="auto">
            <a:xfrm>
              <a:off x="3423" y="2523"/>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83" name="Text Box 133"/>
            <p:cNvSpPr txBox="1">
              <a:spLocks noChangeArrowheads="1"/>
            </p:cNvSpPr>
            <p:nvPr/>
          </p:nvSpPr>
          <p:spPr bwMode="auto">
            <a:xfrm>
              <a:off x="3470" y="297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0784" name="AutoShape 134"/>
            <p:cNvSpPr>
              <a:spLocks/>
            </p:cNvSpPr>
            <p:nvPr/>
          </p:nvSpPr>
          <p:spPr bwMode="auto">
            <a:xfrm>
              <a:off x="3424" y="2886"/>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85" name="Rectangle 135"/>
            <p:cNvSpPr>
              <a:spLocks noChangeArrowheads="1"/>
            </p:cNvSpPr>
            <p:nvPr/>
          </p:nvSpPr>
          <p:spPr bwMode="auto">
            <a:xfrm>
              <a:off x="2608" y="3248"/>
              <a:ext cx="771" cy="181"/>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0786" name="Rectangle 136"/>
            <p:cNvSpPr>
              <a:spLocks noChangeArrowheads="1"/>
            </p:cNvSpPr>
            <p:nvPr/>
          </p:nvSpPr>
          <p:spPr bwMode="auto">
            <a:xfrm>
              <a:off x="2608" y="343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0787" name="Rectangle 137"/>
            <p:cNvSpPr>
              <a:spLocks noChangeArrowheads="1"/>
            </p:cNvSpPr>
            <p:nvPr/>
          </p:nvSpPr>
          <p:spPr bwMode="auto">
            <a:xfrm>
              <a:off x="2608" y="3610"/>
              <a:ext cx="771" cy="180"/>
            </a:xfrm>
            <a:prstGeom prst="rect">
              <a:avLst/>
            </a:prstGeom>
            <a:solidFill>
              <a:srgbClr val="66FF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0788" name="Text Box 138"/>
            <p:cNvSpPr txBox="1">
              <a:spLocks noChangeArrowheads="1"/>
            </p:cNvSpPr>
            <p:nvPr/>
          </p:nvSpPr>
          <p:spPr bwMode="auto">
            <a:xfrm>
              <a:off x="3470" y="351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7</a:t>
              </a:r>
            </a:p>
          </p:txBody>
        </p:sp>
        <p:sp>
          <p:nvSpPr>
            <p:cNvPr id="30789" name="AutoShape 139"/>
            <p:cNvSpPr>
              <a:spLocks/>
            </p:cNvSpPr>
            <p:nvPr/>
          </p:nvSpPr>
          <p:spPr bwMode="auto">
            <a:xfrm>
              <a:off x="3424" y="3430"/>
              <a:ext cx="91" cy="317"/>
            </a:xfrm>
            <a:prstGeom prst="rightBrace">
              <a:avLst>
                <a:gd name="adj1" fmla="val 29029"/>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0790" name="Text Box 140"/>
            <p:cNvSpPr txBox="1">
              <a:spLocks noChangeArrowheads="1"/>
            </p:cNvSpPr>
            <p:nvPr/>
          </p:nvSpPr>
          <p:spPr bwMode="auto">
            <a:xfrm>
              <a:off x="3470" y="3248"/>
              <a:ext cx="363" cy="231"/>
            </a:xfrm>
            <a:prstGeom prst="rect">
              <a:avLst/>
            </a:prstGeom>
            <a:noFill/>
            <a:ln w="28575" algn="ctr">
              <a:noFill/>
              <a:miter lim="800000"/>
              <a:headEnd/>
              <a:tailEnd/>
            </a:ln>
          </p:spPr>
          <p:txBody>
            <a:bodyPr>
              <a:spAutoFit/>
            </a:bodyPr>
            <a:lstStyle/>
            <a:p>
              <a:pPr>
                <a:spcBef>
                  <a:spcPct val="50000"/>
                </a:spcBef>
              </a:pPr>
              <a:r>
                <a:rPr lang="en-US" altLang="zh-CN" sz="1800">
                  <a:latin typeface="宋体" pitchFamily="2" charset="-122"/>
                </a:rPr>
                <a:t>…</a:t>
              </a:r>
              <a:endParaRPr lang="en-US" altLang="zh-CN" sz="1800">
                <a:latin typeface="Arial" charset="0"/>
              </a:endParaRPr>
            </a:p>
          </p:txBody>
        </p:sp>
        <p:sp>
          <p:nvSpPr>
            <p:cNvPr id="30791" name="Text Box 141"/>
            <p:cNvSpPr txBox="1">
              <a:spLocks noChangeArrowheads="1"/>
            </p:cNvSpPr>
            <p:nvPr/>
          </p:nvSpPr>
          <p:spPr bwMode="auto">
            <a:xfrm>
              <a:off x="2608" y="2273"/>
              <a:ext cx="725" cy="250"/>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rPr>
                <a:t>Cache</a:t>
              </a:r>
            </a:p>
          </p:txBody>
        </p:sp>
      </p:grpSp>
      <p:sp>
        <p:nvSpPr>
          <p:cNvPr id="1619086" name="Text Box 142"/>
          <p:cNvSpPr txBox="1">
            <a:spLocks noChangeArrowheads="1"/>
          </p:cNvSpPr>
          <p:nvPr/>
        </p:nvSpPr>
        <p:spPr bwMode="auto">
          <a:xfrm>
            <a:off x="180975" y="4508500"/>
            <a:ext cx="431800" cy="10064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rPr>
              <a:t>目录表</a:t>
            </a:r>
          </a:p>
        </p:txBody>
      </p:sp>
      <p:sp>
        <p:nvSpPr>
          <p:cNvPr id="1619087" name="Line 143"/>
          <p:cNvSpPr>
            <a:spLocks noChangeShapeType="1"/>
          </p:cNvSpPr>
          <p:nvPr/>
        </p:nvSpPr>
        <p:spPr bwMode="auto">
          <a:xfrm>
            <a:off x="4068763" y="4508500"/>
            <a:ext cx="360362" cy="0"/>
          </a:xfrm>
          <a:prstGeom prst="line">
            <a:avLst/>
          </a:prstGeom>
          <a:noFill/>
          <a:ln w="19050">
            <a:solidFill>
              <a:srgbClr val="9900CC"/>
            </a:solidFill>
            <a:round/>
            <a:headEnd/>
            <a:tailEnd type="triangle" w="sm" len="lg"/>
          </a:ln>
        </p:spPr>
        <p:txBody>
          <a:bodyPr wrap="none" anchor="ctr"/>
          <a:lstStyle/>
          <a:p>
            <a:endParaRPr lang="zh-CN" altLang="en-US"/>
          </a:p>
        </p:txBody>
      </p:sp>
      <p:grpSp>
        <p:nvGrpSpPr>
          <p:cNvPr id="30873" name="Group 153"/>
          <p:cNvGrpSpPr>
            <a:grpSpLocks/>
          </p:cNvGrpSpPr>
          <p:nvPr/>
        </p:nvGrpSpPr>
        <p:grpSpPr bwMode="auto">
          <a:xfrm>
            <a:off x="1908175" y="3976688"/>
            <a:ext cx="1860550" cy="2082800"/>
            <a:chOff x="1202" y="2505"/>
            <a:chExt cx="1172" cy="1312"/>
          </a:xfrm>
        </p:grpSpPr>
        <p:sp>
          <p:nvSpPr>
            <p:cNvPr id="30863" name="Text Box 143"/>
            <p:cNvSpPr txBox="1">
              <a:spLocks noChangeArrowheads="1"/>
            </p:cNvSpPr>
            <p:nvPr/>
          </p:nvSpPr>
          <p:spPr bwMode="auto">
            <a:xfrm>
              <a:off x="1202" y="2505"/>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0100 0010 1</a:t>
              </a:r>
            </a:p>
          </p:txBody>
        </p:sp>
        <p:sp>
          <p:nvSpPr>
            <p:cNvPr id="30864" name="Text Box 144"/>
            <p:cNvSpPr txBox="1">
              <a:spLocks noChangeArrowheads="1"/>
            </p:cNvSpPr>
            <p:nvPr/>
          </p:nvSpPr>
          <p:spPr bwMode="auto">
            <a:xfrm>
              <a:off x="1202" y="2854"/>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0110 0110 1</a:t>
              </a:r>
            </a:p>
          </p:txBody>
        </p:sp>
        <p:sp>
          <p:nvSpPr>
            <p:cNvPr id="30865" name="Text Box 145"/>
            <p:cNvSpPr txBox="1">
              <a:spLocks noChangeArrowheads="1"/>
            </p:cNvSpPr>
            <p:nvPr/>
          </p:nvSpPr>
          <p:spPr bwMode="auto">
            <a:xfrm>
              <a:off x="1202" y="3046"/>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0101 1010 1</a:t>
              </a:r>
            </a:p>
          </p:txBody>
        </p:sp>
        <p:sp>
          <p:nvSpPr>
            <p:cNvPr id="30866" name="Text Box 146"/>
            <p:cNvSpPr txBox="1">
              <a:spLocks noChangeArrowheads="1"/>
            </p:cNvSpPr>
            <p:nvPr/>
          </p:nvSpPr>
          <p:spPr bwMode="auto">
            <a:xfrm>
              <a:off x="1202" y="3405"/>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0100 0000 0</a:t>
              </a:r>
            </a:p>
          </p:txBody>
        </p:sp>
        <p:sp>
          <p:nvSpPr>
            <p:cNvPr id="30867" name="Text Box 147"/>
            <p:cNvSpPr txBox="1">
              <a:spLocks noChangeArrowheads="1"/>
            </p:cNvSpPr>
            <p:nvPr/>
          </p:nvSpPr>
          <p:spPr bwMode="auto">
            <a:xfrm>
              <a:off x="1202" y="3586"/>
              <a:ext cx="1043" cy="231"/>
            </a:xfrm>
            <a:prstGeom prst="rect">
              <a:avLst/>
            </a:prstGeom>
            <a:noFill/>
            <a:ln w="9525">
              <a:noFill/>
              <a:miter lim="800000"/>
              <a:headEnd/>
              <a:tailEnd/>
            </a:ln>
            <a:effectLst/>
          </p:spPr>
          <p:txBody>
            <a:bodyPr>
              <a:spAutoFit/>
            </a:bodyPr>
            <a:lstStyle/>
            <a:p>
              <a:pPr>
                <a:spcBef>
                  <a:spcPct val="50000"/>
                </a:spcBef>
              </a:pPr>
              <a:r>
                <a:rPr lang="en-US" altLang="zh-CN" sz="1800">
                  <a:solidFill>
                    <a:srgbClr val="0000FF"/>
                  </a:solidFill>
                  <a:latin typeface="Arial" charset="0"/>
                </a:rPr>
                <a:t>1101 0110 1</a:t>
              </a:r>
            </a:p>
          </p:txBody>
        </p:sp>
        <p:sp>
          <p:nvSpPr>
            <p:cNvPr id="30868" name="Text Box 148"/>
            <p:cNvSpPr txBox="1">
              <a:spLocks noChangeArrowheads="1"/>
            </p:cNvSpPr>
            <p:nvPr/>
          </p:nvSpPr>
          <p:spPr bwMode="auto">
            <a:xfrm>
              <a:off x="2095" y="250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sp>
          <p:nvSpPr>
            <p:cNvPr id="30869" name="Text Box 149"/>
            <p:cNvSpPr txBox="1">
              <a:spLocks noChangeArrowheads="1"/>
            </p:cNvSpPr>
            <p:nvPr/>
          </p:nvSpPr>
          <p:spPr bwMode="auto">
            <a:xfrm>
              <a:off x="2088" y="2851"/>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1</a:t>
              </a:r>
            </a:p>
          </p:txBody>
        </p:sp>
        <p:sp>
          <p:nvSpPr>
            <p:cNvPr id="30870" name="Text Box 150"/>
            <p:cNvSpPr txBox="1">
              <a:spLocks noChangeArrowheads="1"/>
            </p:cNvSpPr>
            <p:nvPr/>
          </p:nvSpPr>
          <p:spPr bwMode="auto">
            <a:xfrm>
              <a:off x="2095" y="3579"/>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1</a:t>
              </a:r>
            </a:p>
          </p:txBody>
        </p:sp>
        <p:sp>
          <p:nvSpPr>
            <p:cNvPr id="30871" name="Text Box 151"/>
            <p:cNvSpPr txBox="1">
              <a:spLocks noChangeArrowheads="1"/>
            </p:cNvSpPr>
            <p:nvPr/>
          </p:nvSpPr>
          <p:spPr bwMode="auto">
            <a:xfrm>
              <a:off x="2102" y="303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sp>
          <p:nvSpPr>
            <p:cNvPr id="30872" name="Text Box 152"/>
            <p:cNvSpPr txBox="1">
              <a:spLocks noChangeArrowheads="1"/>
            </p:cNvSpPr>
            <p:nvPr/>
          </p:nvSpPr>
          <p:spPr bwMode="auto">
            <a:xfrm>
              <a:off x="2102" y="3405"/>
              <a:ext cx="272" cy="231"/>
            </a:xfrm>
            <a:prstGeom prst="rect">
              <a:avLst/>
            </a:prstGeom>
            <a:noFill/>
            <a:ln w="9525">
              <a:noFill/>
              <a:miter lim="800000"/>
              <a:headEnd/>
              <a:tailEnd/>
            </a:ln>
            <a:effectLst/>
          </p:spPr>
          <p:txBody>
            <a:bodyPr>
              <a:spAutoFit/>
            </a:bodyPr>
            <a:lstStyle/>
            <a:p>
              <a:pPr algn="r">
                <a:spcBef>
                  <a:spcPct val="50000"/>
                </a:spcBef>
              </a:pPr>
              <a:r>
                <a:rPr lang="en-US" altLang="zh-CN" sz="1800">
                  <a:solidFill>
                    <a:srgbClr val="0000FF"/>
                  </a:solidFill>
                  <a:latin typeface="Arial" charset="0"/>
                </a:rPr>
                <a:t>0</a:t>
              </a:r>
            </a:p>
          </p:txBody>
        </p:sp>
      </p:grpSp>
      <p:sp>
        <p:nvSpPr>
          <p:cNvPr id="1619036" name="AutoShape 92"/>
          <p:cNvSpPr>
            <a:spLocks noChangeArrowheads="1"/>
          </p:cNvSpPr>
          <p:nvPr/>
        </p:nvSpPr>
        <p:spPr bwMode="auto">
          <a:xfrm>
            <a:off x="1836738" y="4005263"/>
            <a:ext cx="2087562" cy="576262"/>
          </a:xfrm>
          <a:prstGeom prst="roundRect">
            <a:avLst>
              <a:gd name="adj" fmla="val 25829"/>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53" name="矩形 152">
            <a:extLst>
              <a:ext uri="{FF2B5EF4-FFF2-40B4-BE49-F238E27FC236}">
                <a16:creationId xmlns:a16="http://schemas.microsoft.com/office/drawing/2014/main" id="{AFA55021-8C48-49FA-8D39-613E36F4346F}"/>
              </a:ext>
            </a:extLst>
          </p:cNvPr>
          <p:cNvSpPr/>
          <p:nvPr/>
        </p:nvSpPr>
        <p:spPr>
          <a:xfrm>
            <a:off x="161924" y="17641"/>
            <a:ext cx="5491163" cy="307777"/>
          </a:xfrm>
          <a:prstGeom prst="rect">
            <a:avLst/>
          </a:prstGeom>
        </p:spPr>
        <p:txBody>
          <a:bodyPr wrap="square">
            <a:spAutoFit/>
          </a:bodyPr>
          <a:lstStyle/>
          <a:p>
            <a:r>
              <a:rPr lang="zh-CN" altLang="en-US" sz="1400" dirty="0">
                <a:solidFill>
                  <a:srgbClr val="6600FF"/>
                </a:solidFill>
              </a:rPr>
              <a:t>主存地址划分采用“区号-区内组号-组内块号-块内地址”四字段法</a:t>
            </a:r>
          </a:p>
        </p:txBody>
      </p:sp>
      <p:sp>
        <p:nvSpPr>
          <p:cNvPr id="4" name="动作按钮: 上一张 3">
            <a:hlinkClick r:id="rId3" action="ppaction://hlinksldjump" highlightClick="1"/>
            <a:extLst>
              <a:ext uri="{FF2B5EF4-FFF2-40B4-BE49-F238E27FC236}">
                <a16:creationId xmlns:a16="http://schemas.microsoft.com/office/drawing/2014/main" id="{E95F5809-3618-4D62-9327-44871134EBC5}"/>
              </a:ext>
            </a:extLst>
          </p:cNvPr>
          <p:cNvSpPr>
            <a:spLocks noChangeAspect="1"/>
          </p:cNvSpPr>
          <p:nvPr/>
        </p:nvSpPr>
        <p:spPr bwMode="auto">
          <a:xfrm>
            <a:off x="8604448" y="116632"/>
            <a:ext cx="431603" cy="431800"/>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19022">
                                            <p:txEl>
                                              <p:pRg st="1" end="1"/>
                                            </p:txEl>
                                          </p:spTgt>
                                        </p:tgtEl>
                                        <p:attrNameLst>
                                          <p:attrName>style.visibility</p:attrName>
                                        </p:attrNameLst>
                                      </p:cBhvr>
                                      <p:to>
                                        <p:strVal val="visible"/>
                                      </p:to>
                                    </p:set>
                                    <p:anim calcmode="discrete" valueType="clr">
                                      <p:cBhvr override="childStyle">
                                        <p:cTn id="7" dur="80"/>
                                        <p:tgtEl>
                                          <p:spTgt spid="161902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1902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19022">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19022">
                                            <p:txEl>
                                              <p:pRg st="2" end="2"/>
                                            </p:txEl>
                                          </p:spTgt>
                                        </p:tgtEl>
                                        <p:attrNameLst>
                                          <p:attrName>style.visibility</p:attrName>
                                        </p:attrNameLst>
                                      </p:cBhvr>
                                      <p:to>
                                        <p:strVal val="visible"/>
                                      </p:to>
                                    </p:set>
                                    <p:anim calcmode="discrete" valueType="clr">
                                      <p:cBhvr override="childStyle">
                                        <p:cTn id="14" dur="80"/>
                                        <p:tgtEl>
                                          <p:spTgt spid="161902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1902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19022">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19023"/>
                                        </p:tgtEl>
                                        <p:attrNameLst>
                                          <p:attrName>style.visibility</p:attrName>
                                        </p:attrNameLst>
                                      </p:cBhvr>
                                      <p:to>
                                        <p:strVal val="visible"/>
                                      </p:to>
                                    </p:set>
                                    <p:anim calcmode="discrete" valueType="clr">
                                      <p:cBhvr override="childStyle">
                                        <p:cTn id="21" dur="80"/>
                                        <p:tgtEl>
                                          <p:spTgt spid="1619023"/>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19023"/>
                                        </p:tgtEl>
                                        <p:attrNameLst>
                                          <p:attrName>fillcolor</p:attrName>
                                        </p:attrNameLst>
                                      </p:cBhvr>
                                      <p:tavLst>
                                        <p:tav tm="0">
                                          <p:val>
                                            <p:clrVal>
                                              <a:schemeClr val="accent2"/>
                                            </p:clrVal>
                                          </p:val>
                                        </p:tav>
                                        <p:tav tm="50000">
                                          <p:val>
                                            <p:clrVal>
                                              <a:schemeClr val="hlink"/>
                                            </p:clrVal>
                                          </p:val>
                                        </p:tav>
                                      </p:tavLst>
                                    </p:anim>
                                    <p:set>
                                      <p:cBhvr>
                                        <p:cTn id="23" dur="80"/>
                                        <p:tgtEl>
                                          <p:spTgt spid="1619023"/>
                                        </p:tgtEl>
                                        <p:attrNameLst>
                                          <p:attrName>fill.type</p:attrName>
                                        </p:attrNameLst>
                                      </p:cBhvr>
                                      <p:to>
                                        <p:strVal val="solid"/>
                                      </p:to>
                                    </p:set>
                                  </p:childTnLst>
                                </p:cTn>
                              </p:par>
                            </p:childTnLst>
                          </p:cTn>
                        </p:par>
                        <p:par>
                          <p:cTn id="24" fill="hold">
                            <p:stCondLst>
                              <p:cond delay="840"/>
                            </p:stCondLst>
                            <p:childTnLst>
                              <p:par>
                                <p:cTn id="25" presetID="17" presetClass="entr" presetSubtype="8" fill="hold" grpId="0" nodeType="afterEffect">
                                  <p:stCondLst>
                                    <p:cond delay="0"/>
                                  </p:stCondLst>
                                  <p:childTnLst>
                                    <p:set>
                                      <p:cBhvr>
                                        <p:cTn id="26" dur="1" fill="hold">
                                          <p:stCondLst>
                                            <p:cond delay="0"/>
                                          </p:stCondLst>
                                        </p:cTn>
                                        <p:tgtEl>
                                          <p:spTgt spid="1618948"/>
                                        </p:tgtEl>
                                        <p:attrNameLst>
                                          <p:attrName>style.visibility</p:attrName>
                                        </p:attrNameLst>
                                      </p:cBhvr>
                                      <p:to>
                                        <p:strVal val="visible"/>
                                      </p:to>
                                    </p:set>
                                    <p:anim calcmode="lin" valueType="num">
                                      <p:cBhvr>
                                        <p:cTn id="27" dur="500" fill="hold"/>
                                        <p:tgtEl>
                                          <p:spTgt spid="1618948"/>
                                        </p:tgtEl>
                                        <p:attrNameLst>
                                          <p:attrName>ppt_x</p:attrName>
                                        </p:attrNameLst>
                                      </p:cBhvr>
                                      <p:tavLst>
                                        <p:tav tm="0">
                                          <p:val>
                                            <p:strVal val="#ppt_x-#ppt_w/2"/>
                                          </p:val>
                                        </p:tav>
                                        <p:tav tm="100000">
                                          <p:val>
                                            <p:strVal val="#ppt_x"/>
                                          </p:val>
                                        </p:tav>
                                      </p:tavLst>
                                    </p:anim>
                                    <p:anim calcmode="lin" valueType="num">
                                      <p:cBhvr>
                                        <p:cTn id="28" dur="500" fill="hold"/>
                                        <p:tgtEl>
                                          <p:spTgt spid="1618948"/>
                                        </p:tgtEl>
                                        <p:attrNameLst>
                                          <p:attrName>ppt_y</p:attrName>
                                        </p:attrNameLst>
                                      </p:cBhvr>
                                      <p:tavLst>
                                        <p:tav tm="0">
                                          <p:val>
                                            <p:strVal val="#ppt_y"/>
                                          </p:val>
                                        </p:tav>
                                        <p:tav tm="100000">
                                          <p:val>
                                            <p:strVal val="#ppt_y"/>
                                          </p:val>
                                        </p:tav>
                                      </p:tavLst>
                                    </p:anim>
                                    <p:anim calcmode="lin" valueType="num">
                                      <p:cBhvr>
                                        <p:cTn id="29" dur="500" fill="hold"/>
                                        <p:tgtEl>
                                          <p:spTgt spid="1618948"/>
                                        </p:tgtEl>
                                        <p:attrNameLst>
                                          <p:attrName>ppt_w</p:attrName>
                                        </p:attrNameLst>
                                      </p:cBhvr>
                                      <p:tavLst>
                                        <p:tav tm="0">
                                          <p:val>
                                            <p:fltVal val="0"/>
                                          </p:val>
                                        </p:tav>
                                        <p:tav tm="100000">
                                          <p:val>
                                            <p:strVal val="#ppt_w"/>
                                          </p:val>
                                        </p:tav>
                                      </p:tavLst>
                                    </p:anim>
                                    <p:anim calcmode="lin" valueType="num">
                                      <p:cBhvr>
                                        <p:cTn id="30" dur="500" fill="hold"/>
                                        <p:tgtEl>
                                          <p:spTgt spid="1618948"/>
                                        </p:tgtEl>
                                        <p:attrNameLst>
                                          <p:attrName>ppt_h</p:attrName>
                                        </p:attrNameLst>
                                      </p:cBhvr>
                                      <p:tavLst>
                                        <p:tav tm="0">
                                          <p:val>
                                            <p:strVal val="#ppt_h"/>
                                          </p:val>
                                        </p:tav>
                                        <p:tav tm="100000">
                                          <p:val>
                                            <p:strVal val="#ppt_h"/>
                                          </p:val>
                                        </p:tav>
                                      </p:tavLst>
                                    </p:anim>
                                  </p:childTnLst>
                                </p:cTn>
                              </p:par>
                            </p:childTnLst>
                          </p:cTn>
                        </p:par>
                        <p:par>
                          <p:cTn id="31" fill="hold">
                            <p:stCondLst>
                              <p:cond delay="1340"/>
                            </p:stCondLst>
                            <p:childTnLst>
                              <p:par>
                                <p:cTn id="32" presetID="1" presetClass="entr" presetSubtype="0" fill="hold" grpId="0" nodeType="afterEffect">
                                  <p:stCondLst>
                                    <p:cond delay="0"/>
                                  </p:stCondLst>
                                  <p:childTnLst>
                                    <p:set>
                                      <p:cBhvr>
                                        <p:cTn id="33" dur="1" fill="hold">
                                          <p:stCondLst>
                                            <p:cond delay="0"/>
                                          </p:stCondLst>
                                        </p:cTn>
                                        <p:tgtEl>
                                          <p:spTgt spid="16190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19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1905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190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190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190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190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1902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902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ppt_x</p:attrName>
                                        </p:attrNameLst>
                                      </p:cBhvr>
                                      <p:tavLst>
                                        <p:tav tm="0">
                                          <p:val>
                                            <p:strVal val="#ppt_x"/>
                                          </p:val>
                                        </p:tav>
                                        <p:tav tm="100000">
                                          <p:val>
                                            <p:strVal val="#ppt_x"/>
                                          </p:val>
                                        </p:tav>
                                      </p:tavLst>
                                    </p:anim>
                                    <p:anim calcmode="lin" valueType="num">
                                      <p:cBhvr>
                                        <p:cTn id="63" dur="500" fill="hold"/>
                                        <p:tgtEl>
                                          <p:spTgt spid="2"/>
                                        </p:tgtEl>
                                        <p:attrNameLst>
                                          <p:attrName>ppt_y</p:attrName>
                                        </p:attrNameLst>
                                      </p:cBhvr>
                                      <p:tavLst>
                                        <p:tav tm="0">
                                          <p:val>
                                            <p:strVal val="#ppt_y-#ppt_h/2"/>
                                          </p:val>
                                        </p:tav>
                                        <p:tav tm="100000">
                                          <p:val>
                                            <p:strVal val="#ppt_y"/>
                                          </p:val>
                                        </p:tav>
                                      </p:tavLst>
                                    </p:anim>
                                    <p:anim calcmode="lin" valueType="num">
                                      <p:cBhvr>
                                        <p:cTn id="64" dur="500" fill="hold"/>
                                        <p:tgtEl>
                                          <p:spTgt spid="2"/>
                                        </p:tgtEl>
                                        <p:attrNameLst>
                                          <p:attrName>ppt_w</p:attrName>
                                        </p:attrNameLst>
                                      </p:cBhvr>
                                      <p:tavLst>
                                        <p:tav tm="0">
                                          <p:val>
                                            <p:strVal val="#ppt_w"/>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ppt_x</p:attrName>
                                        </p:attrNameLst>
                                      </p:cBhvr>
                                      <p:tavLst>
                                        <p:tav tm="0">
                                          <p:val>
                                            <p:strVal val="#ppt_x"/>
                                          </p:val>
                                        </p:tav>
                                        <p:tav tm="100000">
                                          <p:val>
                                            <p:strVal val="#ppt_x"/>
                                          </p:val>
                                        </p:tav>
                                      </p:tavLst>
                                    </p:anim>
                                    <p:anim calcmode="lin" valueType="num">
                                      <p:cBhvr>
                                        <p:cTn id="71" dur="500" fill="hold"/>
                                        <p:tgtEl>
                                          <p:spTgt spid="8"/>
                                        </p:tgtEl>
                                        <p:attrNameLst>
                                          <p:attrName>ppt_y</p:attrName>
                                        </p:attrNameLst>
                                      </p:cBhvr>
                                      <p:tavLst>
                                        <p:tav tm="0">
                                          <p:val>
                                            <p:strVal val="#ppt_y-#ppt_h/2"/>
                                          </p:val>
                                        </p:tav>
                                        <p:tav tm="100000">
                                          <p:val>
                                            <p:strVal val="#ppt_y"/>
                                          </p:val>
                                        </p:tav>
                                      </p:tavLst>
                                    </p:anim>
                                    <p:anim calcmode="lin" valueType="num">
                                      <p:cBhvr>
                                        <p:cTn id="72" dur="500" fill="hold"/>
                                        <p:tgtEl>
                                          <p:spTgt spid="8"/>
                                        </p:tgtEl>
                                        <p:attrNameLst>
                                          <p:attrName>ppt_w</p:attrName>
                                        </p:attrNameLst>
                                      </p:cBhvr>
                                      <p:tavLst>
                                        <p:tav tm="0">
                                          <p:val>
                                            <p:strVal val="#ppt_w"/>
                                          </p:val>
                                        </p:tav>
                                        <p:tav tm="100000">
                                          <p:val>
                                            <p:strVal val="#ppt_w"/>
                                          </p:val>
                                        </p:tav>
                                      </p:tavLst>
                                    </p:anim>
                                    <p:anim calcmode="lin" valueType="num">
                                      <p:cBhvr>
                                        <p:cTn id="7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500" fill="hold"/>
                                        <p:tgtEl>
                                          <p:spTgt spid="3"/>
                                        </p:tgtEl>
                                        <p:attrNameLst>
                                          <p:attrName>ppt_x</p:attrName>
                                        </p:attrNameLst>
                                      </p:cBhvr>
                                      <p:tavLst>
                                        <p:tav tm="0">
                                          <p:val>
                                            <p:strVal val="#ppt_x"/>
                                          </p:val>
                                        </p:tav>
                                        <p:tav tm="100000">
                                          <p:val>
                                            <p:strVal val="#ppt_x"/>
                                          </p:val>
                                        </p:tav>
                                      </p:tavLst>
                                    </p:anim>
                                    <p:anim calcmode="lin" valueType="num">
                                      <p:cBhvr>
                                        <p:cTn id="79" dur="500" fill="hold"/>
                                        <p:tgtEl>
                                          <p:spTgt spid="3"/>
                                        </p:tgtEl>
                                        <p:attrNameLst>
                                          <p:attrName>ppt_y</p:attrName>
                                        </p:attrNameLst>
                                      </p:cBhvr>
                                      <p:tavLst>
                                        <p:tav tm="0">
                                          <p:val>
                                            <p:strVal val="#ppt_y-#ppt_h/2"/>
                                          </p:val>
                                        </p:tav>
                                        <p:tav tm="100000">
                                          <p:val>
                                            <p:strVal val="#ppt_y"/>
                                          </p:val>
                                        </p:tav>
                                      </p:tavLst>
                                    </p:anim>
                                    <p:anim calcmode="lin" valueType="num">
                                      <p:cBhvr>
                                        <p:cTn id="80" dur="500" fill="hold"/>
                                        <p:tgtEl>
                                          <p:spTgt spid="3"/>
                                        </p:tgtEl>
                                        <p:attrNameLst>
                                          <p:attrName>ppt_w</p:attrName>
                                        </p:attrNameLst>
                                      </p:cBhvr>
                                      <p:tavLst>
                                        <p:tav tm="0">
                                          <p:val>
                                            <p:strVal val="#ppt_w"/>
                                          </p:val>
                                        </p:tav>
                                        <p:tav tm="100000">
                                          <p:val>
                                            <p:strVal val="#ppt_w"/>
                                          </p:val>
                                        </p:tav>
                                      </p:tavLst>
                                    </p:anim>
                                    <p:anim calcmode="lin" valueType="num">
                                      <p:cBhvr>
                                        <p:cTn id="81" dur="500" fill="hold"/>
                                        <p:tgtEl>
                                          <p:spTgt spid="3"/>
                                        </p:tgtEl>
                                        <p:attrNameLst>
                                          <p:attrName>ppt_h</p:attrName>
                                        </p:attrNameLst>
                                      </p:cBhvr>
                                      <p:tavLst>
                                        <p:tav tm="0">
                                          <p:val>
                                            <p:fltVal val="0"/>
                                          </p:val>
                                        </p:tav>
                                        <p:tav tm="100000">
                                          <p:val>
                                            <p:strVal val="#ppt_h"/>
                                          </p:val>
                                        </p:tav>
                                      </p:tavLst>
                                    </p:anim>
                                  </p:childTnLst>
                                </p:cTn>
                              </p:par>
                              <p:par>
                                <p:cTn id="82" presetID="1" presetClass="entr" presetSubtype="0" fill="hold" grpId="0" nodeType="withEffect">
                                  <p:stCondLst>
                                    <p:cond delay="0"/>
                                  </p:stCondLst>
                                  <p:childTnLst>
                                    <p:set>
                                      <p:cBhvr>
                                        <p:cTn id="83" dur="1" fill="hold">
                                          <p:stCondLst>
                                            <p:cond delay="0"/>
                                          </p:stCondLst>
                                        </p:cTn>
                                        <p:tgtEl>
                                          <p:spTgt spid="1619086"/>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08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7" presetClass="entr" presetSubtype="4" fill="hold" grpId="0" nodeType="clickEffect">
                                  <p:stCondLst>
                                    <p:cond delay="0"/>
                                  </p:stCondLst>
                                  <p:childTnLst>
                                    <p:set>
                                      <p:cBhvr>
                                        <p:cTn id="90" dur="1" fill="hold">
                                          <p:stCondLst>
                                            <p:cond delay="0"/>
                                          </p:stCondLst>
                                        </p:cTn>
                                        <p:tgtEl>
                                          <p:spTgt spid="1619032"/>
                                        </p:tgtEl>
                                        <p:attrNameLst>
                                          <p:attrName>style.visibility</p:attrName>
                                        </p:attrNameLst>
                                      </p:cBhvr>
                                      <p:to>
                                        <p:strVal val="visible"/>
                                      </p:to>
                                    </p:set>
                                    <p:anim calcmode="lin" valueType="num">
                                      <p:cBhvr>
                                        <p:cTn id="91" dur="500" fill="hold"/>
                                        <p:tgtEl>
                                          <p:spTgt spid="1619032"/>
                                        </p:tgtEl>
                                        <p:attrNameLst>
                                          <p:attrName>ppt_x</p:attrName>
                                        </p:attrNameLst>
                                      </p:cBhvr>
                                      <p:tavLst>
                                        <p:tav tm="0">
                                          <p:val>
                                            <p:strVal val="#ppt_x"/>
                                          </p:val>
                                        </p:tav>
                                        <p:tav tm="100000">
                                          <p:val>
                                            <p:strVal val="#ppt_x"/>
                                          </p:val>
                                        </p:tav>
                                      </p:tavLst>
                                    </p:anim>
                                    <p:anim calcmode="lin" valueType="num">
                                      <p:cBhvr>
                                        <p:cTn id="92" dur="500" fill="hold"/>
                                        <p:tgtEl>
                                          <p:spTgt spid="1619032"/>
                                        </p:tgtEl>
                                        <p:attrNameLst>
                                          <p:attrName>ppt_y</p:attrName>
                                        </p:attrNameLst>
                                      </p:cBhvr>
                                      <p:tavLst>
                                        <p:tav tm="0">
                                          <p:val>
                                            <p:strVal val="#ppt_y+#ppt_h/2"/>
                                          </p:val>
                                        </p:tav>
                                        <p:tav tm="100000">
                                          <p:val>
                                            <p:strVal val="#ppt_y"/>
                                          </p:val>
                                        </p:tav>
                                      </p:tavLst>
                                    </p:anim>
                                    <p:anim calcmode="lin" valueType="num">
                                      <p:cBhvr>
                                        <p:cTn id="93" dur="500" fill="hold"/>
                                        <p:tgtEl>
                                          <p:spTgt spid="1619032"/>
                                        </p:tgtEl>
                                        <p:attrNameLst>
                                          <p:attrName>ppt_w</p:attrName>
                                        </p:attrNameLst>
                                      </p:cBhvr>
                                      <p:tavLst>
                                        <p:tav tm="0">
                                          <p:val>
                                            <p:strVal val="#ppt_w"/>
                                          </p:val>
                                        </p:tav>
                                        <p:tav tm="100000">
                                          <p:val>
                                            <p:strVal val="#ppt_w"/>
                                          </p:val>
                                        </p:tav>
                                      </p:tavLst>
                                    </p:anim>
                                    <p:anim calcmode="lin" valueType="num">
                                      <p:cBhvr>
                                        <p:cTn id="94" dur="500" fill="hold"/>
                                        <p:tgtEl>
                                          <p:spTgt spid="1619032"/>
                                        </p:tgtEl>
                                        <p:attrNameLst>
                                          <p:attrName>ppt_h</p:attrName>
                                        </p:attrNameLst>
                                      </p:cBhvr>
                                      <p:tavLst>
                                        <p:tav tm="0">
                                          <p:val>
                                            <p:fltVal val="0"/>
                                          </p:val>
                                        </p:tav>
                                        <p:tav tm="100000">
                                          <p:val>
                                            <p:strVal val="#ppt_h"/>
                                          </p:val>
                                        </p:tav>
                                      </p:tavLst>
                                    </p:anim>
                                  </p:childTnLst>
                                </p:cTn>
                              </p:par>
                            </p:childTnLst>
                          </p:cTn>
                        </p:par>
                        <p:par>
                          <p:cTn id="95" fill="hold">
                            <p:stCondLst>
                              <p:cond delay="500"/>
                            </p:stCondLst>
                            <p:childTnLst>
                              <p:par>
                                <p:cTn id="96" presetID="17" presetClass="entr" presetSubtype="2" fill="hold" grpId="0" nodeType="afterEffect">
                                  <p:stCondLst>
                                    <p:cond delay="0"/>
                                  </p:stCondLst>
                                  <p:childTnLst>
                                    <p:set>
                                      <p:cBhvr>
                                        <p:cTn id="97" dur="1" fill="hold">
                                          <p:stCondLst>
                                            <p:cond delay="0"/>
                                          </p:stCondLst>
                                        </p:cTn>
                                        <p:tgtEl>
                                          <p:spTgt spid="1619033"/>
                                        </p:tgtEl>
                                        <p:attrNameLst>
                                          <p:attrName>style.visibility</p:attrName>
                                        </p:attrNameLst>
                                      </p:cBhvr>
                                      <p:to>
                                        <p:strVal val="visible"/>
                                      </p:to>
                                    </p:set>
                                    <p:anim calcmode="lin" valueType="num">
                                      <p:cBhvr>
                                        <p:cTn id="98" dur="500" fill="hold"/>
                                        <p:tgtEl>
                                          <p:spTgt spid="1619033"/>
                                        </p:tgtEl>
                                        <p:attrNameLst>
                                          <p:attrName>ppt_x</p:attrName>
                                        </p:attrNameLst>
                                      </p:cBhvr>
                                      <p:tavLst>
                                        <p:tav tm="0">
                                          <p:val>
                                            <p:strVal val="#ppt_x+#ppt_w/2"/>
                                          </p:val>
                                        </p:tav>
                                        <p:tav tm="100000">
                                          <p:val>
                                            <p:strVal val="#ppt_x"/>
                                          </p:val>
                                        </p:tav>
                                      </p:tavLst>
                                    </p:anim>
                                    <p:anim calcmode="lin" valueType="num">
                                      <p:cBhvr>
                                        <p:cTn id="99" dur="500" fill="hold"/>
                                        <p:tgtEl>
                                          <p:spTgt spid="1619033"/>
                                        </p:tgtEl>
                                        <p:attrNameLst>
                                          <p:attrName>ppt_y</p:attrName>
                                        </p:attrNameLst>
                                      </p:cBhvr>
                                      <p:tavLst>
                                        <p:tav tm="0">
                                          <p:val>
                                            <p:strVal val="#ppt_y"/>
                                          </p:val>
                                        </p:tav>
                                        <p:tav tm="100000">
                                          <p:val>
                                            <p:strVal val="#ppt_y"/>
                                          </p:val>
                                        </p:tav>
                                      </p:tavLst>
                                    </p:anim>
                                    <p:anim calcmode="lin" valueType="num">
                                      <p:cBhvr>
                                        <p:cTn id="100" dur="500" fill="hold"/>
                                        <p:tgtEl>
                                          <p:spTgt spid="1619033"/>
                                        </p:tgtEl>
                                        <p:attrNameLst>
                                          <p:attrName>ppt_w</p:attrName>
                                        </p:attrNameLst>
                                      </p:cBhvr>
                                      <p:tavLst>
                                        <p:tav tm="0">
                                          <p:val>
                                            <p:fltVal val="0"/>
                                          </p:val>
                                        </p:tav>
                                        <p:tav tm="100000">
                                          <p:val>
                                            <p:strVal val="#ppt_w"/>
                                          </p:val>
                                        </p:tav>
                                      </p:tavLst>
                                    </p:anim>
                                    <p:anim calcmode="lin" valueType="num">
                                      <p:cBhvr>
                                        <p:cTn id="101" dur="500" fill="hold"/>
                                        <p:tgtEl>
                                          <p:spTgt spid="1619033"/>
                                        </p:tgtEl>
                                        <p:attrNameLst>
                                          <p:attrName>ppt_h</p:attrName>
                                        </p:attrNameLst>
                                      </p:cBhvr>
                                      <p:tavLst>
                                        <p:tav tm="0">
                                          <p:val>
                                            <p:strVal val="#ppt_h"/>
                                          </p:val>
                                        </p:tav>
                                        <p:tav tm="100000">
                                          <p:val>
                                            <p:strVal val="#ppt_h"/>
                                          </p:val>
                                        </p:tav>
                                      </p:tavLst>
                                    </p:anim>
                                  </p:childTnLst>
                                </p:cTn>
                              </p:par>
                            </p:childTnLst>
                          </p:cTn>
                        </p:par>
                        <p:par>
                          <p:cTn id="102" fill="hold">
                            <p:stCondLst>
                              <p:cond delay="1000"/>
                            </p:stCondLst>
                            <p:childTnLst>
                              <p:par>
                                <p:cTn id="103" presetID="17" presetClass="entr" presetSubtype="1" fill="hold" grpId="0" nodeType="afterEffect">
                                  <p:stCondLst>
                                    <p:cond delay="0"/>
                                  </p:stCondLst>
                                  <p:childTnLst>
                                    <p:set>
                                      <p:cBhvr>
                                        <p:cTn id="104" dur="1" fill="hold">
                                          <p:stCondLst>
                                            <p:cond delay="0"/>
                                          </p:stCondLst>
                                        </p:cTn>
                                        <p:tgtEl>
                                          <p:spTgt spid="1619034"/>
                                        </p:tgtEl>
                                        <p:attrNameLst>
                                          <p:attrName>style.visibility</p:attrName>
                                        </p:attrNameLst>
                                      </p:cBhvr>
                                      <p:to>
                                        <p:strVal val="visible"/>
                                      </p:to>
                                    </p:set>
                                    <p:anim calcmode="lin" valueType="num">
                                      <p:cBhvr>
                                        <p:cTn id="105" dur="500" fill="hold"/>
                                        <p:tgtEl>
                                          <p:spTgt spid="1619034"/>
                                        </p:tgtEl>
                                        <p:attrNameLst>
                                          <p:attrName>ppt_x</p:attrName>
                                        </p:attrNameLst>
                                      </p:cBhvr>
                                      <p:tavLst>
                                        <p:tav tm="0">
                                          <p:val>
                                            <p:strVal val="#ppt_x"/>
                                          </p:val>
                                        </p:tav>
                                        <p:tav tm="100000">
                                          <p:val>
                                            <p:strVal val="#ppt_x"/>
                                          </p:val>
                                        </p:tav>
                                      </p:tavLst>
                                    </p:anim>
                                    <p:anim calcmode="lin" valueType="num">
                                      <p:cBhvr>
                                        <p:cTn id="106" dur="500" fill="hold"/>
                                        <p:tgtEl>
                                          <p:spTgt spid="1619034"/>
                                        </p:tgtEl>
                                        <p:attrNameLst>
                                          <p:attrName>ppt_y</p:attrName>
                                        </p:attrNameLst>
                                      </p:cBhvr>
                                      <p:tavLst>
                                        <p:tav tm="0">
                                          <p:val>
                                            <p:strVal val="#ppt_y-#ppt_h/2"/>
                                          </p:val>
                                        </p:tav>
                                        <p:tav tm="100000">
                                          <p:val>
                                            <p:strVal val="#ppt_y"/>
                                          </p:val>
                                        </p:tav>
                                      </p:tavLst>
                                    </p:anim>
                                    <p:anim calcmode="lin" valueType="num">
                                      <p:cBhvr>
                                        <p:cTn id="107" dur="500" fill="hold"/>
                                        <p:tgtEl>
                                          <p:spTgt spid="1619034"/>
                                        </p:tgtEl>
                                        <p:attrNameLst>
                                          <p:attrName>ppt_w</p:attrName>
                                        </p:attrNameLst>
                                      </p:cBhvr>
                                      <p:tavLst>
                                        <p:tav tm="0">
                                          <p:val>
                                            <p:strVal val="#ppt_w"/>
                                          </p:val>
                                        </p:tav>
                                        <p:tav tm="100000">
                                          <p:val>
                                            <p:strVal val="#ppt_w"/>
                                          </p:val>
                                        </p:tav>
                                      </p:tavLst>
                                    </p:anim>
                                    <p:anim calcmode="lin" valueType="num">
                                      <p:cBhvr>
                                        <p:cTn id="108" dur="500" fill="hold"/>
                                        <p:tgtEl>
                                          <p:spTgt spid="1619034"/>
                                        </p:tgtEl>
                                        <p:attrNameLst>
                                          <p:attrName>ppt_h</p:attrName>
                                        </p:attrNameLst>
                                      </p:cBhvr>
                                      <p:tavLst>
                                        <p:tav tm="0">
                                          <p:val>
                                            <p:fltVal val="0"/>
                                          </p:val>
                                        </p:tav>
                                        <p:tav tm="100000">
                                          <p:val>
                                            <p:strVal val="#ppt_h"/>
                                          </p:val>
                                        </p:tav>
                                      </p:tavLst>
                                    </p:anim>
                                  </p:childTnLst>
                                </p:cTn>
                              </p:par>
                              <p:par>
                                <p:cTn id="109" presetID="27" presetClass="entr" presetSubtype="0" fill="hold" grpId="0" nodeType="withEffect">
                                  <p:stCondLst>
                                    <p:cond delay="0"/>
                                  </p:stCondLst>
                                  <p:iterate type="lt">
                                    <p:tmPct val="50000"/>
                                  </p:iterate>
                                  <p:childTnLst>
                                    <p:set>
                                      <p:cBhvr>
                                        <p:cTn id="110" dur="1" fill="hold">
                                          <p:stCondLst>
                                            <p:cond delay="0"/>
                                          </p:stCondLst>
                                        </p:cTn>
                                        <p:tgtEl>
                                          <p:spTgt spid="1619068"/>
                                        </p:tgtEl>
                                        <p:attrNameLst>
                                          <p:attrName>style.visibility</p:attrName>
                                        </p:attrNameLst>
                                      </p:cBhvr>
                                      <p:to>
                                        <p:strVal val="visible"/>
                                      </p:to>
                                    </p:set>
                                    <p:anim calcmode="discrete" valueType="clr">
                                      <p:cBhvr override="childStyle">
                                        <p:cTn id="111" dur="80"/>
                                        <p:tgtEl>
                                          <p:spTgt spid="1619068"/>
                                        </p:tgtEl>
                                        <p:attrNameLst>
                                          <p:attrName>style.color</p:attrName>
                                        </p:attrNameLst>
                                      </p:cBhvr>
                                      <p:tavLst>
                                        <p:tav tm="0">
                                          <p:val>
                                            <p:clrVal>
                                              <a:schemeClr val="accent2"/>
                                            </p:clrVal>
                                          </p:val>
                                        </p:tav>
                                        <p:tav tm="50000">
                                          <p:val>
                                            <p:clrVal>
                                              <a:schemeClr val="hlink"/>
                                            </p:clrVal>
                                          </p:val>
                                        </p:tav>
                                      </p:tavLst>
                                    </p:anim>
                                    <p:anim calcmode="discrete" valueType="clr">
                                      <p:cBhvr>
                                        <p:cTn id="112" dur="80"/>
                                        <p:tgtEl>
                                          <p:spTgt spid="1619068"/>
                                        </p:tgtEl>
                                        <p:attrNameLst>
                                          <p:attrName>fillcolor</p:attrName>
                                        </p:attrNameLst>
                                      </p:cBhvr>
                                      <p:tavLst>
                                        <p:tav tm="0">
                                          <p:val>
                                            <p:clrVal>
                                              <a:schemeClr val="accent2"/>
                                            </p:clrVal>
                                          </p:val>
                                        </p:tav>
                                        <p:tav tm="50000">
                                          <p:val>
                                            <p:clrVal>
                                              <a:schemeClr val="hlink"/>
                                            </p:clrVal>
                                          </p:val>
                                        </p:tav>
                                      </p:tavLst>
                                    </p:anim>
                                    <p:set>
                                      <p:cBhvr>
                                        <p:cTn id="113" dur="80"/>
                                        <p:tgtEl>
                                          <p:spTgt spid="1619068"/>
                                        </p:tgtEl>
                                        <p:attrNameLst>
                                          <p:attrName>fill.type</p:attrName>
                                        </p:attrNameLst>
                                      </p:cBhvr>
                                      <p:to>
                                        <p:strVal val="solid"/>
                                      </p:to>
                                    </p:set>
                                  </p:childTnLst>
                                </p:cTn>
                              </p:par>
                            </p:childTnLst>
                          </p:cTn>
                        </p:par>
                        <p:par>
                          <p:cTn id="114" fill="hold">
                            <p:stCondLst>
                              <p:cond delay="1500"/>
                            </p:stCondLst>
                            <p:childTnLst>
                              <p:par>
                                <p:cTn id="115" presetID="17" presetClass="entr" presetSubtype="8" fill="hold" grpId="0" nodeType="afterEffect">
                                  <p:stCondLst>
                                    <p:cond delay="0"/>
                                  </p:stCondLst>
                                  <p:childTnLst>
                                    <p:set>
                                      <p:cBhvr>
                                        <p:cTn id="116" dur="1" fill="hold">
                                          <p:stCondLst>
                                            <p:cond delay="0"/>
                                          </p:stCondLst>
                                        </p:cTn>
                                        <p:tgtEl>
                                          <p:spTgt spid="1619035"/>
                                        </p:tgtEl>
                                        <p:attrNameLst>
                                          <p:attrName>style.visibility</p:attrName>
                                        </p:attrNameLst>
                                      </p:cBhvr>
                                      <p:to>
                                        <p:strVal val="visible"/>
                                      </p:to>
                                    </p:set>
                                    <p:anim calcmode="lin" valueType="num">
                                      <p:cBhvr>
                                        <p:cTn id="117" dur="500" fill="hold"/>
                                        <p:tgtEl>
                                          <p:spTgt spid="1619035"/>
                                        </p:tgtEl>
                                        <p:attrNameLst>
                                          <p:attrName>ppt_x</p:attrName>
                                        </p:attrNameLst>
                                      </p:cBhvr>
                                      <p:tavLst>
                                        <p:tav tm="0">
                                          <p:val>
                                            <p:strVal val="#ppt_x-#ppt_w/2"/>
                                          </p:val>
                                        </p:tav>
                                        <p:tav tm="100000">
                                          <p:val>
                                            <p:strVal val="#ppt_x"/>
                                          </p:val>
                                        </p:tav>
                                      </p:tavLst>
                                    </p:anim>
                                    <p:anim calcmode="lin" valueType="num">
                                      <p:cBhvr>
                                        <p:cTn id="118" dur="500" fill="hold"/>
                                        <p:tgtEl>
                                          <p:spTgt spid="1619035"/>
                                        </p:tgtEl>
                                        <p:attrNameLst>
                                          <p:attrName>ppt_y</p:attrName>
                                        </p:attrNameLst>
                                      </p:cBhvr>
                                      <p:tavLst>
                                        <p:tav tm="0">
                                          <p:val>
                                            <p:strVal val="#ppt_y"/>
                                          </p:val>
                                        </p:tav>
                                        <p:tav tm="100000">
                                          <p:val>
                                            <p:strVal val="#ppt_y"/>
                                          </p:val>
                                        </p:tav>
                                      </p:tavLst>
                                    </p:anim>
                                    <p:anim calcmode="lin" valueType="num">
                                      <p:cBhvr>
                                        <p:cTn id="119" dur="500" fill="hold"/>
                                        <p:tgtEl>
                                          <p:spTgt spid="1619035"/>
                                        </p:tgtEl>
                                        <p:attrNameLst>
                                          <p:attrName>ppt_w</p:attrName>
                                        </p:attrNameLst>
                                      </p:cBhvr>
                                      <p:tavLst>
                                        <p:tav tm="0">
                                          <p:val>
                                            <p:fltVal val="0"/>
                                          </p:val>
                                        </p:tav>
                                        <p:tav tm="100000">
                                          <p:val>
                                            <p:strVal val="#ppt_w"/>
                                          </p:val>
                                        </p:tav>
                                      </p:tavLst>
                                    </p:anim>
                                    <p:anim calcmode="lin" valueType="num">
                                      <p:cBhvr>
                                        <p:cTn id="120" dur="500" fill="hold"/>
                                        <p:tgtEl>
                                          <p:spTgt spid="1619035"/>
                                        </p:tgtEl>
                                        <p:attrNameLst>
                                          <p:attrName>ppt_h</p:attrName>
                                        </p:attrNameLst>
                                      </p:cBhvr>
                                      <p:tavLst>
                                        <p:tav tm="0">
                                          <p:val>
                                            <p:strVal val="#ppt_h"/>
                                          </p:val>
                                        </p:tav>
                                        <p:tav tm="100000">
                                          <p:val>
                                            <p:strVal val="#ppt_h"/>
                                          </p:val>
                                        </p:tav>
                                      </p:tavLst>
                                    </p:anim>
                                  </p:childTnLst>
                                </p:cTn>
                              </p:par>
                            </p:childTnLst>
                          </p:cTn>
                        </p:par>
                        <p:par>
                          <p:cTn id="121" fill="hold">
                            <p:stCondLst>
                              <p:cond delay="2000"/>
                            </p:stCondLst>
                            <p:childTnLst>
                              <p:par>
                                <p:cTn id="122" presetID="1" presetClass="entr" presetSubtype="0" fill="hold" grpId="0" nodeType="afterEffect">
                                  <p:stCondLst>
                                    <p:cond delay="0"/>
                                  </p:stCondLst>
                                  <p:childTnLst>
                                    <p:set>
                                      <p:cBhvr>
                                        <p:cTn id="123" dur="1" fill="hold">
                                          <p:stCondLst>
                                            <p:cond delay="0"/>
                                          </p:stCondLst>
                                        </p:cTn>
                                        <p:tgtEl>
                                          <p:spTgt spid="161903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619036"/>
                                        </p:tgtEl>
                                        <p:attrNameLst>
                                          <p:attrName>style.visibility</p:attrName>
                                        </p:attrNameLst>
                                      </p:cBhvr>
                                      <p:to>
                                        <p:strVal val="visible"/>
                                      </p:to>
                                    </p:set>
                                    <p:anim calcmode="lin" valueType="num">
                                      <p:cBhvr>
                                        <p:cTn id="128" dur="500" fill="hold"/>
                                        <p:tgtEl>
                                          <p:spTgt spid="1619036"/>
                                        </p:tgtEl>
                                        <p:attrNameLst>
                                          <p:attrName>ppt_w</p:attrName>
                                        </p:attrNameLst>
                                      </p:cBhvr>
                                      <p:tavLst>
                                        <p:tav tm="0">
                                          <p:val>
                                            <p:fltVal val="0"/>
                                          </p:val>
                                        </p:tav>
                                        <p:tav tm="100000">
                                          <p:val>
                                            <p:strVal val="#ppt_w"/>
                                          </p:val>
                                        </p:tav>
                                      </p:tavLst>
                                    </p:anim>
                                    <p:anim calcmode="lin" valueType="num">
                                      <p:cBhvr>
                                        <p:cTn id="129" dur="500" fill="hold"/>
                                        <p:tgtEl>
                                          <p:spTgt spid="1619036"/>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1619038"/>
                                        </p:tgtEl>
                                        <p:attrNameLst>
                                          <p:attrName>style.visibility</p:attrName>
                                        </p:attrNameLst>
                                      </p:cBhvr>
                                      <p:to>
                                        <p:strVal val="visible"/>
                                      </p:to>
                                    </p:set>
                                    <p:anim calcmode="lin" valueType="num">
                                      <p:cBhvr>
                                        <p:cTn id="134" dur="500" fill="hold"/>
                                        <p:tgtEl>
                                          <p:spTgt spid="1619038"/>
                                        </p:tgtEl>
                                        <p:attrNameLst>
                                          <p:attrName>ppt_x</p:attrName>
                                        </p:attrNameLst>
                                      </p:cBhvr>
                                      <p:tavLst>
                                        <p:tav tm="0">
                                          <p:val>
                                            <p:strVal val="#ppt_x"/>
                                          </p:val>
                                        </p:tav>
                                        <p:tav tm="100000">
                                          <p:val>
                                            <p:strVal val="#ppt_x"/>
                                          </p:val>
                                        </p:tav>
                                      </p:tavLst>
                                    </p:anim>
                                    <p:anim calcmode="lin" valueType="num">
                                      <p:cBhvr>
                                        <p:cTn id="135" dur="500" fill="hold"/>
                                        <p:tgtEl>
                                          <p:spTgt spid="1619038"/>
                                        </p:tgtEl>
                                        <p:attrNameLst>
                                          <p:attrName>ppt_y</p:attrName>
                                        </p:attrNameLst>
                                      </p:cBhvr>
                                      <p:tavLst>
                                        <p:tav tm="0">
                                          <p:val>
                                            <p:strVal val="#ppt_y+#ppt_h/2"/>
                                          </p:val>
                                        </p:tav>
                                        <p:tav tm="100000">
                                          <p:val>
                                            <p:strVal val="#ppt_y"/>
                                          </p:val>
                                        </p:tav>
                                      </p:tavLst>
                                    </p:anim>
                                    <p:anim calcmode="lin" valueType="num">
                                      <p:cBhvr>
                                        <p:cTn id="136" dur="500" fill="hold"/>
                                        <p:tgtEl>
                                          <p:spTgt spid="1619038"/>
                                        </p:tgtEl>
                                        <p:attrNameLst>
                                          <p:attrName>ppt_w</p:attrName>
                                        </p:attrNameLst>
                                      </p:cBhvr>
                                      <p:tavLst>
                                        <p:tav tm="0">
                                          <p:val>
                                            <p:strVal val="#ppt_w"/>
                                          </p:val>
                                        </p:tav>
                                        <p:tav tm="100000">
                                          <p:val>
                                            <p:strVal val="#ppt_w"/>
                                          </p:val>
                                        </p:tav>
                                      </p:tavLst>
                                    </p:anim>
                                    <p:anim calcmode="lin" valueType="num">
                                      <p:cBhvr>
                                        <p:cTn id="137" dur="500" fill="hold"/>
                                        <p:tgtEl>
                                          <p:spTgt spid="1619038"/>
                                        </p:tgtEl>
                                        <p:attrNameLst>
                                          <p:attrName>ppt_h</p:attrName>
                                        </p:attrNameLst>
                                      </p:cBhvr>
                                      <p:tavLst>
                                        <p:tav tm="0">
                                          <p:val>
                                            <p:fltVal val="0"/>
                                          </p:val>
                                        </p:tav>
                                        <p:tav tm="100000">
                                          <p:val>
                                            <p:strVal val="#ppt_h"/>
                                          </p:val>
                                        </p:tav>
                                      </p:tavLst>
                                    </p:anim>
                                  </p:childTnLst>
                                </p:cTn>
                              </p:par>
                            </p:childTnLst>
                          </p:cTn>
                        </p:par>
                        <p:par>
                          <p:cTn id="138" fill="hold">
                            <p:stCondLst>
                              <p:cond delay="500"/>
                            </p:stCondLst>
                            <p:childTnLst>
                              <p:par>
                                <p:cTn id="139" presetID="17" presetClass="entr" presetSubtype="2" fill="hold" grpId="0" nodeType="afterEffect">
                                  <p:stCondLst>
                                    <p:cond delay="0"/>
                                  </p:stCondLst>
                                  <p:childTnLst>
                                    <p:set>
                                      <p:cBhvr>
                                        <p:cTn id="140" dur="1" fill="hold">
                                          <p:stCondLst>
                                            <p:cond delay="0"/>
                                          </p:stCondLst>
                                        </p:cTn>
                                        <p:tgtEl>
                                          <p:spTgt spid="1619049"/>
                                        </p:tgtEl>
                                        <p:attrNameLst>
                                          <p:attrName>style.visibility</p:attrName>
                                        </p:attrNameLst>
                                      </p:cBhvr>
                                      <p:to>
                                        <p:strVal val="visible"/>
                                      </p:to>
                                    </p:set>
                                    <p:anim calcmode="lin" valueType="num">
                                      <p:cBhvr>
                                        <p:cTn id="141" dur="500" fill="hold"/>
                                        <p:tgtEl>
                                          <p:spTgt spid="1619049"/>
                                        </p:tgtEl>
                                        <p:attrNameLst>
                                          <p:attrName>ppt_x</p:attrName>
                                        </p:attrNameLst>
                                      </p:cBhvr>
                                      <p:tavLst>
                                        <p:tav tm="0">
                                          <p:val>
                                            <p:strVal val="#ppt_x+#ppt_w/2"/>
                                          </p:val>
                                        </p:tav>
                                        <p:tav tm="100000">
                                          <p:val>
                                            <p:strVal val="#ppt_x"/>
                                          </p:val>
                                        </p:tav>
                                      </p:tavLst>
                                    </p:anim>
                                    <p:anim calcmode="lin" valueType="num">
                                      <p:cBhvr>
                                        <p:cTn id="142" dur="500" fill="hold"/>
                                        <p:tgtEl>
                                          <p:spTgt spid="1619049"/>
                                        </p:tgtEl>
                                        <p:attrNameLst>
                                          <p:attrName>ppt_y</p:attrName>
                                        </p:attrNameLst>
                                      </p:cBhvr>
                                      <p:tavLst>
                                        <p:tav tm="0">
                                          <p:val>
                                            <p:strVal val="#ppt_y"/>
                                          </p:val>
                                        </p:tav>
                                        <p:tav tm="100000">
                                          <p:val>
                                            <p:strVal val="#ppt_y"/>
                                          </p:val>
                                        </p:tav>
                                      </p:tavLst>
                                    </p:anim>
                                    <p:anim calcmode="lin" valueType="num">
                                      <p:cBhvr>
                                        <p:cTn id="143" dur="500" fill="hold"/>
                                        <p:tgtEl>
                                          <p:spTgt spid="1619049"/>
                                        </p:tgtEl>
                                        <p:attrNameLst>
                                          <p:attrName>ppt_w</p:attrName>
                                        </p:attrNameLst>
                                      </p:cBhvr>
                                      <p:tavLst>
                                        <p:tav tm="0">
                                          <p:val>
                                            <p:fltVal val="0"/>
                                          </p:val>
                                        </p:tav>
                                        <p:tav tm="100000">
                                          <p:val>
                                            <p:strVal val="#ppt_w"/>
                                          </p:val>
                                        </p:tav>
                                      </p:tavLst>
                                    </p:anim>
                                    <p:anim calcmode="lin" valueType="num">
                                      <p:cBhvr>
                                        <p:cTn id="144" dur="500" fill="hold"/>
                                        <p:tgtEl>
                                          <p:spTgt spid="1619049"/>
                                        </p:tgtEl>
                                        <p:attrNameLst>
                                          <p:attrName>ppt_h</p:attrName>
                                        </p:attrNameLst>
                                      </p:cBhvr>
                                      <p:tavLst>
                                        <p:tav tm="0">
                                          <p:val>
                                            <p:strVal val="#ppt_h"/>
                                          </p:val>
                                        </p:tav>
                                        <p:tav tm="100000">
                                          <p:val>
                                            <p:strVal val="#ppt_h"/>
                                          </p:val>
                                        </p:tav>
                                      </p:tavLst>
                                    </p:anim>
                                  </p:childTnLst>
                                </p:cTn>
                              </p:par>
                            </p:childTnLst>
                          </p:cTn>
                        </p:par>
                        <p:par>
                          <p:cTn id="145" fill="hold">
                            <p:stCondLst>
                              <p:cond delay="1000"/>
                            </p:stCondLst>
                            <p:childTnLst>
                              <p:par>
                                <p:cTn id="146" presetID="17" presetClass="entr" presetSubtype="4" fill="hold" grpId="0" nodeType="afterEffect">
                                  <p:stCondLst>
                                    <p:cond delay="0"/>
                                  </p:stCondLst>
                                  <p:childTnLst>
                                    <p:set>
                                      <p:cBhvr>
                                        <p:cTn id="147" dur="1" fill="hold">
                                          <p:stCondLst>
                                            <p:cond delay="0"/>
                                          </p:stCondLst>
                                        </p:cTn>
                                        <p:tgtEl>
                                          <p:spTgt spid="1619050"/>
                                        </p:tgtEl>
                                        <p:attrNameLst>
                                          <p:attrName>style.visibility</p:attrName>
                                        </p:attrNameLst>
                                      </p:cBhvr>
                                      <p:to>
                                        <p:strVal val="visible"/>
                                      </p:to>
                                    </p:set>
                                    <p:anim calcmode="lin" valueType="num">
                                      <p:cBhvr>
                                        <p:cTn id="148" dur="500" fill="hold"/>
                                        <p:tgtEl>
                                          <p:spTgt spid="1619050"/>
                                        </p:tgtEl>
                                        <p:attrNameLst>
                                          <p:attrName>ppt_x</p:attrName>
                                        </p:attrNameLst>
                                      </p:cBhvr>
                                      <p:tavLst>
                                        <p:tav tm="0">
                                          <p:val>
                                            <p:strVal val="#ppt_x"/>
                                          </p:val>
                                        </p:tav>
                                        <p:tav tm="100000">
                                          <p:val>
                                            <p:strVal val="#ppt_x"/>
                                          </p:val>
                                        </p:tav>
                                      </p:tavLst>
                                    </p:anim>
                                    <p:anim calcmode="lin" valueType="num">
                                      <p:cBhvr>
                                        <p:cTn id="149" dur="500" fill="hold"/>
                                        <p:tgtEl>
                                          <p:spTgt spid="1619050"/>
                                        </p:tgtEl>
                                        <p:attrNameLst>
                                          <p:attrName>ppt_y</p:attrName>
                                        </p:attrNameLst>
                                      </p:cBhvr>
                                      <p:tavLst>
                                        <p:tav tm="0">
                                          <p:val>
                                            <p:strVal val="#ppt_y+#ppt_h/2"/>
                                          </p:val>
                                        </p:tav>
                                        <p:tav tm="100000">
                                          <p:val>
                                            <p:strVal val="#ppt_y"/>
                                          </p:val>
                                        </p:tav>
                                      </p:tavLst>
                                    </p:anim>
                                    <p:anim calcmode="lin" valueType="num">
                                      <p:cBhvr>
                                        <p:cTn id="150" dur="500" fill="hold"/>
                                        <p:tgtEl>
                                          <p:spTgt spid="1619050"/>
                                        </p:tgtEl>
                                        <p:attrNameLst>
                                          <p:attrName>ppt_w</p:attrName>
                                        </p:attrNameLst>
                                      </p:cBhvr>
                                      <p:tavLst>
                                        <p:tav tm="0">
                                          <p:val>
                                            <p:strVal val="#ppt_w"/>
                                          </p:val>
                                        </p:tav>
                                        <p:tav tm="100000">
                                          <p:val>
                                            <p:strVal val="#ppt_w"/>
                                          </p:val>
                                        </p:tav>
                                      </p:tavLst>
                                    </p:anim>
                                    <p:anim calcmode="lin" valueType="num">
                                      <p:cBhvr>
                                        <p:cTn id="151" dur="500" fill="hold"/>
                                        <p:tgtEl>
                                          <p:spTgt spid="1619050"/>
                                        </p:tgtEl>
                                        <p:attrNameLst>
                                          <p:attrName>ppt_h</p:attrName>
                                        </p:attrNameLst>
                                      </p:cBhvr>
                                      <p:tavLst>
                                        <p:tav tm="0">
                                          <p:val>
                                            <p:fltVal val="0"/>
                                          </p:val>
                                        </p:tav>
                                        <p:tav tm="100000">
                                          <p:val>
                                            <p:strVal val="#ppt_h"/>
                                          </p:val>
                                        </p:tav>
                                      </p:tavLst>
                                    </p:anim>
                                  </p:childTnLst>
                                </p:cTn>
                              </p:par>
                            </p:childTnLst>
                          </p:cTn>
                        </p:par>
                        <p:par>
                          <p:cTn id="152" fill="hold">
                            <p:stCondLst>
                              <p:cond delay="1500"/>
                            </p:stCondLst>
                            <p:childTnLst>
                              <p:par>
                                <p:cTn id="153" presetID="17" presetClass="entr" presetSubtype="1" fill="hold" grpId="0" nodeType="afterEffect">
                                  <p:stCondLst>
                                    <p:cond delay="0"/>
                                  </p:stCondLst>
                                  <p:childTnLst>
                                    <p:set>
                                      <p:cBhvr>
                                        <p:cTn id="154" dur="1" fill="hold">
                                          <p:stCondLst>
                                            <p:cond delay="0"/>
                                          </p:stCondLst>
                                        </p:cTn>
                                        <p:tgtEl>
                                          <p:spTgt spid="1619054"/>
                                        </p:tgtEl>
                                        <p:attrNameLst>
                                          <p:attrName>style.visibility</p:attrName>
                                        </p:attrNameLst>
                                      </p:cBhvr>
                                      <p:to>
                                        <p:strVal val="visible"/>
                                      </p:to>
                                    </p:set>
                                    <p:anim calcmode="lin" valueType="num">
                                      <p:cBhvr>
                                        <p:cTn id="155" dur="500" fill="hold"/>
                                        <p:tgtEl>
                                          <p:spTgt spid="1619054"/>
                                        </p:tgtEl>
                                        <p:attrNameLst>
                                          <p:attrName>ppt_x</p:attrName>
                                        </p:attrNameLst>
                                      </p:cBhvr>
                                      <p:tavLst>
                                        <p:tav tm="0">
                                          <p:val>
                                            <p:strVal val="#ppt_x"/>
                                          </p:val>
                                        </p:tav>
                                        <p:tav tm="100000">
                                          <p:val>
                                            <p:strVal val="#ppt_x"/>
                                          </p:val>
                                        </p:tav>
                                      </p:tavLst>
                                    </p:anim>
                                    <p:anim calcmode="lin" valueType="num">
                                      <p:cBhvr>
                                        <p:cTn id="156" dur="500" fill="hold"/>
                                        <p:tgtEl>
                                          <p:spTgt spid="1619054"/>
                                        </p:tgtEl>
                                        <p:attrNameLst>
                                          <p:attrName>ppt_y</p:attrName>
                                        </p:attrNameLst>
                                      </p:cBhvr>
                                      <p:tavLst>
                                        <p:tav tm="0">
                                          <p:val>
                                            <p:strVal val="#ppt_y-#ppt_h/2"/>
                                          </p:val>
                                        </p:tav>
                                        <p:tav tm="100000">
                                          <p:val>
                                            <p:strVal val="#ppt_y"/>
                                          </p:val>
                                        </p:tav>
                                      </p:tavLst>
                                    </p:anim>
                                    <p:anim calcmode="lin" valueType="num">
                                      <p:cBhvr>
                                        <p:cTn id="157" dur="500" fill="hold"/>
                                        <p:tgtEl>
                                          <p:spTgt spid="1619054"/>
                                        </p:tgtEl>
                                        <p:attrNameLst>
                                          <p:attrName>ppt_w</p:attrName>
                                        </p:attrNameLst>
                                      </p:cBhvr>
                                      <p:tavLst>
                                        <p:tav tm="0">
                                          <p:val>
                                            <p:strVal val="#ppt_w"/>
                                          </p:val>
                                        </p:tav>
                                        <p:tav tm="100000">
                                          <p:val>
                                            <p:strVal val="#ppt_w"/>
                                          </p:val>
                                        </p:tav>
                                      </p:tavLst>
                                    </p:anim>
                                    <p:anim calcmode="lin" valueType="num">
                                      <p:cBhvr>
                                        <p:cTn id="158" dur="500" fill="hold"/>
                                        <p:tgtEl>
                                          <p:spTgt spid="1619054"/>
                                        </p:tgtEl>
                                        <p:attrNameLst>
                                          <p:attrName>ppt_h</p:attrName>
                                        </p:attrNameLst>
                                      </p:cBhvr>
                                      <p:tavLst>
                                        <p:tav tm="0">
                                          <p:val>
                                            <p:fltVal val="0"/>
                                          </p:val>
                                        </p:tav>
                                        <p:tav tm="100000">
                                          <p:val>
                                            <p:strVal val="#ppt_h"/>
                                          </p:val>
                                        </p:tav>
                                      </p:tavLst>
                                    </p:anim>
                                  </p:childTnLst>
                                </p:cTn>
                              </p:par>
                              <p:par>
                                <p:cTn id="159" presetID="17" presetClass="entr" presetSubtype="1" fill="hold" grpId="0" nodeType="withEffect">
                                  <p:stCondLst>
                                    <p:cond delay="0"/>
                                  </p:stCondLst>
                                  <p:childTnLst>
                                    <p:set>
                                      <p:cBhvr>
                                        <p:cTn id="160" dur="1" fill="hold">
                                          <p:stCondLst>
                                            <p:cond delay="0"/>
                                          </p:stCondLst>
                                        </p:cTn>
                                        <p:tgtEl>
                                          <p:spTgt spid="1619051"/>
                                        </p:tgtEl>
                                        <p:attrNameLst>
                                          <p:attrName>style.visibility</p:attrName>
                                        </p:attrNameLst>
                                      </p:cBhvr>
                                      <p:to>
                                        <p:strVal val="visible"/>
                                      </p:to>
                                    </p:set>
                                    <p:anim calcmode="lin" valueType="num">
                                      <p:cBhvr>
                                        <p:cTn id="161" dur="500" fill="hold"/>
                                        <p:tgtEl>
                                          <p:spTgt spid="1619051"/>
                                        </p:tgtEl>
                                        <p:attrNameLst>
                                          <p:attrName>ppt_x</p:attrName>
                                        </p:attrNameLst>
                                      </p:cBhvr>
                                      <p:tavLst>
                                        <p:tav tm="0">
                                          <p:val>
                                            <p:strVal val="#ppt_x"/>
                                          </p:val>
                                        </p:tav>
                                        <p:tav tm="100000">
                                          <p:val>
                                            <p:strVal val="#ppt_x"/>
                                          </p:val>
                                        </p:tav>
                                      </p:tavLst>
                                    </p:anim>
                                    <p:anim calcmode="lin" valueType="num">
                                      <p:cBhvr>
                                        <p:cTn id="162" dur="500" fill="hold"/>
                                        <p:tgtEl>
                                          <p:spTgt spid="1619051"/>
                                        </p:tgtEl>
                                        <p:attrNameLst>
                                          <p:attrName>ppt_y</p:attrName>
                                        </p:attrNameLst>
                                      </p:cBhvr>
                                      <p:tavLst>
                                        <p:tav tm="0">
                                          <p:val>
                                            <p:strVal val="#ppt_y-#ppt_h/2"/>
                                          </p:val>
                                        </p:tav>
                                        <p:tav tm="100000">
                                          <p:val>
                                            <p:strVal val="#ppt_y"/>
                                          </p:val>
                                        </p:tav>
                                      </p:tavLst>
                                    </p:anim>
                                    <p:anim calcmode="lin" valueType="num">
                                      <p:cBhvr>
                                        <p:cTn id="163" dur="500" fill="hold"/>
                                        <p:tgtEl>
                                          <p:spTgt spid="1619051"/>
                                        </p:tgtEl>
                                        <p:attrNameLst>
                                          <p:attrName>ppt_w</p:attrName>
                                        </p:attrNameLst>
                                      </p:cBhvr>
                                      <p:tavLst>
                                        <p:tav tm="0">
                                          <p:val>
                                            <p:strVal val="#ppt_w"/>
                                          </p:val>
                                        </p:tav>
                                        <p:tav tm="100000">
                                          <p:val>
                                            <p:strVal val="#ppt_w"/>
                                          </p:val>
                                        </p:tav>
                                      </p:tavLst>
                                    </p:anim>
                                    <p:anim calcmode="lin" valueType="num">
                                      <p:cBhvr>
                                        <p:cTn id="164" dur="500" fill="hold"/>
                                        <p:tgtEl>
                                          <p:spTgt spid="1619051"/>
                                        </p:tgtEl>
                                        <p:attrNameLst>
                                          <p:attrName>ppt_h</p:attrName>
                                        </p:attrNameLst>
                                      </p:cBhvr>
                                      <p:tavLst>
                                        <p:tav tm="0">
                                          <p:val>
                                            <p:fltVal val="0"/>
                                          </p:val>
                                        </p:tav>
                                        <p:tav tm="100000">
                                          <p:val>
                                            <p:strVal val="#ppt_h"/>
                                          </p:val>
                                        </p:tav>
                                      </p:tavLst>
                                    </p:anim>
                                  </p:childTnLst>
                                </p:cTn>
                              </p:par>
                            </p:childTnLst>
                          </p:cTn>
                        </p:par>
                        <p:par>
                          <p:cTn id="165" fill="hold">
                            <p:stCondLst>
                              <p:cond delay="2000"/>
                            </p:stCondLst>
                            <p:childTnLst>
                              <p:par>
                                <p:cTn id="166" presetID="17" presetClass="entr" presetSubtype="2" fill="hold" grpId="0" nodeType="afterEffect">
                                  <p:stCondLst>
                                    <p:cond delay="0"/>
                                  </p:stCondLst>
                                  <p:childTnLst>
                                    <p:set>
                                      <p:cBhvr>
                                        <p:cTn id="167" dur="1" fill="hold">
                                          <p:stCondLst>
                                            <p:cond delay="0"/>
                                          </p:stCondLst>
                                        </p:cTn>
                                        <p:tgtEl>
                                          <p:spTgt spid="1619052"/>
                                        </p:tgtEl>
                                        <p:attrNameLst>
                                          <p:attrName>style.visibility</p:attrName>
                                        </p:attrNameLst>
                                      </p:cBhvr>
                                      <p:to>
                                        <p:strVal val="visible"/>
                                      </p:to>
                                    </p:set>
                                    <p:anim calcmode="lin" valueType="num">
                                      <p:cBhvr>
                                        <p:cTn id="168" dur="500" fill="hold"/>
                                        <p:tgtEl>
                                          <p:spTgt spid="1619052"/>
                                        </p:tgtEl>
                                        <p:attrNameLst>
                                          <p:attrName>ppt_x</p:attrName>
                                        </p:attrNameLst>
                                      </p:cBhvr>
                                      <p:tavLst>
                                        <p:tav tm="0">
                                          <p:val>
                                            <p:strVal val="#ppt_x+#ppt_w/2"/>
                                          </p:val>
                                        </p:tav>
                                        <p:tav tm="100000">
                                          <p:val>
                                            <p:strVal val="#ppt_x"/>
                                          </p:val>
                                        </p:tav>
                                      </p:tavLst>
                                    </p:anim>
                                    <p:anim calcmode="lin" valueType="num">
                                      <p:cBhvr>
                                        <p:cTn id="169" dur="500" fill="hold"/>
                                        <p:tgtEl>
                                          <p:spTgt spid="1619052"/>
                                        </p:tgtEl>
                                        <p:attrNameLst>
                                          <p:attrName>ppt_y</p:attrName>
                                        </p:attrNameLst>
                                      </p:cBhvr>
                                      <p:tavLst>
                                        <p:tav tm="0">
                                          <p:val>
                                            <p:strVal val="#ppt_y"/>
                                          </p:val>
                                        </p:tav>
                                        <p:tav tm="100000">
                                          <p:val>
                                            <p:strVal val="#ppt_y"/>
                                          </p:val>
                                        </p:tav>
                                      </p:tavLst>
                                    </p:anim>
                                    <p:anim calcmode="lin" valueType="num">
                                      <p:cBhvr>
                                        <p:cTn id="170" dur="500" fill="hold"/>
                                        <p:tgtEl>
                                          <p:spTgt spid="1619052"/>
                                        </p:tgtEl>
                                        <p:attrNameLst>
                                          <p:attrName>ppt_w</p:attrName>
                                        </p:attrNameLst>
                                      </p:cBhvr>
                                      <p:tavLst>
                                        <p:tav tm="0">
                                          <p:val>
                                            <p:fltVal val="0"/>
                                          </p:val>
                                        </p:tav>
                                        <p:tav tm="100000">
                                          <p:val>
                                            <p:strVal val="#ppt_w"/>
                                          </p:val>
                                        </p:tav>
                                      </p:tavLst>
                                    </p:anim>
                                    <p:anim calcmode="lin" valueType="num">
                                      <p:cBhvr>
                                        <p:cTn id="171" dur="500" fill="hold"/>
                                        <p:tgtEl>
                                          <p:spTgt spid="1619052"/>
                                        </p:tgtEl>
                                        <p:attrNameLst>
                                          <p:attrName>ppt_h</p:attrName>
                                        </p:attrNameLst>
                                      </p:cBhvr>
                                      <p:tavLst>
                                        <p:tav tm="0">
                                          <p:val>
                                            <p:strVal val="#ppt_h"/>
                                          </p:val>
                                        </p:tav>
                                        <p:tav tm="100000">
                                          <p:val>
                                            <p:strVal val="#ppt_h"/>
                                          </p:val>
                                        </p:tav>
                                      </p:tavLst>
                                    </p:anim>
                                  </p:childTnLst>
                                </p:cTn>
                              </p:par>
                              <p:par>
                                <p:cTn id="172" presetID="1" presetClass="entr" presetSubtype="0" fill="hold" grpId="0" nodeType="withEffect">
                                  <p:stCondLst>
                                    <p:cond delay="0"/>
                                  </p:stCondLst>
                                  <p:childTnLst>
                                    <p:set>
                                      <p:cBhvr>
                                        <p:cTn id="173" dur="1" fill="hold">
                                          <p:stCondLst>
                                            <p:cond delay="0"/>
                                          </p:stCondLst>
                                        </p:cTn>
                                        <p:tgtEl>
                                          <p:spTgt spid="1619064"/>
                                        </p:tgtEl>
                                        <p:attrNameLst>
                                          <p:attrName>style.visibility</p:attrName>
                                        </p:attrNameLst>
                                      </p:cBhvr>
                                      <p:to>
                                        <p:strVal val="visible"/>
                                      </p:to>
                                    </p:set>
                                  </p:childTnLst>
                                </p:cTn>
                              </p:par>
                            </p:childTnLst>
                          </p:cTn>
                        </p:par>
                        <p:par>
                          <p:cTn id="174" fill="hold">
                            <p:stCondLst>
                              <p:cond delay="2500"/>
                            </p:stCondLst>
                            <p:childTnLst>
                              <p:par>
                                <p:cTn id="175" presetID="17" presetClass="entr" presetSubtype="1" fill="hold" grpId="0" nodeType="afterEffect">
                                  <p:stCondLst>
                                    <p:cond delay="0"/>
                                  </p:stCondLst>
                                  <p:childTnLst>
                                    <p:set>
                                      <p:cBhvr>
                                        <p:cTn id="176" dur="1" fill="hold">
                                          <p:stCondLst>
                                            <p:cond delay="0"/>
                                          </p:stCondLst>
                                        </p:cTn>
                                        <p:tgtEl>
                                          <p:spTgt spid="1619053"/>
                                        </p:tgtEl>
                                        <p:attrNameLst>
                                          <p:attrName>style.visibility</p:attrName>
                                        </p:attrNameLst>
                                      </p:cBhvr>
                                      <p:to>
                                        <p:strVal val="visible"/>
                                      </p:to>
                                    </p:set>
                                    <p:anim calcmode="lin" valueType="num">
                                      <p:cBhvr>
                                        <p:cTn id="177" dur="500" fill="hold"/>
                                        <p:tgtEl>
                                          <p:spTgt spid="1619053"/>
                                        </p:tgtEl>
                                        <p:attrNameLst>
                                          <p:attrName>ppt_x</p:attrName>
                                        </p:attrNameLst>
                                      </p:cBhvr>
                                      <p:tavLst>
                                        <p:tav tm="0">
                                          <p:val>
                                            <p:strVal val="#ppt_x"/>
                                          </p:val>
                                        </p:tav>
                                        <p:tav tm="100000">
                                          <p:val>
                                            <p:strVal val="#ppt_x"/>
                                          </p:val>
                                        </p:tav>
                                      </p:tavLst>
                                    </p:anim>
                                    <p:anim calcmode="lin" valueType="num">
                                      <p:cBhvr>
                                        <p:cTn id="178" dur="500" fill="hold"/>
                                        <p:tgtEl>
                                          <p:spTgt spid="1619053"/>
                                        </p:tgtEl>
                                        <p:attrNameLst>
                                          <p:attrName>ppt_y</p:attrName>
                                        </p:attrNameLst>
                                      </p:cBhvr>
                                      <p:tavLst>
                                        <p:tav tm="0">
                                          <p:val>
                                            <p:strVal val="#ppt_y-#ppt_h/2"/>
                                          </p:val>
                                        </p:tav>
                                        <p:tav tm="100000">
                                          <p:val>
                                            <p:strVal val="#ppt_y"/>
                                          </p:val>
                                        </p:tav>
                                      </p:tavLst>
                                    </p:anim>
                                    <p:anim calcmode="lin" valueType="num">
                                      <p:cBhvr>
                                        <p:cTn id="179" dur="500" fill="hold"/>
                                        <p:tgtEl>
                                          <p:spTgt spid="1619053"/>
                                        </p:tgtEl>
                                        <p:attrNameLst>
                                          <p:attrName>ppt_w</p:attrName>
                                        </p:attrNameLst>
                                      </p:cBhvr>
                                      <p:tavLst>
                                        <p:tav tm="0">
                                          <p:val>
                                            <p:strVal val="#ppt_w"/>
                                          </p:val>
                                        </p:tav>
                                        <p:tav tm="100000">
                                          <p:val>
                                            <p:strVal val="#ppt_w"/>
                                          </p:val>
                                        </p:tav>
                                      </p:tavLst>
                                    </p:anim>
                                    <p:anim calcmode="lin" valueType="num">
                                      <p:cBhvr>
                                        <p:cTn id="180" dur="500" fill="hold"/>
                                        <p:tgtEl>
                                          <p:spTgt spid="1619053"/>
                                        </p:tgtEl>
                                        <p:attrNameLst>
                                          <p:attrName>ppt_h</p:attrName>
                                        </p:attrNameLst>
                                      </p:cBhvr>
                                      <p:tavLst>
                                        <p:tav tm="0">
                                          <p:val>
                                            <p:fltVal val="0"/>
                                          </p:val>
                                        </p:tav>
                                        <p:tav tm="100000">
                                          <p:val>
                                            <p:strVal val="#ppt_h"/>
                                          </p:val>
                                        </p:tav>
                                      </p:tavLst>
                                    </p:anim>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1619037"/>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7" presetClass="entr" presetSubtype="2" fill="hold" grpId="0" nodeType="clickEffect">
                                  <p:stCondLst>
                                    <p:cond delay="0"/>
                                  </p:stCondLst>
                                  <p:childTnLst>
                                    <p:set>
                                      <p:cBhvr>
                                        <p:cTn id="187" dur="1" fill="hold">
                                          <p:stCondLst>
                                            <p:cond delay="0"/>
                                          </p:stCondLst>
                                        </p:cTn>
                                        <p:tgtEl>
                                          <p:spTgt spid="1619055"/>
                                        </p:tgtEl>
                                        <p:attrNameLst>
                                          <p:attrName>style.visibility</p:attrName>
                                        </p:attrNameLst>
                                      </p:cBhvr>
                                      <p:to>
                                        <p:strVal val="visible"/>
                                      </p:to>
                                    </p:set>
                                    <p:anim calcmode="lin" valueType="num">
                                      <p:cBhvr>
                                        <p:cTn id="188" dur="500" fill="hold"/>
                                        <p:tgtEl>
                                          <p:spTgt spid="1619055"/>
                                        </p:tgtEl>
                                        <p:attrNameLst>
                                          <p:attrName>ppt_x</p:attrName>
                                        </p:attrNameLst>
                                      </p:cBhvr>
                                      <p:tavLst>
                                        <p:tav tm="0">
                                          <p:val>
                                            <p:strVal val="#ppt_x+#ppt_w/2"/>
                                          </p:val>
                                        </p:tav>
                                        <p:tav tm="100000">
                                          <p:val>
                                            <p:strVal val="#ppt_x"/>
                                          </p:val>
                                        </p:tav>
                                      </p:tavLst>
                                    </p:anim>
                                    <p:anim calcmode="lin" valueType="num">
                                      <p:cBhvr>
                                        <p:cTn id="189" dur="500" fill="hold"/>
                                        <p:tgtEl>
                                          <p:spTgt spid="1619055"/>
                                        </p:tgtEl>
                                        <p:attrNameLst>
                                          <p:attrName>ppt_y</p:attrName>
                                        </p:attrNameLst>
                                      </p:cBhvr>
                                      <p:tavLst>
                                        <p:tav tm="0">
                                          <p:val>
                                            <p:strVal val="#ppt_y"/>
                                          </p:val>
                                        </p:tav>
                                        <p:tav tm="100000">
                                          <p:val>
                                            <p:strVal val="#ppt_y"/>
                                          </p:val>
                                        </p:tav>
                                      </p:tavLst>
                                    </p:anim>
                                    <p:anim calcmode="lin" valueType="num">
                                      <p:cBhvr>
                                        <p:cTn id="190" dur="500" fill="hold"/>
                                        <p:tgtEl>
                                          <p:spTgt spid="1619055"/>
                                        </p:tgtEl>
                                        <p:attrNameLst>
                                          <p:attrName>ppt_w</p:attrName>
                                        </p:attrNameLst>
                                      </p:cBhvr>
                                      <p:tavLst>
                                        <p:tav tm="0">
                                          <p:val>
                                            <p:fltVal val="0"/>
                                          </p:val>
                                        </p:tav>
                                        <p:tav tm="100000">
                                          <p:val>
                                            <p:strVal val="#ppt_w"/>
                                          </p:val>
                                        </p:tav>
                                      </p:tavLst>
                                    </p:anim>
                                    <p:anim calcmode="lin" valueType="num">
                                      <p:cBhvr>
                                        <p:cTn id="191" dur="500" fill="hold"/>
                                        <p:tgtEl>
                                          <p:spTgt spid="1619055"/>
                                        </p:tgtEl>
                                        <p:attrNameLst>
                                          <p:attrName>ppt_h</p:attrName>
                                        </p:attrNameLst>
                                      </p:cBhvr>
                                      <p:tavLst>
                                        <p:tav tm="0">
                                          <p:val>
                                            <p:strVal val="#ppt_h"/>
                                          </p:val>
                                        </p:tav>
                                        <p:tav tm="100000">
                                          <p:val>
                                            <p:strVal val="#ppt_h"/>
                                          </p:val>
                                        </p:tav>
                                      </p:tavLst>
                                    </p:anim>
                                  </p:childTnLst>
                                </p:cTn>
                              </p:par>
                            </p:childTnLst>
                          </p:cTn>
                        </p:par>
                        <p:par>
                          <p:cTn id="192" fill="hold">
                            <p:stCondLst>
                              <p:cond delay="500"/>
                            </p:stCondLst>
                            <p:childTnLst>
                              <p:par>
                                <p:cTn id="193" presetID="1" presetClass="entr" presetSubtype="0" fill="hold" grpId="0" nodeType="afterEffect">
                                  <p:stCondLst>
                                    <p:cond delay="0"/>
                                  </p:stCondLst>
                                  <p:childTnLst>
                                    <p:set>
                                      <p:cBhvr>
                                        <p:cTn id="194" dur="1" fill="hold">
                                          <p:stCondLst>
                                            <p:cond delay="0"/>
                                          </p:stCondLst>
                                        </p:cTn>
                                        <p:tgtEl>
                                          <p:spTgt spid="1619062"/>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7" presetClass="entr" presetSubtype="8" fill="hold" grpId="0" nodeType="clickEffect">
                                  <p:stCondLst>
                                    <p:cond delay="0"/>
                                  </p:stCondLst>
                                  <p:childTnLst>
                                    <p:set>
                                      <p:cBhvr>
                                        <p:cTn id="198" dur="1" fill="hold">
                                          <p:stCondLst>
                                            <p:cond delay="0"/>
                                          </p:stCondLst>
                                        </p:cTn>
                                        <p:tgtEl>
                                          <p:spTgt spid="1619056"/>
                                        </p:tgtEl>
                                        <p:attrNameLst>
                                          <p:attrName>style.visibility</p:attrName>
                                        </p:attrNameLst>
                                      </p:cBhvr>
                                      <p:to>
                                        <p:strVal val="visible"/>
                                      </p:to>
                                    </p:set>
                                    <p:anim calcmode="lin" valueType="num">
                                      <p:cBhvr>
                                        <p:cTn id="199" dur="500" fill="hold"/>
                                        <p:tgtEl>
                                          <p:spTgt spid="1619056"/>
                                        </p:tgtEl>
                                        <p:attrNameLst>
                                          <p:attrName>ppt_x</p:attrName>
                                        </p:attrNameLst>
                                      </p:cBhvr>
                                      <p:tavLst>
                                        <p:tav tm="0">
                                          <p:val>
                                            <p:strVal val="#ppt_x-#ppt_w/2"/>
                                          </p:val>
                                        </p:tav>
                                        <p:tav tm="100000">
                                          <p:val>
                                            <p:strVal val="#ppt_x"/>
                                          </p:val>
                                        </p:tav>
                                      </p:tavLst>
                                    </p:anim>
                                    <p:anim calcmode="lin" valueType="num">
                                      <p:cBhvr>
                                        <p:cTn id="200" dur="500" fill="hold"/>
                                        <p:tgtEl>
                                          <p:spTgt spid="1619056"/>
                                        </p:tgtEl>
                                        <p:attrNameLst>
                                          <p:attrName>ppt_y</p:attrName>
                                        </p:attrNameLst>
                                      </p:cBhvr>
                                      <p:tavLst>
                                        <p:tav tm="0">
                                          <p:val>
                                            <p:strVal val="#ppt_y"/>
                                          </p:val>
                                        </p:tav>
                                        <p:tav tm="100000">
                                          <p:val>
                                            <p:strVal val="#ppt_y"/>
                                          </p:val>
                                        </p:tav>
                                      </p:tavLst>
                                    </p:anim>
                                    <p:anim calcmode="lin" valueType="num">
                                      <p:cBhvr>
                                        <p:cTn id="201" dur="500" fill="hold"/>
                                        <p:tgtEl>
                                          <p:spTgt spid="1619056"/>
                                        </p:tgtEl>
                                        <p:attrNameLst>
                                          <p:attrName>ppt_w</p:attrName>
                                        </p:attrNameLst>
                                      </p:cBhvr>
                                      <p:tavLst>
                                        <p:tav tm="0">
                                          <p:val>
                                            <p:fltVal val="0"/>
                                          </p:val>
                                        </p:tav>
                                        <p:tav tm="100000">
                                          <p:val>
                                            <p:strVal val="#ppt_w"/>
                                          </p:val>
                                        </p:tav>
                                      </p:tavLst>
                                    </p:anim>
                                    <p:anim calcmode="lin" valueType="num">
                                      <p:cBhvr>
                                        <p:cTn id="202" dur="500" fill="hold"/>
                                        <p:tgtEl>
                                          <p:spTgt spid="1619056"/>
                                        </p:tgtEl>
                                        <p:attrNameLst>
                                          <p:attrName>ppt_h</p:attrName>
                                        </p:attrNameLst>
                                      </p:cBhvr>
                                      <p:tavLst>
                                        <p:tav tm="0">
                                          <p:val>
                                            <p:strVal val="#ppt_h"/>
                                          </p:val>
                                        </p:tav>
                                        <p:tav tm="100000">
                                          <p:val>
                                            <p:strVal val="#ppt_h"/>
                                          </p:val>
                                        </p:tav>
                                      </p:tavLst>
                                    </p:anim>
                                  </p:childTnLst>
                                </p:cTn>
                              </p:par>
                            </p:childTnLst>
                          </p:cTn>
                        </p:par>
                        <p:par>
                          <p:cTn id="203" fill="hold">
                            <p:stCondLst>
                              <p:cond delay="500"/>
                            </p:stCondLst>
                            <p:childTnLst>
                              <p:par>
                                <p:cTn id="204" presetID="1" presetClass="entr" presetSubtype="0" fill="hold" grpId="0" nodeType="afterEffect">
                                  <p:stCondLst>
                                    <p:cond delay="0"/>
                                  </p:stCondLst>
                                  <p:childTnLst>
                                    <p:set>
                                      <p:cBhvr>
                                        <p:cTn id="205" dur="1" fill="hold">
                                          <p:stCondLst>
                                            <p:cond delay="0"/>
                                          </p:stCondLst>
                                        </p:cTn>
                                        <p:tgtEl>
                                          <p:spTgt spid="1619063"/>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19039"/>
                                        </p:tgtEl>
                                        <p:attrNameLst>
                                          <p:attrName>style.visibility</p:attrName>
                                        </p:attrNameLst>
                                      </p:cBhvr>
                                      <p:to>
                                        <p:strVal val="visible"/>
                                      </p:to>
                                    </p:set>
                                    <p:anim calcmode="discrete" valueType="clr">
                                      <p:cBhvr override="childStyle">
                                        <p:cTn id="210" dur="80"/>
                                        <p:tgtEl>
                                          <p:spTgt spid="1619039"/>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19039"/>
                                        </p:tgtEl>
                                        <p:attrNameLst>
                                          <p:attrName>fillcolor</p:attrName>
                                        </p:attrNameLst>
                                      </p:cBhvr>
                                      <p:tavLst>
                                        <p:tav tm="0">
                                          <p:val>
                                            <p:clrVal>
                                              <a:schemeClr val="accent2"/>
                                            </p:clrVal>
                                          </p:val>
                                        </p:tav>
                                        <p:tav tm="50000">
                                          <p:val>
                                            <p:clrVal>
                                              <a:schemeClr val="hlink"/>
                                            </p:clrVal>
                                          </p:val>
                                        </p:tav>
                                      </p:tavLst>
                                    </p:anim>
                                    <p:set>
                                      <p:cBhvr>
                                        <p:cTn id="212" dur="80"/>
                                        <p:tgtEl>
                                          <p:spTgt spid="1619039"/>
                                        </p:tgtEl>
                                        <p:attrNameLst>
                                          <p:attrName>fill.type</p:attrName>
                                        </p:attrNameLst>
                                      </p:cBhvr>
                                      <p:to>
                                        <p:strVal val="solid"/>
                                      </p:to>
                                    </p:set>
                                  </p:childTnLst>
                                </p:cTn>
                              </p:par>
                            </p:childTnLst>
                          </p:cTn>
                        </p:par>
                        <p:par>
                          <p:cTn id="213" fill="hold">
                            <p:stCondLst>
                              <p:cond delay="480"/>
                            </p:stCondLst>
                            <p:childTnLst>
                              <p:par>
                                <p:cTn id="214" presetID="17" presetClass="entr" presetSubtype="1" fill="hold" grpId="0" nodeType="afterEffect">
                                  <p:stCondLst>
                                    <p:cond delay="0"/>
                                  </p:stCondLst>
                                  <p:childTnLst>
                                    <p:set>
                                      <p:cBhvr>
                                        <p:cTn id="215" dur="1" fill="hold">
                                          <p:stCondLst>
                                            <p:cond delay="0"/>
                                          </p:stCondLst>
                                        </p:cTn>
                                        <p:tgtEl>
                                          <p:spTgt spid="1619043"/>
                                        </p:tgtEl>
                                        <p:attrNameLst>
                                          <p:attrName>style.visibility</p:attrName>
                                        </p:attrNameLst>
                                      </p:cBhvr>
                                      <p:to>
                                        <p:strVal val="visible"/>
                                      </p:to>
                                    </p:set>
                                    <p:anim calcmode="lin" valueType="num">
                                      <p:cBhvr>
                                        <p:cTn id="216" dur="500" fill="hold"/>
                                        <p:tgtEl>
                                          <p:spTgt spid="1619043"/>
                                        </p:tgtEl>
                                        <p:attrNameLst>
                                          <p:attrName>ppt_x</p:attrName>
                                        </p:attrNameLst>
                                      </p:cBhvr>
                                      <p:tavLst>
                                        <p:tav tm="0">
                                          <p:val>
                                            <p:strVal val="#ppt_x"/>
                                          </p:val>
                                        </p:tav>
                                        <p:tav tm="100000">
                                          <p:val>
                                            <p:strVal val="#ppt_x"/>
                                          </p:val>
                                        </p:tav>
                                      </p:tavLst>
                                    </p:anim>
                                    <p:anim calcmode="lin" valueType="num">
                                      <p:cBhvr>
                                        <p:cTn id="217" dur="500" fill="hold"/>
                                        <p:tgtEl>
                                          <p:spTgt spid="1619043"/>
                                        </p:tgtEl>
                                        <p:attrNameLst>
                                          <p:attrName>ppt_y</p:attrName>
                                        </p:attrNameLst>
                                      </p:cBhvr>
                                      <p:tavLst>
                                        <p:tav tm="0">
                                          <p:val>
                                            <p:strVal val="#ppt_y-#ppt_h/2"/>
                                          </p:val>
                                        </p:tav>
                                        <p:tav tm="100000">
                                          <p:val>
                                            <p:strVal val="#ppt_y"/>
                                          </p:val>
                                        </p:tav>
                                      </p:tavLst>
                                    </p:anim>
                                    <p:anim calcmode="lin" valueType="num">
                                      <p:cBhvr>
                                        <p:cTn id="218" dur="500" fill="hold"/>
                                        <p:tgtEl>
                                          <p:spTgt spid="1619043"/>
                                        </p:tgtEl>
                                        <p:attrNameLst>
                                          <p:attrName>ppt_w</p:attrName>
                                        </p:attrNameLst>
                                      </p:cBhvr>
                                      <p:tavLst>
                                        <p:tav tm="0">
                                          <p:val>
                                            <p:strVal val="#ppt_w"/>
                                          </p:val>
                                        </p:tav>
                                        <p:tav tm="100000">
                                          <p:val>
                                            <p:strVal val="#ppt_w"/>
                                          </p:val>
                                        </p:tav>
                                      </p:tavLst>
                                    </p:anim>
                                    <p:anim calcmode="lin" valueType="num">
                                      <p:cBhvr>
                                        <p:cTn id="219" dur="500" fill="hold"/>
                                        <p:tgtEl>
                                          <p:spTgt spid="1619043"/>
                                        </p:tgtEl>
                                        <p:attrNameLst>
                                          <p:attrName>ppt_h</p:attrName>
                                        </p:attrNameLst>
                                      </p:cBhvr>
                                      <p:tavLst>
                                        <p:tav tm="0">
                                          <p:val>
                                            <p:fltVal val="0"/>
                                          </p:val>
                                        </p:tav>
                                        <p:tav tm="100000">
                                          <p:val>
                                            <p:strVal val="#ppt_h"/>
                                          </p:val>
                                        </p:tav>
                                      </p:tavLst>
                                    </p:anim>
                                  </p:childTnLst>
                                </p:cTn>
                              </p:par>
                            </p:childTnLst>
                          </p:cTn>
                        </p:par>
                        <p:par>
                          <p:cTn id="220" fill="hold">
                            <p:stCondLst>
                              <p:cond delay="980"/>
                            </p:stCondLst>
                            <p:childTnLst>
                              <p:par>
                                <p:cTn id="221" presetID="1" presetClass="entr" presetSubtype="0" fill="hold" grpId="0" nodeType="afterEffect">
                                  <p:stCondLst>
                                    <p:cond delay="0"/>
                                  </p:stCondLst>
                                  <p:childTnLst>
                                    <p:set>
                                      <p:cBhvr>
                                        <p:cTn id="222" dur="1" fill="hold">
                                          <p:stCondLst>
                                            <p:cond delay="0"/>
                                          </p:stCondLst>
                                        </p:cTn>
                                        <p:tgtEl>
                                          <p:spTgt spid="1619042"/>
                                        </p:tgtEl>
                                        <p:attrNameLst>
                                          <p:attrName>style.visibility</p:attrName>
                                        </p:attrNameLst>
                                      </p:cBhvr>
                                      <p:to>
                                        <p:strVal val="visible"/>
                                      </p:to>
                                    </p:set>
                                  </p:childTnLst>
                                </p:cTn>
                              </p:par>
                            </p:childTnLst>
                          </p:cTn>
                        </p:par>
                        <p:par>
                          <p:cTn id="223" fill="hold">
                            <p:stCondLst>
                              <p:cond delay="980"/>
                            </p:stCondLst>
                            <p:childTnLst>
                              <p:par>
                                <p:cTn id="224" presetID="17" presetClass="entr" presetSubtype="1" fill="hold" grpId="0" nodeType="afterEffect">
                                  <p:stCondLst>
                                    <p:cond delay="0"/>
                                  </p:stCondLst>
                                  <p:childTnLst>
                                    <p:set>
                                      <p:cBhvr>
                                        <p:cTn id="225" dur="1" fill="hold">
                                          <p:stCondLst>
                                            <p:cond delay="0"/>
                                          </p:stCondLst>
                                        </p:cTn>
                                        <p:tgtEl>
                                          <p:spTgt spid="1619044"/>
                                        </p:tgtEl>
                                        <p:attrNameLst>
                                          <p:attrName>style.visibility</p:attrName>
                                        </p:attrNameLst>
                                      </p:cBhvr>
                                      <p:to>
                                        <p:strVal val="visible"/>
                                      </p:to>
                                    </p:set>
                                    <p:anim calcmode="lin" valueType="num">
                                      <p:cBhvr>
                                        <p:cTn id="226" dur="500" fill="hold"/>
                                        <p:tgtEl>
                                          <p:spTgt spid="1619044"/>
                                        </p:tgtEl>
                                        <p:attrNameLst>
                                          <p:attrName>ppt_x</p:attrName>
                                        </p:attrNameLst>
                                      </p:cBhvr>
                                      <p:tavLst>
                                        <p:tav tm="0">
                                          <p:val>
                                            <p:strVal val="#ppt_x"/>
                                          </p:val>
                                        </p:tav>
                                        <p:tav tm="100000">
                                          <p:val>
                                            <p:strVal val="#ppt_x"/>
                                          </p:val>
                                        </p:tav>
                                      </p:tavLst>
                                    </p:anim>
                                    <p:anim calcmode="lin" valueType="num">
                                      <p:cBhvr>
                                        <p:cTn id="227" dur="500" fill="hold"/>
                                        <p:tgtEl>
                                          <p:spTgt spid="1619044"/>
                                        </p:tgtEl>
                                        <p:attrNameLst>
                                          <p:attrName>ppt_y</p:attrName>
                                        </p:attrNameLst>
                                      </p:cBhvr>
                                      <p:tavLst>
                                        <p:tav tm="0">
                                          <p:val>
                                            <p:strVal val="#ppt_y-#ppt_h/2"/>
                                          </p:val>
                                        </p:tav>
                                        <p:tav tm="100000">
                                          <p:val>
                                            <p:strVal val="#ppt_y"/>
                                          </p:val>
                                        </p:tav>
                                      </p:tavLst>
                                    </p:anim>
                                    <p:anim calcmode="lin" valueType="num">
                                      <p:cBhvr>
                                        <p:cTn id="228" dur="500" fill="hold"/>
                                        <p:tgtEl>
                                          <p:spTgt spid="1619044"/>
                                        </p:tgtEl>
                                        <p:attrNameLst>
                                          <p:attrName>ppt_w</p:attrName>
                                        </p:attrNameLst>
                                      </p:cBhvr>
                                      <p:tavLst>
                                        <p:tav tm="0">
                                          <p:val>
                                            <p:strVal val="#ppt_w"/>
                                          </p:val>
                                        </p:tav>
                                        <p:tav tm="100000">
                                          <p:val>
                                            <p:strVal val="#ppt_w"/>
                                          </p:val>
                                        </p:tav>
                                      </p:tavLst>
                                    </p:anim>
                                    <p:anim calcmode="lin" valueType="num">
                                      <p:cBhvr>
                                        <p:cTn id="229" dur="500" fill="hold"/>
                                        <p:tgtEl>
                                          <p:spTgt spid="1619044"/>
                                        </p:tgtEl>
                                        <p:attrNameLst>
                                          <p:attrName>ppt_h</p:attrName>
                                        </p:attrNameLst>
                                      </p:cBhvr>
                                      <p:tavLst>
                                        <p:tav tm="0">
                                          <p:val>
                                            <p:fltVal val="0"/>
                                          </p:val>
                                        </p:tav>
                                        <p:tav tm="100000">
                                          <p:val>
                                            <p:strVal val="#ppt_h"/>
                                          </p:val>
                                        </p:tav>
                                      </p:tavLst>
                                    </p:anim>
                                  </p:childTnLst>
                                </p:cTn>
                              </p:par>
                            </p:childTnLst>
                          </p:cTn>
                        </p:par>
                        <p:par>
                          <p:cTn id="230" fill="hold">
                            <p:stCondLst>
                              <p:cond delay="1480"/>
                            </p:stCondLst>
                            <p:childTnLst>
                              <p:par>
                                <p:cTn id="231" presetID="1" presetClass="entr" presetSubtype="0" fill="hold" grpId="0" nodeType="afterEffect">
                                  <p:stCondLst>
                                    <p:cond delay="0"/>
                                  </p:stCondLst>
                                  <p:childTnLst>
                                    <p:set>
                                      <p:cBhvr>
                                        <p:cTn id="232" dur="1" fill="hold">
                                          <p:stCondLst>
                                            <p:cond delay="0"/>
                                          </p:stCondLst>
                                        </p:cTn>
                                        <p:tgtEl>
                                          <p:spTgt spid="1619040"/>
                                        </p:tgtEl>
                                        <p:attrNameLst>
                                          <p:attrName>style.visibility</p:attrName>
                                        </p:attrNameLst>
                                      </p:cBhvr>
                                      <p:to>
                                        <p:strVal val="visible"/>
                                      </p:to>
                                    </p:set>
                                  </p:childTnLst>
                                </p:cTn>
                              </p:par>
                            </p:childTnLst>
                          </p:cTn>
                        </p:par>
                        <p:par>
                          <p:cTn id="233" fill="hold">
                            <p:stCondLst>
                              <p:cond delay="1480"/>
                            </p:stCondLst>
                            <p:childTnLst>
                              <p:par>
                                <p:cTn id="234" presetID="1" presetClass="entr" presetSubtype="0" fill="hold" grpId="0" nodeType="afterEffect">
                                  <p:stCondLst>
                                    <p:cond delay="0"/>
                                  </p:stCondLst>
                                  <p:childTnLst>
                                    <p:set>
                                      <p:cBhvr>
                                        <p:cTn id="235" dur="1" fill="hold">
                                          <p:stCondLst>
                                            <p:cond delay="0"/>
                                          </p:stCondLst>
                                        </p:cTn>
                                        <p:tgtEl>
                                          <p:spTgt spid="1619048"/>
                                        </p:tgtEl>
                                        <p:attrNameLst>
                                          <p:attrName>style.visibility</p:attrName>
                                        </p:attrNameLst>
                                      </p:cBhvr>
                                      <p:to>
                                        <p:strVal val="visible"/>
                                      </p:to>
                                    </p:set>
                                  </p:childTnLst>
                                </p:cTn>
                              </p:par>
                            </p:childTnLst>
                          </p:cTn>
                        </p:par>
                        <p:par>
                          <p:cTn id="236" fill="hold">
                            <p:stCondLst>
                              <p:cond delay="1480"/>
                            </p:stCondLst>
                            <p:childTnLst>
                              <p:par>
                                <p:cTn id="237" presetID="18" presetClass="entr" presetSubtype="3" fill="hold" grpId="0" nodeType="afterEffect">
                                  <p:stCondLst>
                                    <p:cond delay="0"/>
                                  </p:stCondLst>
                                  <p:childTnLst>
                                    <p:set>
                                      <p:cBhvr>
                                        <p:cTn id="238" dur="1" fill="hold">
                                          <p:stCondLst>
                                            <p:cond delay="0"/>
                                          </p:stCondLst>
                                        </p:cTn>
                                        <p:tgtEl>
                                          <p:spTgt spid="1619045"/>
                                        </p:tgtEl>
                                        <p:attrNameLst>
                                          <p:attrName>style.visibility</p:attrName>
                                        </p:attrNameLst>
                                      </p:cBhvr>
                                      <p:to>
                                        <p:strVal val="visible"/>
                                      </p:to>
                                    </p:set>
                                    <p:animEffect transition="in" filter="strips(upRight)">
                                      <p:cBhvr>
                                        <p:cTn id="239" dur="500"/>
                                        <p:tgtEl>
                                          <p:spTgt spid="1619045"/>
                                        </p:tgtEl>
                                      </p:cBhvr>
                                    </p:animEffect>
                                  </p:childTnLst>
                                </p:cTn>
                              </p:par>
                            </p:childTnLst>
                          </p:cTn>
                        </p:par>
                        <p:par>
                          <p:cTn id="240" fill="hold">
                            <p:stCondLst>
                              <p:cond delay="1980"/>
                            </p:stCondLst>
                            <p:childTnLst>
                              <p:par>
                                <p:cTn id="241" presetID="17" presetClass="entr" presetSubtype="8" fill="hold" grpId="0" nodeType="afterEffect">
                                  <p:stCondLst>
                                    <p:cond delay="0"/>
                                  </p:stCondLst>
                                  <p:childTnLst>
                                    <p:set>
                                      <p:cBhvr>
                                        <p:cTn id="242" dur="1" fill="hold">
                                          <p:stCondLst>
                                            <p:cond delay="0"/>
                                          </p:stCondLst>
                                        </p:cTn>
                                        <p:tgtEl>
                                          <p:spTgt spid="1619046"/>
                                        </p:tgtEl>
                                        <p:attrNameLst>
                                          <p:attrName>style.visibility</p:attrName>
                                        </p:attrNameLst>
                                      </p:cBhvr>
                                      <p:to>
                                        <p:strVal val="visible"/>
                                      </p:to>
                                    </p:set>
                                    <p:anim calcmode="lin" valueType="num">
                                      <p:cBhvr>
                                        <p:cTn id="243" dur="500" fill="hold"/>
                                        <p:tgtEl>
                                          <p:spTgt spid="1619046"/>
                                        </p:tgtEl>
                                        <p:attrNameLst>
                                          <p:attrName>ppt_x</p:attrName>
                                        </p:attrNameLst>
                                      </p:cBhvr>
                                      <p:tavLst>
                                        <p:tav tm="0">
                                          <p:val>
                                            <p:strVal val="#ppt_x-#ppt_w/2"/>
                                          </p:val>
                                        </p:tav>
                                        <p:tav tm="100000">
                                          <p:val>
                                            <p:strVal val="#ppt_x"/>
                                          </p:val>
                                        </p:tav>
                                      </p:tavLst>
                                    </p:anim>
                                    <p:anim calcmode="lin" valueType="num">
                                      <p:cBhvr>
                                        <p:cTn id="244" dur="500" fill="hold"/>
                                        <p:tgtEl>
                                          <p:spTgt spid="1619046"/>
                                        </p:tgtEl>
                                        <p:attrNameLst>
                                          <p:attrName>ppt_y</p:attrName>
                                        </p:attrNameLst>
                                      </p:cBhvr>
                                      <p:tavLst>
                                        <p:tav tm="0">
                                          <p:val>
                                            <p:strVal val="#ppt_y"/>
                                          </p:val>
                                        </p:tav>
                                        <p:tav tm="100000">
                                          <p:val>
                                            <p:strVal val="#ppt_y"/>
                                          </p:val>
                                        </p:tav>
                                      </p:tavLst>
                                    </p:anim>
                                    <p:anim calcmode="lin" valueType="num">
                                      <p:cBhvr>
                                        <p:cTn id="245" dur="500" fill="hold"/>
                                        <p:tgtEl>
                                          <p:spTgt spid="1619046"/>
                                        </p:tgtEl>
                                        <p:attrNameLst>
                                          <p:attrName>ppt_w</p:attrName>
                                        </p:attrNameLst>
                                      </p:cBhvr>
                                      <p:tavLst>
                                        <p:tav tm="0">
                                          <p:val>
                                            <p:fltVal val="0"/>
                                          </p:val>
                                        </p:tav>
                                        <p:tav tm="100000">
                                          <p:val>
                                            <p:strVal val="#ppt_w"/>
                                          </p:val>
                                        </p:tav>
                                      </p:tavLst>
                                    </p:anim>
                                    <p:anim calcmode="lin" valueType="num">
                                      <p:cBhvr>
                                        <p:cTn id="246" dur="500" fill="hold"/>
                                        <p:tgtEl>
                                          <p:spTgt spid="1619046"/>
                                        </p:tgtEl>
                                        <p:attrNameLst>
                                          <p:attrName>ppt_h</p:attrName>
                                        </p:attrNameLst>
                                      </p:cBhvr>
                                      <p:tavLst>
                                        <p:tav tm="0">
                                          <p:val>
                                            <p:strVal val="#ppt_h"/>
                                          </p:val>
                                        </p:tav>
                                        <p:tav tm="100000">
                                          <p:val>
                                            <p:strVal val="#ppt_h"/>
                                          </p:val>
                                        </p:tav>
                                      </p:tavLst>
                                    </p:anim>
                                  </p:childTnLst>
                                </p:cTn>
                              </p:par>
                            </p:childTnLst>
                          </p:cTn>
                        </p:par>
                        <p:par>
                          <p:cTn id="247" fill="hold">
                            <p:stCondLst>
                              <p:cond delay="2480"/>
                            </p:stCondLst>
                            <p:childTnLst>
                              <p:par>
                                <p:cTn id="248" presetID="17" presetClass="entr" presetSubtype="4" fill="hold" grpId="0" nodeType="afterEffect">
                                  <p:stCondLst>
                                    <p:cond delay="0"/>
                                  </p:stCondLst>
                                  <p:childTnLst>
                                    <p:set>
                                      <p:cBhvr>
                                        <p:cTn id="249" dur="1" fill="hold">
                                          <p:stCondLst>
                                            <p:cond delay="0"/>
                                          </p:stCondLst>
                                        </p:cTn>
                                        <p:tgtEl>
                                          <p:spTgt spid="1619047"/>
                                        </p:tgtEl>
                                        <p:attrNameLst>
                                          <p:attrName>style.visibility</p:attrName>
                                        </p:attrNameLst>
                                      </p:cBhvr>
                                      <p:to>
                                        <p:strVal val="visible"/>
                                      </p:to>
                                    </p:set>
                                    <p:anim calcmode="lin" valueType="num">
                                      <p:cBhvr>
                                        <p:cTn id="250" dur="500" fill="hold"/>
                                        <p:tgtEl>
                                          <p:spTgt spid="1619047"/>
                                        </p:tgtEl>
                                        <p:attrNameLst>
                                          <p:attrName>ppt_x</p:attrName>
                                        </p:attrNameLst>
                                      </p:cBhvr>
                                      <p:tavLst>
                                        <p:tav tm="0">
                                          <p:val>
                                            <p:strVal val="#ppt_x"/>
                                          </p:val>
                                        </p:tav>
                                        <p:tav tm="100000">
                                          <p:val>
                                            <p:strVal val="#ppt_x"/>
                                          </p:val>
                                        </p:tav>
                                      </p:tavLst>
                                    </p:anim>
                                    <p:anim calcmode="lin" valueType="num">
                                      <p:cBhvr>
                                        <p:cTn id="251" dur="500" fill="hold"/>
                                        <p:tgtEl>
                                          <p:spTgt spid="1619047"/>
                                        </p:tgtEl>
                                        <p:attrNameLst>
                                          <p:attrName>ppt_y</p:attrName>
                                        </p:attrNameLst>
                                      </p:cBhvr>
                                      <p:tavLst>
                                        <p:tav tm="0">
                                          <p:val>
                                            <p:strVal val="#ppt_y+#ppt_h/2"/>
                                          </p:val>
                                        </p:tav>
                                        <p:tav tm="100000">
                                          <p:val>
                                            <p:strVal val="#ppt_y"/>
                                          </p:val>
                                        </p:tav>
                                      </p:tavLst>
                                    </p:anim>
                                    <p:anim calcmode="lin" valueType="num">
                                      <p:cBhvr>
                                        <p:cTn id="252" dur="500" fill="hold"/>
                                        <p:tgtEl>
                                          <p:spTgt spid="1619047"/>
                                        </p:tgtEl>
                                        <p:attrNameLst>
                                          <p:attrName>ppt_w</p:attrName>
                                        </p:attrNameLst>
                                      </p:cBhvr>
                                      <p:tavLst>
                                        <p:tav tm="0">
                                          <p:val>
                                            <p:strVal val="#ppt_w"/>
                                          </p:val>
                                        </p:tav>
                                        <p:tav tm="100000">
                                          <p:val>
                                            <p:strVal val="#ppt_w"/>
                                          </p:val>
                                        </p:tav>
                                      </p:tavLst>
                                    </p:anim>
                                    <p:anim calcmode="lin" valueType="num">
                                      <p:cBhvr>
                                        <p:cTn id="253" dur="500" fill="hold"/>
                                        <p:tgtEl>
                                          <p:spTgt spid="1619047"/>
                                        </p:tgtEl>
                                        <p:attrNameLst>
                                          <p:attrName>ppt_h</p:attrName>
                                        </p:attrNameLst>
                                      </p:cBhvr>
                                      <p:tavLst>
                                        <p:tav tm="0">
                                          <p:val>
                                            <p:fltVal val="0"/>
                                          </p:val>
                                        </p:tav>
                                        <p:tav tm="100000">
                                          <p:val>
                                            <p:strVal val="#ppt_h"/>
                                          </p:val>
                                        </p:tav>
                                      </p:tavLst>
                                    </p:anim>
                                  </p:childTnLst>
                                </p:cTn>
                              </p:par>
                            </p:childTnLst>
                          </p:cTn>
                        </p:par>
                        <p:par>
                          <p:cTn id="254" fill="hold">
                            <p:stCondLst>
                              <p:cond delay="2980"/>
                            </p:stCondLst>
                            <p:childTnLst>
                              <p:par>
                                <p:cTn id="255" presetID="1" presetClass="entr" presetSubtype="0" fill="hold" grpId="0" nodeType="afterEffect">
                                  <p:stCondLst>
                                    <p:cond delay="0"/>
                                  </p:stCondLst>
                                  <p:childTnLst>
                                    <p:set>
                                      <p:cBhvr>
                                        <p:cTn id="256" dur="1" fill="hold">
                                          <p:stCondLst>
                                            <p:cond delay="0"/>
                                          </p:stCondLst>
                                        </p:cTn>
                                        <p:tgtEl>
                                          <p:spTgt spid="1619041"/>
                                        </p:tgtEl>
                                        <p:attrNameLst>
                                          <p:attrName>style.visibility</p:attrName>
                                        </p:attrNameLst>
                                      </p:cBhvr>
                                      <p:to>
                                        <p:strVal val="visible"/>
                                      </p:to>
                                    </p:set>
                                  </p:childTnLst>
                                </p:cTn>
                              </p:par>
                            </p:childTnLst>
                          </p:cTn>
                        </p:par>
                        <p:par>
                          <p:cTn id="257" fill="hold">
                            <p:stCondLst>
                              <p:cond delay="2980"/>
                            </p:stCondLst>
                            <p:childTnLst>
                              <p:par>
                                <p:cTn id="258" presetID="17" presetClass="entr" presetSubtype="8" fill="hold" grpId="0" nodeType="afterEffect">
                                  <p:stCondLst>
                                    <p:cond delay="0"/>
                                  </p:stCondLst>
                                  <p:childTnLst>
                                    <p:set>
                                      <p:cBhvr>
                                        <p:cTn id="259" dur="1" fill="hold">
                                          <p:stCondLst>
                                            <p:cond delay="0"/>
                                          </p:stCondLst>
                                        </p:cTn>
                                        <p:tgtEl>
                                          <p:spTgt spid="1619066"/>
                                        </p:tgtEl>
                                        <p:attrNameLst>
                                          <p:attrName>style.visibility</p:attrName>
                                        </p:attrNameLst>
                                      </p:cBhvr>
                                      <p:to>
                                        <p:strVal val="visible"/>
                                      </p:to>
                                    </p:set>
                                    <p:anim calcmode="lin" valueType="num">
                                      <p:cBhvr>
                                        <p:cTn id="260" dur="500" fill="hold"/>
                                        <p:tgtEl>
                                          <p:spTgt spid="1619066"/>
                                        </p:tgtEl>
                                        <p:attrNameLst>
                                          <p:attrName>ppt_x</p:attrName>
                                        </p:attrNameLst>
                                      </p:cBhvr>
                                      <p:tavLst>
                                        <p:tav tm="0">
                                          <p:val>
                                            <p:strVal val="#ppt_x-#ppt_w/2"/>
                                          </p:val>
                                        </p:tav>
                                        <p:tav tm="100000">
                                          <p:val>
                                            <p:strVal val="#ppt_x"/>
                                          </p:val>
                                        </p:tav>
                                      </p:tavLst>
                                    </p:anim>
                                    <p:anim calcmode="lin" valueType="num">
                                      <p:cBhvr>
                                        <p:cTn id="261" dur="500" fill="hold"/>
                                        <p:tgtEl>
                                          <p:spTgt spid="1619066"/>
                                        </p:tgtEl>
                                        <p:attrNameLst>
                                          <p:attrName>ppt_y</p:attrName>
                                        </p:attrNameLst>
                                      </p:cBhvr>
                                      <p:tavLst>
                                        <p:tav tm="0">
                                          <p:val>
                                            <p:strVal val="#ppt_y"/>
                                          </p:val>
                                        </p:tav>
                                        <p:tav tm="100000">
                                          <p:val>
                                            <p:strVal val="#ppt_y"/>
                                          </p:val>
                                        </p:tav>
                                      </p:tavLst>
                                    </p:anim>
                                    <p:anim calcmode="lin" valueType="num">
                                      <p:cBhvr>
                                        <p:cTn id="262" dur="500" fill="hold"/>
                                        <p:tgtEl>
                                          <p:spTgt spid="1619066"/>
                                        </p:tgtEl>
                                        <p:attrNameLst>
                                          <p:attrName>ppt_w</p:attrName>
                                        </p:attrNameLst>
                                      </p:cBhvr>
                                      <p:tavLst>
                                        <p:tav tm="0">
                                          <p:val>
                                            <p:fltVal val="0"/>
                                          </p:val>
                                        </p:tav>
                                        <p:tav tm="100000">
                                          <p:val>
                                            <p:strVal val="#ppt_w"/>
                                          </p:val>
                                        </p:tav>
                                      </p:tavLst>
                                    </p:anim>
                                    <p:anim calcmode="lin" valueType="num">
                                      <p:cBhvr>
                                        <p:cTn id="263" dur="500" fill="hold"/>
                                        <p:tgtEl>
                                          <p:spTgt spid="1619066"/>
                                        </p:tgtEl>
                                        <p:attrNameLst>
                                          <p:attrName>ppt_h</p:attrName>
                                        </p:attrNameLst>
                                      </p:cBhvr>
                                      <p:tavLst>
                                        <p:tav tm="0">
                                          <p:val>
                                            <p:strVal val="#ppt_h"/>
                                          </p:val>
                                        </p:tav>
                                        <p:tav tm="100000">
                                          <p:val>
                                            <p:strVal val="#ppt_h"/>
                                          </p:val>
                                        </p:tav>
                                      </p:tavLst>
                                    </p:anim>
                                  </p:childTnLst>
                                </p:cTn>
                              </p:par>
                            </p:childTnLst>
                          </p:cTn>
                        </p:par>
                        <p:par>
                          <p:cTn id="264" fill="hold">
                            <p:stCondLst>
                              <p:cond delay="3480"/>
                            </p:stCondLst>
                            <p:childTnLst>
                              <p:par>
                                <p:cTn id="265" presetID="1" presetClass="entr" presetSubtype="0" fill="hold" grpId="0" nodeType="afterEffect">
                                  <p:stCondLst>
                                    <p:cond delay="0"/>
                                  </p:stCondLst>
                                  <p:childTnLst>
                                    <p:set>
                                      <p:cBhvr>
                                        <p:cTn id="266" dur="1" fill="hold">
                                          <p:stCondLst>
                                            <p:cond delay="0"/>
                                          </p:stCondLst>
                                        </p:cTn>
                                        <p:tgtEl>
                                          <p:spTgt spid="1619067"/>
                                        </p:tgtEl>
                                        <p:attrNameLst>
                                          <p:attrName>style.visibility</p:attrName>
                                        </p:attrNameLst>
                                      </p:cBhvr>
                                      <p:to>
                                        <p:strVal val="visible"/>
                                      </p:to>
                                    </p:set>
                                  </p:childTnLst>
                                </p:cTn>
                              </p:par>
                            </p:childTnLst>
                          </p:cTn>
                        </p:par>
                        <p:par>
                          <p:cTn id="267" fill="hold">
                            <p:stCondLst>
                              <p:cond delay="3480"/>
                            </p:stCondLst>
                            <p:childTnLst>
                              <p:par>
                                <p:cTn id="268" presetID="1" presetClass="entr" presetSubtype="0" fill="hold" grpId="0" nodeType="afterEffect">
                                  <p:stCondLst>
                                    <p:cond delay="0"/>
                                  </p:stCondLst>
                                  <p:childTnLst>
                                    <p:set>
                                      <p:cBhvr>
                                        <p:cTn id="269" dur="1" fill="hold">
                                          <p:stCondLst>
                                            <p:cond delay="0"/>
                                          </p:stCondLst>
                                        </p:cTn>
                                        <p:tgtEl>
                                          <p:spTgt spid="1619061"/>
                                        </p:tgtEl>
                                        <p:attrNameLst>
                                          <p:attrName>style.visibility</p:attrName>
                                        </p:attrNameLst>
                                      </p:cBhvr>
                                      <p:to>
                                        <p:strVal val="visible"/>
                                      </p:to>
                                    </p:set>
                                  </p:childTnLst>
                                </p:cTn>
                              </p:par>
                            </p:childTnLst>
                          </p:cTn>
                        </p:par>
                        <p:par>
                          <p:cTn id="270" fill="hold">
                            <p:stCondLst>
                              <p:cond delay="3480"/>
                            </p:stCondLst>
                            <p:childTnLst>
                              <p:par>
                                <p:cTn id="271" presetID="17" presetClass="entr" presetSubtype="8" fill="hold" grpId="0" nodeType="afterEffect">
                                  <p:stCondLst>
                                    <p:cond delay="0"/>
                                  </p:stCondLst>
                                  <p:childTnLst>
                                    <p:set>
                                      <p:cBhvr>
                                        <p:cTn id="272" dur="1" fill="hold">
                                          <p:stCondLst>
                                            <p:cond delay="0"/>
                                          </p:stCondLst>
                                        </p:cTn>
                                        <p:tgtEl>
                                          <p:spTgt spid="1619060"/>
                                        </p:tgtEl>
                                        <p:attrNameLst>
                                          <p:attrName>style.visibility</p:attrName>
                                        </p:attrNameLst>
                                      </p:cBhvr>
                                      <p:to>
                                        <p:strVal val="visible"/>
                                      </p:to>
                                    </p:set>
                                    <p:anim calcmode="lin" valueType="num">
                                      <p:cBhvr>
                                        <p:cTn id="273" dur="500" fill="hold"/>
                                        <p:tgtEl>
                                          <p:spTgt spid="1619060"/>
                                        </p:tgtEl>
                                        <p:attrNameLst>
                                          <p:attrName>ppt_x</p:attrName>
                                        </p:attrNameLst>
                                      </p:cBhvr>
                                      <p:tavLst>
                                        <p:tav tm="0">
                                          <p:val>
                                            <p:strVal val="#ppt_x-#ppt_w/2"/>
                                          </p:val>
                                        </p:tav>
                                        <p:tav tm="100000">
                                          <p:val>
                                            <p:strVal val="#ppt_x"/>
                                          </p:val>
                                        </p:tav>
                                      </p:tavLst>
                                    </p:anim>
                                    <p:anim calcmode="lin" valueType="num">
                                      <p:cBhvr>
                                        <p:cTn id="274" dur="500" fill="hold"/>
                                        <p:tgtEl>
                                          <p:spTgt spid="1619060"/>
                                        </p:tgtEl>
                                        <p:attrNameLst>
                                          <p:attrName>ppt_y</p:attrName>
                                        </p:attrNameLst>
                                      </p:cBhvr>
                                      <p:tavLst>
                                        <p:tav tm="0">
                                          <p:val>
                                            <p:strVal val="#ppt_y"/>
                                          </p:val>
                                        </p:tav>
                                        <p:tav tm="100000">
                                          <p:val>
                                            <p:strVal val="#ppt_y"/>
                                          </p:val>
                                        </p:tav>
                                      </p:tavLst>
                                    </p:anim>
                                    <p:anim calcmode="lin" valueType="num">
                                      <p:cBhvr>
                                        <p:cTn id="275" dur="500" fill="hold"/>
                                        <p:tgtEl>
                                          <p:spTgt spid="1619060"/>
                                        </p:tgtEl>
                                        <p:attrNameLst>
                                          <p:attrName>ppt_w</p:attrName>
                                        </p:attrNameLst>
                                      </p:cBhvr>
                                      <p:tavLst>
                                        <p:tav tm="0">
                                          <p:val>
                                            <p:fltVal val="0"/>
                                          </p:val>
                                        </p:tav>
                                        <p:tav tm="100000">
                                          <p:val>
                                            <p:strVal val="#ppt_w"/>
                                          </p:val>
                                        </p:tav>
                                      </p:tavLst>
                                    </p:anim>
                                    <p:anim calcmode="lin" valueType="num">
                                      <p:cBhvr>
                                        <p:cTn id="276" dur="500" fill="hold"/>
                                        <p:tgtEl>
                                          <p:spTgt spid="1619060"/>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19058"/>
                                        </p:tgtEl>
                                        <p:attrNameLst>
                                          <p:attrName>style.visibility</p:attrName>
                                        </p:attrNameLst>
                                      </p:cBhvr>
                                      <p:to>
                                        <p:strVal val="visible"/>
                                      </p:to>
                                    </p:set>
                                    <p:anim calcmode="lin" valueType="num">
                                      <p:cBhvr>
                                        <p:cTn id="279" dur="500" fill="hold"/>
                                        <p:tgtEl>
                                          <p:spTgt spid="1619058"/>
                                        </p:tgtEl>
                                        <p:attrNameLst>
                                          <p:attrName>ppt_x</p:attrName>
                                        </p:attrNameLst>
                                      </p:cBhvr>
                                      <p:tavLst>
                                        <p:tav tm="0">
                                          <p:val>
                                            <p:strVal val="#ppt_x-#ppt_w/2"/>
                                          </p:val>
                                        </p:tav>
                                        <p:tav tm="100000">
                                          <p:val>
                                            <p:strVal val="#ppt_x"/>
                                          </p:val>
                                        </p:tav>
                                      </p:tavLst>
                                    </p:anim>
                                    <p:anim calcmode="lin" valueType="num">
                                      <p:cBhvr>
                                        <p:cTn id="280" dur="500" fill="hold"/>
                                        <p:tgtEl>
                                          <p:spTgt spid="1619058"/>
                                        </p:tgtEl>
                                        <p:attrNameLst>
                                          <p:attrName>ppt_y</p:attrName>
                                        </p:attrNameLst>
                                      </p:cBhvr>
                                      <p:tavLst>
                                        <p:tav tm="0">
                                          <p:val>
                                            <p:strVal val="#ppt_y"/>
                                          </p:val>
                                        </p:tav>
                                        <p:tav tm="100000">
                                          <p:val>
                                            <p:strVal val="#ppt_y"/>
                                          </p:val>
                                        </p:tav>
                                      </p:tavLst>
                                    </p:anim>
                                    <p:anim calcmode="lin" valueType="num">
                                      <p:cBhvr>
                                        <p:cTn id="281" dur="500" fill="hold"/>
                                        <p:tgtEl>
                                          <p:spTgt spid="1619058"/>
                                        </p:tgtEl>
                                        <p:attrNameLst>
                                          <p:attrName>ppt_w</p:attrName>
                                        </p:attrNameLst>
                                      </p:cBhvr>
                                      <p:tavLst>
                                        <p:tav tm="0">
                                          <p:val>
                                            <p:fltVal val="0"/>
                                          </p:val>
                                        </p:tav>
                                        <p:tav tm="100000">
                                          <p:val>
                                            <p:strVal val="#ppt_w"/>
                                          </p:val>
                                        </p:tav>
                                      </p:tavLst>
                                    </p:anim>
                                    <p:anim calcmode="lin" valueType="num">
                                      <p:cBhvr>
                                        <p:cTn id="282" dur="500" fill="hold"/>
                                        <p:tgtEl>
                                          <p:spTgt spid="1619058"/>
                                        </p:tgtEl>
                                        <p:attrNameLst>
                                          <p:attrName>ppt_h</p:attrName>
                                        </p:attrNameLst>
                                      </p:cBhvr>
                                      <p:tavLst>
                                        <p:tav tm="0">
                                          <p:val>
                                            <p:strVal val="#ppt_h"/>
                                          </p:val>
                                        </p:tav>
                                        <p:tav tm="100000">
                                          <p:val>
                                            <p:strVal val="#ppt_h"/>
                                          </p:val>
                                        </p:tav>
                                      </p:tavLst>
                                    </p:anim>
                                  </p:childTnLst>
                                </p:cTn>
                              </p:par>
                            </p:childTnLst>
                          </p:cTn>
                        </p:par>
                        <p:par>
                          <p:cTn id="283" fill="hold">
                            <p:stCondLst>
                              <p:cond delay="3980"/>
                            </p:stCondLst>
                            <p:childTnLst>
                              <p:par>
                                <p:cTn id="284" presetID="17" presetClass="entr" presetSubtype="8" fill="hold" grpId="0" nodeType="afterEffect">
                                  <p:stCondLst>
                                    <p:cond delay="0"/>
                                  </p:stCondLst>
                                  <p:childTnLst>
                                    <p:set>
                                      <p:cBhvr>
                                        <p:cTn id="285" dur="1" fill="hold">
                                          <p:stCondLst>
                                            <p:cond delay="0"/>
                                          </p:stCondLst>
                                        </p:cTn>
                                        <p:tgtEl>
                                          <p:spTgt spid="1619059"/>
                                        </p:tgtEl>
                                        <p:attrNameLst>
                                          <p:attrName>style.visibility</p:attrName>
                                        </p:attrNameLst>
                                      </p:cBhvr>
                                      <p:to>
                                        <p:strVal val="visible"/>
                                      </p:to>
                                    </p:set>
                                    <p:anim calcmode="lin" valueType="num">
                                      <p:cBhvr>
                                        <p:cTn id="286" dur="500" fill="hold"/>
                                        <p:tgtEl>
                                          <p:spTgt spid="1619059"/>
                                        </p:tgtEl>
                                        <p:attrNameLst>
                                          <p:attrName>ppt_x</p:attrName>
                                        </p:attrNameLst>
                                      </p:cBhvr>
                                      <p:tavLst>
                                        <p:tav tm="0">
                                          <p:val>
                                            <p:strVal val="#ppt_x-#ppt_w/2"/>
                                          </p:val>
                                        </p:tav>
                                        <p:tav tm="100000">
                                          <p:val>
                                            <p:strVal val="#ppt_x"/>
                                          </p:val>
                                        </p:tav>
                                      </p:tavLst>
                                    </p:anim>
                                    <p:anim calcmode="lin" valueType="num">
                                      <p:cBhvr>
                                        <p:cTn id="287" dur="500" fill="hold"/>
                                        <p:tgtEl>
                                          <p:spTgt spid="1619059"/>
                                        </p:tgtEl>
                                        <p:attrNameLst>
                                          <p:attrName>ppt_y</p:attrName>
                                        </p:attrNameLst>
                                      </p:cBhvr>
                                      <p:tavLst>
                                        <p:tav tm="0">
                                          <p:val>
                                            <p:strVal val="#ppt_y"/>
                                          </p:val>
                                        </p:tav>
                                        <p:tav tm="100000">
                                          <p:val>
                                            <p:strVal val="#ppt_y"/>
                                          </p:val>
                                        </p:tav>
                                      </p:tavLst>
                                    </p:anim>
                                    <p:anim calcmode="lin" valueType="num">
                                      <p:cBhvr>
                                        <p:cTn id="288" dur="500" fill="hold"/>
                                        <p:tgtEl>
                                          <p:spTgt spid="1619059"/>
                                        </p:tgtEl>
                                        <p:attrNameLst>
                                          <p:attrName>ppt_w</p:attrName>
                                        </p:attrNameLst>
                                      </p:cBhvr>
                                      <p:tavLst>
                                        <p:tav tm="0">
                                          <p:val>
                                            <p:fltVal val="0"/>
                                          </p:val>
                                        </p:tav>
                                        <p:tav tm="100000">
                                          <p:val>
                                            <p:strVal val="#ppt_w"/>
                                          </p:val>
                                        </p:tav>
                                      </p:tavLst>
                                    </p:anim>
                                    <p:anim calcmode="lin" valueType="num">
                                      <p:cBhvr>
                                        <p:cTn id="289" dur="500" fill="hold"/>
                                        <p:tgtEl>
                                          <p:spTgt spid="1619059"/>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19069"/>
                                        </p:tgtEl>
                                        <p:attrNameLst>
                                          <p:attrName>style.visibility</p:attrName>
                                        </p:attrNameLst>
                                      </p:cBhvr>
                                      <p:to>
                                        <p:strVal val="visible"/>
                                      </p:to>
                                    </p:set>
                                    <p:anim calcmode="lin" valueType="num">
                                      <p:cBhvr>
                                        <p:cTn id="294" dur="500" fill="hold"/>
                                        <p:tgtEl>
                                          <p:spTgt spid="1619069"/>
                                        </p:tgtEl>
                                        <p:attrNameLst>
                                          <p:attrName>ppt_x</p:attrName>
                                        </p:attrNameLst>
                                      </p:cBhvr>
                                      <p:tavLst>
                                        <p:tav tm="0">
                                          <p:val>
                                            <p:strVal val="#ppt_x"/>
                                          </p:val>
                                        </p:tav>
                                        <p:tav tm="100000">
                                          <p:val>
                                            <p:strVal val="#ppt_x"/>
                                          </p:val>
                                        </p:tav>
                                      </p:tavLst>
                                    </p:anim>
                                    <p:anim calcmode="lin" valueType="num">
                                      <p:cBhvr>
                                        <p:cTn id="295" dur="500" fill="hold"/>
                                        <p:tgtEl>
                                          <p:spTgt spid="1619069"/>
                                        </p:tgtEl>
                                        <p:attrNameLst>
                                          <p:attrName>ppt_y</p:attrName>
                                        </p:attrNameLst>
                                      </p:cBhvr>
                                      <p:tavLst>
                                        <p:tav tm="0">
                                          <p:val>
                                            <p:strVal val="#ppt_y-#ppt_h/2"/>
                                          </p:val>
                                        </p:tav>
                                        <p:tav tm="100000">
                                          <p:val>
                                            <p:strVal val="#ppt_y"/>
                                          </p:val>
                                        </p:tav>
                                      </p:tavLst>
                                    </p:anim>
                                    <p:anim calcmode="lin" valueType="num">
                                      <p:cBhvr>
                                        <p:cTn id="296" dur="500" fill="hold"/>
                                        <p:tgtEl>
                                          <p:spTgt spid="1619069"/>
                                        </p:tgtEl>
                                        <p:attrNameLst>
                                          <p:attrName>ppt_w</p:attrName>
                                        </p:attrNameLst>
                                      </p:cBhvr>
                                      <p:tavLst>
                                        <p:tav tm="0">
                                          <p:val>
                                            <p:strVal val="#ppt_w"/>
                                          </p:val>
                                        </p:tav>
                                        <p:tav tm="100000">
                                          <p:val>
                                            <p:strVal val="#ppt_w"/>
                                          </p:val>
                                        </p:tav>
                                      </p:tavLst>
                                    </p:anim>
                                    <p:anim calcmode="lin" valueType="num">
                                      <p:cBhvr>
                                        <p:cTn id="297" dur="500" fill="hold"/>
                                        <p:tgtEl>
                                          <p:spTgt spid="1619069"/>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19087"/>
                                        </p:tgtEl>
                                        <p:attrNameLst>
                                          <p:attrName>style.visibility</p:attrName>
                                        </p:attrNameLst>
                                      </p:cBhvr>
                                      <p:to>
                                        <p:strVal val="visible"/>
                                      </p:to>
                                    </p:set>
                                    <p:anim calcmode="lin" valueType="num">
                                      <p:cBhvr>
                                        <p:cTn id="301" dur="500" fill="hold"/>
                                        <p:tgtEl>
                                          <p:spTgt spid="1619087"/>
                                        </p:tgtEl>
                                        <p:attrNameLst>
                                          <p:attrName>ppt_x</p:attrName>
                                        </p:attrNameLst>
                                      </p:cBhvr>
                                      <p:tavLst>
                                        <p:tav tm="0">
                                          <p:val>
                                            <p:strVal val="#ppt_x-#ppt_w/2"/>
                                          </p:val>
                                        </p:tav>
                                        <p:tav tm="100000">
                                          <p:val>
                                            <p:strVal val="#ppt_x"/>
                                          </p:val>
                                        </p:tav>
                                      </p:tavLst>
                                    </p:anim>
                                    <p:anim calcmode="lin" valueType="num">
                                      <p:cBhvr>
                                        <p:cTn id="302" dur="500" fill="hold"/>
                                        <p:tgtEl>
                                          <p:spTgt spid="1619087"/>
                                        </p:tgtEl>
                                        <p:attrNameLst>
                                          <p:attrName>ppt_y</p:attrName>
                                        </p:attrNameLst>
                                      </p:cBhvr>
                                      <p:tavLst>
                                        <p:tav tm="0">
                                          <p:val>
                                            <p:strVal val="#ppt_y"/>
                                          </p:val>
                                        </p:tav>
                                        <p:tav tm="100000">
                                          <p:val>
                                            <p:strVal val="#ppt_y"/>
                                          </p:val>
                                        </p:tav>
                                      </p:tavLst>
                                    </p:anim>
                                    <p:anim calcmode="lin" valueType="num">
                                      <p:cBhvr>
                                        <p:cTn id="303" dur="500" fill="hold"/>
                                        <p:tgtEl>
                                          <p:spTgt spid="1619087"/>
                                        </p:tgtEl>
                                        <p:attrNameLst>
                                          <p:attrName>ppt_w</p:attrName>
                                        </p:attrNameLst>
                                      </p:cBhvr>
                                      <p:tavLst>
                                        <p:tav tm="0">
                                          <p:val>
                                            <p:fltVal val="0"/>
                                          </p:val>
                                        </p:tav>
                                        <p:tav tm="100000">
                                          <p:val>
                                            <p:strVal val="#ppt_w"/>
                                          </p:val>
                                        </p:tav>
                                      </p:tavLst>
                                    </p:anim>
                                    <p:anim calcmode="lin" valueType="num">
                                      <p:cBhvr>
                                        <p:cTn id="304" dur="500" fill="hold"/>
                                        <p:tgtEl>
                                          <p:spTgt spid="16190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948" grpId="0" animBg="1"/>
      <p:bldP spid="1619023" grpId="0"/>
      <p:bldP spid="1619024" grpId="0" animBg="1"/>
      <p:bldP spid="1619025" grpId="0" animBg="1"/>
      <p:bldP spid="1619026" grpId="0" animBg="1"/>
      <p:bldP spid="1619027" grpId="0" animBg="1"/>
      <p:bldP spid="1619028" grpId="0"/>
      <p:bldP spid="1619029" grpId="0"/>
      <p:bldP spid="1619030" grpId="0"/>
      <p:bldP spid="1619031" grpId="0" animBg="1"/>
      <p:bldP spid="1619032" grpId="0" animBg="1"/>
      <p:bldP spid="1619033" grpId="0" animBg="1"/>
      <p:bldP spid="1619034" grpId="0" animBg="1"/>
      <p:bldP spid="1619035" grpId="0" animBg="1"/>
      <p:bldP spid="1619037" grpId="0" animBg="1"/>
      <p:bldP spid="1619038" grpId="0" animBg="1"/>
      <p:bldP spid="1619039" grpId="0"/>
      <p:bldP spid="1619040" grpId="0" animBg="1"/>
      <p:bldP spid="1619041" grpId="0" animBg="1"/>
      <p:bldP spid="1619042" grpId="0" animBg="1"/>
      <p:bldP spid="1619043" grpId="0" animBg="1"/>
      <p:bldP spid="1619044" grpId="0" animBg="1"/>
      <p:bldP spid="1619045" grpId="0" animBg="1"/>
      <p:bldP spid="1619046" grpId="0" animBg="1"/>
      <p:bldP spid="1619047" grpId="0" animBg="1"/>
      <p:bldP spid="1619048" grpId="0" animBg="1"/>
      <p:bldP spid="1619049" grpId="0" animBg="1"/>
      <p:bldP spid="1619050" grpId="0" animBg="1"/>
      <p:bldP spid="1619051" grpId="0" animBg="1"/>
      <p:bldP spid="1619052" grpId="0" animBg="1"/>
      <p:bldP spid="1619053" grpId="0" animBg="1"/>
      <p:bldP spid="1619054" grpId="0" animBg="1"/>
      <p:bldP spid="1619055" grpId="0" animBg="1"/>
      <p:bldP spid="1619056" grpId="0" animBg="1"/>
      <p:bldP spid="1619057" grpId="0"/>
      <p:bldP spid="1619058" grpId="0" animBg="1"/>
      <p:bldP spid="1619059" grpId="0" animBg="1"/>
      <p:bldP spid="1619060" grpId="0" animBg="1"/>
      <p:bldP spid="1619061" grpId="0" animBg="1"/>
      <p:bldP spid="1619062" grpId="0"/>
      <p:bldP spid="1619063" grpId="0"/>
      <p:bldP spid="1619064" grpId="0" animBg="1"/>
      <p:bldP spid="1619065" grpId="0"/>
      <p:bldP spid="1619066" grpId="0" animBg="1"/>
      <p:bldP spid="1619067" grpId="0"/>
      <p:bldP spid="1619068" grpId="0"/>
      <p:bldP spid="1619069" grpId="0" animBg="1"/>
      <p:bldP spid="1619086" grpId="0"/>
      <p:bldP spid="1619087" grpId="0" animBg="1"/>
      <p:bldP spid="16190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626232" name="Line 120"/>
          <p:cNvSpPr>
            <a:spLocks noChangeShapeType="1"/>
          </p:cNvSpPr>
          <p:nvPr/>
        </p:nvSpPr>
        <p:spPr bwMode="auto">
          <a:xfrm>
            <a:off x="2773363" y="3284538"/>
            <a:ext cx="3238500" cy="0"/>
          </a:xfrm>
          <a:prstGeom prst="line">
            <a:avLst/>
          </a:prstGeom>
          <a:noFill/>
          <a:ln w="28575">
            <a:solidFill>
              <a:srgbClr val="9900CC"/>
            </a:solidFill>
            <a:round/>
            <a:headEnd/>
            <a:tailEnd/>
          </a:ln>
        </p:spPr>
        <p:txBody>
          <a:bodyPr wrap="none" anchor="ctr"/>
          <a:lstStyle/>
          <a:p>
            <a:endParaRPr lang="zh-CN" altLang="en-US"/>
          </a:p>
        </p:txBody>
      </p:sp>
      <p:sp>
        <p:nvSpPr>
          <p:cNvPr id="1626114" name="Line 2"/>
          <p:cNvSpPr>
            <a:spLocks noChangeShapeType="1"/>
          </p:cNvSpPr>
          <p:nvPr/>
        </p:nvSpPr>
        <p:spPr bwMode="auto">
          <a:xfrm>
            <a:off x="611188" y="1844675"/>
            <a:ext cx="5329237" cy="0"/>
          </a:xfrm>
          <a:prstGeom prst="line">
            <a:avLst/>
          </a:prstGeom>
          <a:noFill/>
          <a:ln w="28575">
            <a:solidFill>
              <a:srgbClr val="9900CC"/>
            </a:solidFill>
            <a:round/>
            <a:headEnd/>
            <a:tailEnd/>
          </a:ln>
        </p:spPr>
        <p:txBody>
          <a:bodyPr wrap="none" anchor="ctr"/>
          <a:lstStyle/>
          <a:p>
            <a:endParaRPr lang="zh-CN" altLang="en-US"/>
          </a:p>
        </p:txBody>
      </p:sp>
      <p:sp>
        <p:nvSpPr>
          <p:cNvPr id="1626188" name="Text Box 76"/>
          <p:cNvSpPr txBox="1">
            <a:spLocks noChangeArrowheads="1"/>
          </p:cNvSpPr>
          <p:nvPr/>
        </p:nvSpPr>
        <p:spPr bwMode="auto">
          <a:xfrm>
            <a:off x="146050" y="208757"/>
            <a:ext cx="8818563" cy="915987"/>
          </a:xfrm>
          <a:prstGeom prst="rect">
            <a:avLst/>
          </a:prstGeom>
          <a:noFill/>
          <a:ln w="28575" algn="ctr">
            <a:noFill/>
            <a:miter lim="800000"/>
            <a:headEnd/>
            <a:tailEnd/>
          </a:ln>
        </p:spPr>
        <p:txBody>
          <a:bodyPr>
            <a:spAutoFit/>
          </a:bodyPr>
          <a:lstStyle/>
          <a:p>
            <a:r>
              <a:rPr lang="en-US" altLang="zh-CN" sz="1800" dirty="0">
                <a:solidFill>
                  <a:srgbClr val="FF0000"/>
                </a:solidFill>
                <a:latin typeface="黑体" pitchFamily="2" charset="-122"/>
                <a:ea typeface="黑体" pitchFamily="2" charset="-122"/>
              </a:rPr>
              <a:t>[</a:t>
            </a:r>
            <a:r>
              <a:rPr lang="zh-CN" altLang="en-US" sz="1800" dirty="0">
                <a:solidFill>
                  <a:srgbClr val="FF0000"/>
                </a:solidFill>
                <a:latin typeface="黑体" pitchFamily="2" charset="-122"/>
                <a:ea typeface="黑体" pitchFamily="2" charset="-122"/>
              </a:rPr>
              <a:t>组相联</a:t>
            </a:r>
            <a:r>
              <a:rPr lang="zh-CN" altLang="en-US" sz="1800" dirty="0">
                <a:solidFill>
                  <a:srgbClr val="FF0000"/>
                </a:solidFill>
                <a:latin typeface="Arial" charset="0"/>
                <a:ea typeface="黑体" pitchFamily="2" charset="-122"/>
              </a:rPr>
              <a:t>例</a:t>
            </a:r>
            <a:r>
              <a:rPr lang="en-US" altLang="zh-CN" sz="1800" dirty="0">
                <a:solidFill>
                  <a:srgbClr val="FF0000"/>
                </a:solidFill>
                <a:latin typeface="Arial" charset="0"/>
                <a:ea typeface="黑体" pitchFamily="2" charset="-122"/>
              </a:rPr>
              <a:t>2</a:t>
            </a:r>
            <a:r>
              <a:rPr lang="en-US" altLang="zh-CN" sz="1800" dirty="0">
                <a:solidFill>
                  <a:srgbClr val="FF0000"/>
                </a:solidFill>
                <a:latin typeface="黑体" pitchFamily="2" charset="-122"/>
                <a:ea typeface="黑体" pitchFamily="2" charset="-122"/>
              </a:rPr>
              <a:t>]</a:t>
            </a:r>
            <a:r>
              <a:rPr lang="en-US" altLang="zh-CN" sz="1800" dirty="0"/>
              <a:t> </a:t>
            </a:r>
            <a:r>
              <a:rPr lang="zh-CN" altLang="en-US" sz="1800" dirty="0"/>
              <a:t>主存最大寻址空间</a:t>
            </a:r>
            <a:r>
              <a:rPr lang="en-US" altLang="zh-CN" sz="1800" dirty="0"/>
              <a:t>64MB</a:t>
            </a:r>
            <a:r>
              <a:rPr lang="zh-CN" altLang="en-US" sz="1800" dirty="0"/>
              <a:t>；</a:t>
            </a:r>
            <a:r>
              <a:rPr lang="en-US" altLang="zh-CN" sz="1800" dirty="0"/>
              <a:t>Cache</a:t>
            </a:r>
            <a:r>
              <a:rPr lang="zh-CN" altLang="en-US" sz="1800" dirty="0"/>
              <a:t>共</a:t>
            </a:r>
            <a:r>
              <a:rPr lang="en-US" altLang="zh-CN" sz="1800" dirty="0"/>
              <a:t>32KB</a:t>
            </a:r>
            <a:r>
              <a:rPr lang="zh-CN" altLang="en-US" sz="1800" dirty="0"/>
              <a:t>，</a:t>
            </a:r>
            <a:r>
              <a:rPr lang="en-US" altLang="zh-CN" sz="1800" dirty="0"/>
              <a:t>4KB</a:t>
            </a:r>
            <a:r>
              <a:rPr lang="zh-CN" altLang="en-US" sz="1800" dirty="0"/>
              <a:t>为一块，一组</a:t>
            </a:r>
            <a:r>
              <a:rPr lang="en-US" altLang="zh-CN" sz="1800" dirty="0"/>
              <a:t>4</a:t>
            </a:r>
            <a:r>
              <a:rPr lang="zh-CN" altLang="en-US" sz="1800" dirty="0"/>
              <a:t>块。</a:t>
            </a:r>
          </a:p>
          <a:p>
            <a:r>
              <a:rPr lang="zh-CN" altLang="en-US" sz="1800" dirty="0"/>
              <a:t>  </a:t>
            </a:r>
            <a:r>
              <a:rPr lang="zh-CN" altLang="en-US" sz="1800" dirty="0">
                <a:latin typeface="+mn-ea"/>
                <a:ea typeface="+mn-ea"/>
              </a:rPr>
              <a:t>→</a:t>
            </a:r>
            <a:r>
              <a:rPr lang="zh-CN" altLang="en-US" sz="1800" dirty="0"/>
              <a:t> </a:t>
            </a:r>
            <a:r>
              <a:rPr lang="en-US" altLang="zh-CN" sz="1800" dirty="0"/>
              <a:t>Cache 8</a:t>
            </a:r>
            <a:r>
              <a:rPr lang="zh-CN" altLang="en-US" sz="1800" dirty="0"/>
              <a:t>块，共</a:t>
            </a:r>
            <a:r>
              <a:rPr lang="en-US" altLang="zh-CN" sz="1800" dirty="0"/>
              <a:t>2</a:t>
            </a:r>
            <a:r>
              <a:rPr lang="zh-CN" altLang="en-US" sz="1800" dirty="0"/>
              <a:t>组；主存</a:t>
            </a:r>
            <a:r>
              <a:rPr lang="en-US" altLang="zh-CN" sz="1800" dirty="0"/>
              <a:t>16K</a:t>
            </a:r>
            <a:r>
              <a:rPr lang="zh-CN" altLang="en-US" sz="1800" dirty="0"/>
              <a:t>块，共</a:t>
            </a:r>
            <a:r>
              <a:rPr lang="en-US" altLang="zh-CN" sz="1800" dirty="0"/>
              <a:t>2K</a:t>
            </a:r>
            <a:r>
              <a:rPr lang="zh-CN" altLang="en-US" sz="1800" dirty="0"/>
              <a:t>个区</a:t>
            </a:r>
            <a:r>
              <a:rPr lang="en-US" altLang="zh-CN" sz="1800" dirty="0">
                <a:latin typeface="宋体" pitchFamily="2" charset="-122"/>
              </a:rPr>
              <a:t>(</a:t>
            </a:r>
            <a:r>
              <a:rPr lang="zh-CN" altLang="en-US" sz="1800" dirty="0"/>
              <a:t>每区</a:t>
            </a:r>
            <a:r>
              <a:rPr lang="en-US" altLang="zh-CN" sz="1800" dirty="0"/>
              <a:t>2</a:t>
            </a:r>
            <a:r>
              <a:rPr lang="zh-CN" altLang="en-US" sz="1800" dirty="0"/>
              <a:t>组</a:t>
            </a:r>
            <a:r>
              <a:rPr lang="en-US" altLang="zh-CN" sz="1800" dirty="0">
                <a:latin typeface="宋体" pitchFamily="2" charset="-122"/>
              </a:rPr>
              <a:t>)</a:t>
            </a:r>
            <a:r>
              <a:rPr lang="zh-CN" altLang="en-US" sz="1800" dirty="0"/>
              <a:t>。</a:t>
            </a:r>
          </a:p>
          <a:p>
            <a:r>
              <a:rPr lang="zh-CN" altLang="en-US" sz="1800" dirty="0"/>
              <a:t>  主存地址：</a:t>
            </a:r>
            <a:r>
              <a:rPr lang="en-US" altLang="zh-CN" sz="1800" dirty="0"/>
              <a:t>28B57A4H</a:t>
            </a:r>
          </a:p>
        </p:txBody>
      </p:sp>
      <p:sp>
        <p:nvSpPr>
          <p:cNvPr id="1626189" name="Text Box 77"/>
          <p:cNvSpPr txBox="1">
            <a:spLocks noChangeArrowheads="1"/>
          </p:cNvSpPr>
          <p:nvPr/>
        </p:nvSpPr>
        <p:spPr bwMode="auto">
          <a:xfrm>
            <a:off x="539750" y="1484313"/>
            <a:ext cx="5616575" cy="366712"/>
          </a:xfrm>
          <a:prstGeom prst="rect">
            <a:avLst/>
          </a:prstGeom>
          <a:noFill/>
          <a:ln w="28575" algn="ctr">
            <a:noFill/>
            <a:miter lim="800000"/>
            <a:headEnd/>
            <a:tailEnd/>
          </a:ln>
        </p:spPr>
        <p:txBody>
          <a:bodyPr>
            <a:spAutoFit/>
          </a:bodyPr>
          <a:lstStyle/>
          <a:p>
            <a:pPr>
              <a:spcBef>
                <a:spcPct val="50000"/>
              </a:spcBef>
            </a:pPr>
            <a:r>
              <a:rPr lang="en-US" altLang="zh-CN" sz="1800">
                <a:latin typeface="Arial" charset="0"/>
              </a:rPr>
              <a:t>1 0  1 0 0 0  1 0 1 1  0 1 0 1  0 1 1 1  1 0 1 0  0 1 0 0</a:t>
            </a:r>
          </a:p>
        </p:txBody>
      </p:sp>
      <p:sp>
        <p:nvSpPr>
          <p:cNvPr id="1626190" name="AutoShape 78"/>
          <p:cNvSpPr>
            <a:spLocks noChangeArrowheads="1"/>
          </p:cNvSpPr>
          <p:nvPr/>
        </p:nvSpPr>
        <p:spPr bwMode="auto">
          <a:xfrm>
            <a:off x="3492500" y="1484313"/>
            <a:ext cx="2447925"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191" name="AutoShape 79"/>
          <p:cNvSpPr>
            <a:spLocks noChangeArrowheads="1"/>
          </p:cNvSpPr>
          <p:nvPr/>
        </p:nvSpPr>
        <p:spPr bwMode="auto">
          <a:xfrm>
            <a:off x="3059113" y="1484313"/>
            <a:ext cx="433387"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26192" name="AutoShape 80"/>
          <p:cNvSpPr>
            <a:spLocks noChangeArrowheads="1"/>
          </p:cNvSpPr>
          <p:nvPr/>
        </p:nvSpPr>
        <p:spPr bwMode="auto">
          <a:xfrm>
            <a:off x="2870200" y="1484313"/>
            <a:ext cx="188913" cy="360362"/>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193" name="AutoShape 81"/>
          <p:cNvSpPr>
            <a:spLocks noChangeArrowheads="1"/>
          </p:cNvSpPr>
          <p:nvPr/>
        </p:nvSpPr>
        <p:spPr bwMode="auto">
          <a:xfrm>
            <a:off x="611188" y="1484313"/>
            <a:ext cx="2249487" cy="360362"/>
          </a:xfrm>
          <a:prstGeom prst="roundRect">
            <a:avLst>
              <a:gd name="adj" fmla="val 50000"/>
            </a:avLst>
          </a:prstGeom>
          <a:noFill/>
          <a:ln w="12700" algn="ctr">
            <a:solidFill>
              <a:srgbClr val="0000FF"/>
            </a:solidFill>
            <a:round/>
            <a:headEnd/>
            <a:tailEnd/>
          </a:ln>
        </p:spPr>
        <p:txBody>
          <a:bodyPr wrap="none" anchor="ctr"/>
          <a:lstStyle/>
          <a:p>
            <a:pPr algn="ctr">
              <a:spcBef>
                <a:spcPct val="50000"/>
              </a:spcBef>
            </a:pPr>
            <a:endParaRPr lang="zh-CN" altLang="en-US"/>
          </a:p>
        </p:txBody>
      </p:sp>
      <p:sp>
        <p:nvSpPr>
          <p:cNvPr id="1626194" name="Rectangle 82"/>
          <p:cNvSpPr>
            <a:spLocks noChangeArrowheads="1"/>
          </p:cNvSpPr>
          <p:nvPr/>
        </p:nvSpPr>
        <p:spPr bwMode="auto">
          <a:xfrm>
            <a:off x="1333500"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1626195" name="Rectangle 83"/>
          <p:cNvSpPr>
            <a:spLocks noChangeArrowheads="1"/>
          </p:cNvSpPr>
          <p:nvPr/>
        </p:nvSpPr>
        <p:spPr bwMode="auto">
          <a:xfrm>
            <a:off x="2627313" y="1844675"/>
            <a:ext cx="6477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1626196" name="Rectangle 84"/>
          <p:cNvSpPr>
            <a:spLocks noChangeArrowheads="1"/>
          </p:cNvSpPr>
          <p:nvPr/>
        </p:nvSpPr>
        <p:spPr bwMode="auto">
          <a:xfrm>
            <a:off x="2987675" y="818815"/>
            <a:ext cx="576263" cy="720725"/>
          </a:xfrm>
          <a:prstGeom prst="rect">
            <a:avLst/>
          </a:prstGeom>
          <a:noFill/>
          <a:ln w="19050" algn="ctr">
            <a:noFill/>
            <a:miter lim="800000"/>
            <a:headEnd/>
            <a:tailEnd/>
          </a:ln>
        </p:spPr>
        <p:txBody>
          <a:bodyPr wrap="none" anchor="ctr"/>
          <a:lstStyle/>
          <a:p>
            <a:pPr algn="ctr">
              <a:lnSpc>
                <a:spcPct val="80000"/>
              </a:lnSpc>
            </a:pPr>
            <a:r>
              <a:rPr lang="zh-CN" altLang="en-US" sz="1800" dirty="0">
                <a:solidFill>
                  <a:srgbClr val="CC0066"/>
                </a:solidFill>
              </a:rPr>
              <a:t>主存</a:t>
            </a:r>
            <a:br>
              <a:rPr lang="zh-CN" altLang="en-US" sz="1800" dirty="0">
                <a:solidFill>
                  <a:srgbClr val="CC0066"/>
                </a:solidFill>
              </a:rPr>
            </a:br>
            <a:r>
              <a:rPr lang="zh-CN" altLang="en-US" sz="1800" dirty="0">
                <a:solidFill>
                  <a:srgbClr val="CC0066"/>
                </a:solidFill>
              </a:rPr>
              <a:t>组内</a:t>
            </a:r>
            <a:br>
              <a:rPr lang="zh-CN" altLang="en-US" sz="1800" dirty="0">
                <a:solidFill>
                  <a:srgbClr val="CC0066"/>
                </a:solidFill>
              </a:rPr>
            </a:br>
            <a:r>
              <a:rPr lang="zh-CN" altLang="en-US" sz="1800" dirty="0">
                <a:solidFill>
                  <a:srgbClr val="CC0066"/>
                </a:solidFill>
              </a:rPr>
              <a:t>块号</a:t>
            </a:r>
          </a:p>
        </p:txBody>
      </p:sp>
      <p:sp>
        <p:nvSpPr>
          <p:cNvPr id="1626197" name="AutoShape 85"/>
          <p:cNvSpPr>
            <a:spLocks/>
          </p:cNvSpPr>
          <p:nvPr/>
        </p:nvSpPr>
        <p:spPr bwMode="auto">
          <a:xfrm>
            <a:off x="541338" y="5194300"/>
            <a:ext cx="142875" cy="1008063"/>
          </a:xfrm>
          <a:prstGeom prst="leftBrace">
            <a:avLst>
              <a:gd name="adj1" fmla="val 58796"/>
              <a:gd name="adj2" fmla="val 50000"/>
            </a:avLst>
          </a:prstGeom>
          <a:noFill/>
          <a:ln w="19050">
            <a:solidFill>
              <a:srgbClr val="FF0000"/>
            </a:solidFill>
            <a:round/>
            <a:headEnd/>
            <a:tailEnd/>
          </a:ln>
        </p:spPr>
        <p:txBody>
          <a:bodyPr wrap="none" anchor="ctr"/>
          <a:lstStyle/>
          <a:p>
            <a:pPr algn="ctr">
              <a:spcBef>
                <a:spcPct val="50000"/>
              </a:spcBef>
            </a:pPr>
            <a:endParaRPr lang="zh-CN" altLang="en-US"/>
          </a:p>
        </p:txBody>
      </p:sp>
      <p:sp>
        <p:nvSpPr>
          <p:cNvPr id="1626198" name="Line 86"/>
          <p:cNvSpPr>
            <a:spLocks noChangeShapeType="1"/>
          </p:cNvSpPr>
          <p:nvPr/>
        </p:nvSpPr>
        <p:spPr bwMode="auto">
          <a:xfrm flipV="1">
            <a:off x="2987675" y="1196975"/>
            <a:ext cx="0" cy="287338"/>
          </a:xfrm>
          <a:prstGeom prst="line">
            <a:avLst/>
          </a:prstGeom>
          <a:noFill/>
          <a:ln w="19050">
            <a:solidFill>
              <a:srgbClr val="FF0000"/>
            </a:solidFill>
            <a:round/>
            <a:headEnd/>
            <a:tailEnd/>
          </a:ln>
        </p:spPr>
        <p:txBody>
          <a:bodyPr wrap="none" anchor="ctr"/>
          <a:lstStyle/>
          <a:p>
            <a:endParaRPr lang="zh-CN" altLang="en-US"/>
          </a:p>
        </p:txBody>
      </p:sp>
      <p:sp>
        <p:nvSpPr>
          <p:cNvPr id="1626199" name="Line 87"/>
          <p:cNvSpPr>
            <a:spLocks noChangeShapeType="1"/>
          </p:cNvSpPr>
          <p:nvPr/>
        </p:nvSpPr>
        <p:spPr bwMode="auto">
          <a:xfrm flipH="1">
            <a:off x="252413" y="1196975"/>
            <a:ext cx="2735262" cy="0"/>
          </a:xfrm>
          <a:prstGeom prst="line">
            <a:avLst/>
          </a:prstGeom>
          <a:noFill/>
          <a:ln w="19050">
            <a:solidFill>
              <a:srgbClr val="FF0000"/>
            </a:solidFill>
            <a:round/>
            <a:headEnd/>
            <a:tailEnd/>
          </a:ln>
        </p:spPr>
        <p:txBody>
          <a:bodyPr wrap="none" anchor="ctr"/>
          <a:lstStyle/>
          <a:p>
            <a:endParaRPr lang="zh-CN" altLang="en-US"/>
          </a:p>
        </p:txBody>
      </p:sp>
      <p:sp>
        <p:nvSpPr>
          <p:cNvPr id="1626200" name="Line 88"/>
          <p:cNvSpPr>
            <a:spLocks noChangeShapeType="1"/>
          </p:cNvSpPr>
          <p:nvPr/>
        </p:nvSpPr>
        <p:spPr bwMode="auto">
          <a:xfrm flipH="1">
            <a:off x="250825" y="1196975"/>
            <a:ext cx="1588" cy="4508500"/>
          </a:xfrm>
          <a:prstGeom prst="line">
            <a:avLst/>
          </a:prstGeom>
          <a:noFill/>
          <a:ln w="19050">
            <a:solidFill>
              <a:srgbClr val="FF0000"/>
            </a:solidFill>
            <a:round/>
            <a:headEnd/>
            <a:tailEnd/>
          </a:ln>
        </p:spPr>
        <p:txBody>
          <a:bodyPr wrap="none" anchor="ctr"/>
          <a:lstStyle/>
          <a:p>
            <a:endParaRPr lang="zh-CN" altLang="en-US"/>
          </a:p>
        </p:txBody>
      </p:sp>
      <p:sp>
        <p:nvSpPr>
          <p:cNvPr id="1626201" name="Line 89"/>
          <p:cNvSpPr>
            <a:spLocks noChangeShapeType="1"/>
          </p:cNvSpPr>
          <p:nvPr/>
        </p:nvSpPr>
        <p:spPr bwMode="auto">
          <a:xfrm>
            <a:off x="252413" y="5699125"/>
            <a:ext cx="288925" cy="0"/>
          </a:xfrm>
          <a:prstGeom prst="line">
            <a:avLst/>
          </a:prstGeom>
          <a:noFill/>
          <a:ln w="19050">
            <a:solidFill>
              <a:srgbClr val="FF0000"/>
            </a:solidFill>
            <a:round/>
            <a:headEnd/>
            <a:tailEnd type="triangle" w="med" len="lg"/>
          </a:ln>
        </p:spPr>
        <p:txBody>
          <a:bodyPr wrap="none" anchor="ctr"/>
          <a:lstStyle/>
          <a:p>
            <a:endParaRPr lang="zh-CN" altLang="en-US"/>
          </a:p>
        </p:txBody>
      </p:sp>
      <p:sp>
        <p:nvSpPr>
          <p:cNvPr id="1626203" name="AutoShape 91"/>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headEnd/>
            <a:tailEnd/>
          </a:ln>
        </p:spPr>
        <p:txBody>
          <a:bodyPr wrap="none" anchor="ctr"/>
          <a:lstStyle/>
          <a:p>
            <a:pPr algn="ctr"/>
            <a:r>
              <a:rPr lang="zh-CN" altLang="en-US" sz="2000">
                <a:solidFill>
                  <a:srgbClr val="CC0000"/>
                </a:solidFill>
                <a:latin typeface="Arial" charset="0"/>
                <a:ea typeface="黑体" pitchFamily="2" charset="-122"/>
              </a:rPr>
              <a:t>相联</a:t>
            </a:r>
            <a:r>
              <a:rPr lang="zh-CN" altLang="en-US" sz="2000">
                <a:latin typeface="Arial" charset="0"/>
              </a:rPr>
              <a:t>比较</a:t>
            </a:r>
          </a:p>
        </p:txBody>
      </p:sp>
      <p:sp>
        <p:nvSpPr>
          <p:cNvPr id="1626205" name="Text Box 93"/>
          <p:cNvSpPr txBox="1">
            <a:spLocks noChangeArrowheads="1"/>
          </p:cNvSpPr>
          <p:nvPr/>
        </p:nvSpPr>
        <p:spPr bwMode="auto">
          <a:xfrm>
            <a:off x="2844800" y="2917825"/>
            <a:ext cx="3240088" cy="366713"/>
          </a:xfrm>
          <a:prstGeom prst="rect">
            <a:avLst/>
          </a:prstGeom>
          <a:noFill/>
          <a:ln w="28575" algn="ctr">
            <a:noFill/>
            <a:miter lim="800000"/>
            <a:headEnd/>
            <a:tailEnd/>
          </a:ln>
        </p:spPr>
        <p:txBody>
          <a:bodyPr>
            <a:spAutoFit/>
          </a:bodyPr>
          <a:lstStyle/>
          <a:p>
            <a:pPr>
              <a:spcBef>
                <a:spcPct val="50000"/>
              </a:spcBef>
            </a:pPr>
            <a:r>
              <a:rPr lang="en-US" altLang="zh-CN" sz="1800">
                <a:latin typeface="Arial" charset="0"/>
              </a:rPr>
              <a:t>1 </a:t>
            </a:r>
            <a:r>
              <a:rPr lang="en-US" altLang="zh-CN" sz="1800">
                <a:solidFill>
                  <a:srgbClr val="FF0000"/>
                </a:solidFill>
                <a:latin typeface="Arial" charset="0"/>
              </a:rPr>
              <a:t>1 0</a:t>
            </a:r>
            <a:r>
              <a:rPr lang="en-US" altLang="zh-CN" sz="1800">
                <a:latin typeface="Arial" charset="0"/>
              </a:rPr>
              <a:t>  0 1 1 1  1 0 1 0  0 1 0 0</a:t>
            </a:r>
          </a:p>
        </p:txBody>
      </p:sp>
      <p:sp>
        <p:nvSpPr>
          <p:cNvPr id="1626206" name="AutoShape 94"/>
          <p:cNvSpPr>
            <a:spLocks noChangeArrowheads="1"/>
          </p:cNvSpPr>
          <p:nvPr/>
        </p:nvSpPr>
        <p:spPr bwMode="auto">
          <a:xfrm>
            <a:off x="3517900" y="2917825"/>
            <a:ext cx="2493963"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207" name="AutoShape 95"/>
          <p:cNvSpPr>
            <a:spLocks noChangeArrowheads="1"/>
          </p:cNvSpPr>
          <p:nvPr/>
        </p:nvSpPr>
        <p:spPr bwMode="auto">
          <a:xfrm>
            <a:off x="3097213" y="2917825"/>
            <a:ext cx="412750" cy="360363"/>
          </a:xfrm>
          <a:prstGeom prst="roundRect">
            <a:avLst>
              <a:gd name="adj" fmla="val 50000"/>
            </a:avLst>
          </a:prstGeom>
          <a:noFill/>
          <a:ln w="12700" algn="ctr">
            <a:solidFill>
              <a:srgbClr val="008000"/>
            </a:solidFill>
            <a:round/>
            <a:headEnd/>
            <a:tailEnd/>
          </a:ln>
        </p:spPr>
        <p:txBody>
          <a:bodyPr wrap="none" anchor="ctr"/>
          <a:lstStyle/>
          <a:p>
            <a:pPr algn="ctr"/>
            <a:endParaRPr lang="zh-CN" altLang="en-US" sz="1800" b="0">
              <a:solidFill>
                <a:srgbClr val="008000"/>
              </a:solidFill>
              <a:latin typeface="Arial" charset="0"/>
            </a:endParaRPr>
          </a:p>
        </p:txBody>
      </p:sp>
      <p:sp>
        <p:nvSpPr>
          <p:cNvPr id="1626208" name="AutoShape 96"/>
          <p:cNvSpPr>
            <a:spLocks noChangeArrowheads="1"/>
          </p:cNvSpPr>
          <p:nvPr/>
        </p:nvSpPr>
        <p:spPr bwMode="auto">
          <a:xfrm>
            <a:off x="2881313" y="2917825"/>
            <a:ext cx="196850" cy="360363"/>
          </a:xfrm>
          <a:prstGeom prst="roundRect">
            <a:avLst>
              <a:gd name="adj" fmla="val 50000"/>
            </a:avLst>
          </a:prstGeom>
          <a:noFill/>
          <a:ln w="12700" algn="ctr">
            <a:solidFill>
              <a:srgbClr val="FF0000"/>
            </a:solidFill>
            <a:round/>
            <a:headEnd/>
            <a:tailEnd/>
          </a:ln>
        </p:spPr>
        <p:txBody>
          <a:bodyPr wrap="none" anchor="ctr"/>
          <a:lstStyle/>
          <a:p>
            <a:pPr algn="ctr">
              <a:spcBef>
                <a:spcPct val="50000"/>
              </a:spcBef>
            </a:pPr>
            <a:endParaRPr lang="zh-CN" altLang="en-US"/>
          </a:p>
        </p:txBody>
      </p:sp>
      <p:sp>
        <p:nvSpPr>
          <p:cNvPr id="1626209" name="Line 97"/>
          <p:cNvSpPr>
            <a:spLocks noChangeShapeType="1"/>
          </p:cNvSpPr>
          <p:nvPr/>
        </p:nvSpPr>
        <p:spPr bwMode="auto">
          <a:xfrm flipH="1">
            <a:off x="298767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26210" name="Line 98"/>
          <p:cNvSpPr>
            <a:spLocks noChangeShapeType="1"/>
          </p:cNvSpPr>
          <p:nvPr/>
        </p:nvSpPr>
        <p:spPr bwMode="auto">
          <a:xfrm flipH="1">
            <a:off x="4429125" y="1844675"/>
            <a:ext cx="0" cy="1079500"/>
          </a:xfrm>
          <a:prstGeom prst="line">
            <a:avLst/>
          </a:prstGeom>
          <a:noFill/>
          <a:ln w="28575">
            <a:solidFill>
              <a:srgbClr val="008000"/>
            </a:solidFill>
            <a:round/>
            <a:headEnd/>
            <a:tailEnd type="triangle" w="med" len="lg"/>
          </a:ln>
        </p:spPr>
        <p:txBody>
          <a:bodyPr wrap="none" anchor="ctr"/>
          <a:lstStyle/>
          <a:p>
            <a:endParaRPr lang="zh-CN" altLang="en-US"/>
          </a:p>
        </p:txBody>
      </p:sp>
      <p:sp>
        <p:nvSpPr>
          <p:cNvPr id="1626212" name="Line 100"/>
          <p:cNvSpPr>
            <a:spLocks noChangeShapeType="1"/>
          </p:cNvSpPr>
          <p:nvPr/>
        </p:nvSpPr>
        <p:spPr bwMode="auto">
          <a:xfrm>
            <a:off x="1763713" y="3789363"/>
            <a:ext cx="1584325" cy="0"/>
          </a:xfrm>
          <a:prstGeom prst="line">
            <a:avLst/>
          </a:prstGeom>
          <a:noFill/>
          <a:ln w="28575">
            <a:solidFill>
              <a:srgbClr val="FF0000"/>
            </a:solidFill>
            <a:round/>
            <a:headEnd/>
            <a:tailEnd/>
          </a:ln>
        </p:spPr>
        <p:txBody>
          <a:bodyPr wrap="none" anchor="ctr"/>
          <a:lstStyle/>
          <a:p>
            <a:endParaRPr lang="zh-CN" altLang="en-US"/>
          </a:p>
        </p:txBody>
      </p:sp>
      <p:sp>
        <p:nvSpPr>
          <p:cNvPr id="1626213" name="Line 101"/>
          <p:cNvSpPr>
            <a:spLocks noChangeShapeType="1"/>
          </p:cNvSpPr>
          <p:nvPr/>
        </p:nvSpPr>
        <p:spPr bwMode="auto">
          <a:xfrm flipV="1">
            <a:off x="3348038" y="3284538"/>
            <a:ext cx="0" cy="504825"/>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26215" name="Line 103"/>
          <p:cNvSpPr>
            <a:spLocks noChangeShapeType="1"/>
          </p:cNvSpPr>
          <p:nvPr/>
        </p:nvSpPr>
        <p:spPr bwMode="auto">
          <a:xfrm flipH="1">
            <a:off x="1476375" y="3644900"/>
            <a:ext cx="922338" cy="0"/>
          </a:xfrm>
          <a:prstGeom prst="line">
            <a:avLst/>
          </a:prstGeom>
          <a:noFill/>
          <a:ln w="19050">
            <a:solidFill>
              <a:srgbClr val="0000FF"/>
            </a:solidFill>
            <a:round/>
            <a:headEnd/>
            <a:tailEnd/>
          </a:ln>
        </p:spPr>
        <p:txBody>
          <a:bodyPr wrap="none" anchor="ctr"/>
          <a:lstStyle/>
          <a:p>
            <a:endParaRPr lang="zh-CN" altLang="en-US"/>
          </a:p>
        </p:txBody>
      </p:sp>
      <p:sp>
        <p:nvSpPr>
          <p:cNvPr id="1626216" name="Line 104"/>
          <p:cNvSpPr>
            <a:spLocks noChangeShapeType="1"/>
          </p:cNvSpPr>
          <p:nvPr/>
        </p:nvSpPr>
        <p:spPr bwMode="auto">
          <a:xfrm flipV="1">
            <a:off x="1476375" y="3357563"/>
            <a:ext cx="1588" cy="287337"/>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26217" name="Line 105"/>
          <p:cNvSpPr>
            <a:spLocks noChangeShapeType="1"/>
          </p:cNvSpPr>
          <p:nvPr/>
        </p:nvSpPr>
        <p:spPr bwMode="auto">
          <a:xfrm flipV="1">
            <a:off x="1908175"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26218" name="Line 106"/>
          <p:cNvSpPr>
            <a:spLocks noChangeShapeType="1"/>
          </p:cNvSpPr>
          <p:nvPr/>
        </p:nvSpPr>
        <p:spPr bwMode="auto">
          <a:xfrm flipH="1">
            <a:off x="1476375" y="2349500"/>
            <a:ext cx="1800225" cy="0"/>
          </a:xfrm>
          <a:prstGeom prst="line">
            <a:avLst/>
          </a:prstGeom>
          <a:noFill/>
          <a:ln w="19050">
            <a:solidFill>
              <a:srgbClr val="0000FF"/>
            </a:solidFill>
            <a:round/>
            <a:headEnd/>
            <a:tailEnd/>
          </a:ln>
        </p:spPr>
        <p:txBody>
          <a:bodyPr wrap="none" anchor="ctr"/>
          <a:lstStyle/>
          <a:p>
            <a:endParaRPr lang="zh-CN" altLang="en-US"/>
          </a:p>
        </p:txBody>
      </p:sp>
      <p:sp>
        <p:nvSpPr>
          <p:cNvPr id="1626219" name="Line 107"/>
          <p:cNvSpPr>
            <a:spLocks noChangeShapeType="1"/>
          </p:cNvSpPr>
          <p:nvPr/>
        </p:nvSpPr>
        <p:spPr bwMode="auto">
          <a:xfrm>
            <a:off x="1476375" y="2349500"/>
            <a:ext cx="1588" cy="431800"/>
          </a:xfrm>
          <a:prstGeom prst="line">
            <a:avLst/>
          </a:prstGeom>
          <a:noFill/>
          <a:ln w="19050">
            <a:solidFill>
              <a:srgbClr val="0000FF"/>
            </a:solidFill>
            <a:round/>
            <a:headEnd/>
            <a:tailEnd type="triangle" w="med" len="lg"/>
          </a:ln>
        </p:spPr>
        <p:txBody>
          <a:bodyPr wrap="none" anchor="ctr"/>
          <a:lstStyle/>
          <a:p>
            <a:endParaRPr lang="zh-CN" altLang="en-US"/>
          </a:p>
        </p:txBody>
      </p:sp>
      <p:sp>
        <p:nvSpPr>
          <p:cNvPr id="1626220" name="Line 108"/>
          <p:cNvSpPr>
            <a:spLocks noChangeShapeType="1"/>
          </p:cNvSpPr>
          <p:nvPr/>
        </p:nvSpPr>
        <p:spPr bwMode="auto">
          <a:xfrm flipV="1">
            <a:off x="3276600" y="1844675"/>
            <a:ext cx="0" cy="504825"/>
          </a:xfrm>
          <a:prstGeom prst="line">
            <a:avLst/>
          </a:prstGeom>
          <a:noFill/>
          <a:ln w="19050">
            <a:solidFill>
              <a:srgbClr val="0000FF"/>
            </a:solidFill>
            <a:round/>
            <a:headEnd/>
            <a:tailEnd/>
          </a:ln>
        </p:spPr>
        <p:txBody>
          <a:bodyPr wrap="none" anchor="ctr"/>
          <a:lstStyle/>
          <a:p>
            <a:endParaRPr lang="zh-CN" altLang="en-US"/>
          </a:p>
        </p:txBody>
      </p:sp>
      <p:sp>
        <p:nvSpPr>
          <p:cNvPr id="1626221" name="Line 109"/>
          <p:cNvSpPr>
            <a:spLocks noChangeShapeType="1"/>
          </p:cNvSpPr>
          <p:nvPr/>
        </p:nvSpPr>
        <p:spPr bwMode="auto">
          <a:xfrm flipH="1">
            <a:off x="396875" y="3068638"/>
            <a:ext cx="360363"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2" name="Line 110"/>
          <p:cNvSpPr>
            <a:spLocks noChangeShapeType="1"/>
          </p:cNvSpPr>
          <p:nvPr/>
        </p:nvSpPr>
        <p:spPr bwMode="auto">
          <a:xfrm>
            <a:off x="2124075" y="3068638"/>
            <a:ext cx="433388"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3" name="Rectangle 111"/>
          <p:cNvSpPr>
            <a:spLocks noChangeArrowheads="1"/>
          </p:cNvSpPr>
          <p:nvPr/>
        </p:nvSpPr>
        <p:spPr bwMode="auto">
          <a:xfrm>
            <a:off x="4140200" y="1196975"/>
            <a:ext cx="1079500" cy="287338"/>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块内地址</a:t>
            </a:r>
            <a:endParaRPr lang="en-US" altLang="zh-CN" sz="1800">
              <a:solidFill>
                <a:srgbClr val="CC0066"/>
              </a:solidFill>
              <a:latin typeface="Arial" charset="0"/>
            </a:endParaRPr>
          </a:p>
        </p:txBody>
      </p:sp>
      <p:sp>
        <p:nvSpPr>
          <p:cNvPr id="1626224" name="Line 112"/>
          <p:cNvSpPr>
            <a:spLocks noChangeShapeType="1"/>
          </p:cNvSpPr>
          <p:nvPr/>
        </p:nvSpPr>
        <p:spPr bwMode="auto">
          <a:xfrm>
            <a:off x="2557463" y="2565400"/>
            <a:ext cx="430212"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5" name="Line 113"/>
          <p:cNvSpPr>
            <a:spLocks noChangeShapeType="1"/>
          </p:cNvSpPr>
          <p:nvPr/>
        </p:nvSpPr>
        <p:spPr bwMode="auto">
          <a:xfrm>
            <a:off x="3059113" y="2565400"/>
            <a:ext cx="1370012"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6" name="Line 114"/>
          <p:cNvSpPr>
            <a:spLocks noChangeShapeType="1"/>
          </p:cNvSpPr>
          <p:nvPr/>
        </p:nvSpPr>
        <p:spPr bwMode="auto">
          <a:xfrm>
            <a:off x="2557463" y="3500438"/>
            <a:ext cx="790575"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626227" name="Line 115"/>
          <p:cNvSpPr>
            <a:spLocks noChangeShapeType="1"/>
          </p:cNvSpPr>
          <p:nvPr/>
        </p:nvSpPr>
        <p:spPr bwMode="auto">
          <a:xfrm flipH="1" flipV="1">
            <a:off x="2557463" y="2565400"/>
            <a:ext cx="0" cy="935038"/>
          </a:xfrm>
          <a:prstGeom prst="line">
            <a:avLst/>
          </a:prstGeom>
          <a:noFill/>
          <a:ln w="19050">
            <a:solidFill>
              <a:schemeClr val="tx1"/>
            </a:solidFill>
            <a:round/>
            <a:headEnd/>
            <a:tailEnd type="none" w="med" len="lg"/>
          </a:ln>
        </p:spPr>
        <p:txBody>
          <a:bodyPr wrap="none" anchor="ctr"/>
          <a:lstStyle/>
          <a:p>
            <a:endParaRPr lang="zh-CN" altLang="en-US"/>
          </a:p>
        </p:txBody>
      </p:sp>
      <p:sp>
        <p:nvSpPr>
          <p:cNvPr id="1626228" name="Text Box 116"/>
          <p:cNvSpPr txBox="1">
            <a:spLocks noChangeArrowheads="1"/>
          </p:cNvSpPr>
          <p:nvPr/>
        </p:nvSpPr>
        <p:spPr bwMode="auto">
          <a:xfrm>
            <a:off x="252413" y="3068638"/>
            <a:ext cx="935037" cy="804862"/>
          </a:xfrm>
          <a:prstGeom prst="rect">
            <a:avLst/>
          </a:prstGeom>
          <a:noFill/>
          <a:ln w="28575" algn="ctr">
            <a:noFill/>
            <a:miter lim="800000"/>
            <a:headEnd/>
            <a:tailEnd/>
          </a:ln>
        </p:spPr>
        <p:txBody>
          <a:bodyPr>
            <a:spAutoFit/>
          </a:bodyPr>
          <a:lstStyle/>
          <a:p>
            <a:pPr>
              <a:lnSpc>
                <a:spcPct val="80000"/>
              </a:lnSpc>
            </a:pPr>
            <a:r>
              <a:rPr lang="zh-CN" altLang="en-US" sz="1800">
                <a:latin typeface="Arial" charset="0"/>
              </a:rPr>
              <a:t>不</a:t>
            </a:r>
            <a:br>
              <a:rPr lang="zh-CN" altLang="en-US" sz="1800">
                <a:latin typeface="Arial" charset="0"/>
              </a:rPr>
            </a:br>
            <a:r>
              <a:rPr lang="zh-CN" altLang="en-US" sz="1800">
                <a:latin typeface="Arial" charset="0"/>
              </a:rPr>
              <a:t>命中</a:t>
            </a:r>
          </a:p>
          <a:p>
            <a:r>
              <a:rPr lang="zh-CN" altLang="en-US" sz="1800">
                <a:solidFill>
                  <a:srgbClr val="CC0066"/>
                </a:solidFill>
                <a:latin typeface="Arial" charset="0"/>
              </a:rPr>
              <a:t>块失效</a:t>
            </a:r>
          </a:p>
        </p:txBody>
      </p:sp>
      <p:sp>
        <p:nvSpPr>
          <p:cNvPr id="1626229" name="Text Box 117"/>
          <p:cNvSpPr txBox="1">
            <a:spLocks noChangeArrowheads="1"/>
          </p:cNvSpPr>
          <p:nvPr/>
        </p:nvSpPr>
        <p:spPr bwMode="auto">
          <a:xfrm>
            <a:off x="1908175" y="2636838"/>
            <a:ext cx="720725" cy="366712"/>
          </a:xfrm>
          <a:prstGeom prst="rect">
            <a:avLst/>
          </a:prstGeom>
          <a:noFill/>
          <a:ln w="28575" algn="ctr">
            <a:noFill/>
            <a:miter lim="800000"/>
            <a:headEnd/>
            <a:tailEnd/>
          </a:ln>
        </p:spPr>
        <p:txBody>
          <a:bodyPr>
            <a:spAutoFit/>
          </a:bodyPr>
          <a:lstStyle/>
          <a:p>
            <a:pPr algn="r">
              <a:spcBef>
                <a:spcPct val="50000"/>
              </a:spcBef>
            </a:pPr>
            <a:r>
              <a:rPr lang="zh-CN" altLang="en-US" sz="1800">
                <a:latin typeface="Arial" charset="0"/>
              </a:rPr>
              <a:t>命中</a:t>
            </a:r>
            <a:endParaRPr lang="en-US" altLang="zh-CN" sz="1800">
              <a:latin typeface="Arial" charset="0"/>
            </a:endParaRPr>
          </a:p>
        </p:txBody>
      </p:sp>
      <p:sp>
        <p:nvSpPr>
          <p:cNvPr id="1626230" name="Oval 118"/>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headEnd/>
            <a:tailEnd/>
          </a:ln>
        </p:spPr>
        <p:txBody>
          <a:bodyPr wrap="none" anchor="ctr"/>
          <a:lstStyle/>
          <a:p>
            <a:pPr algn="ctr">
              <a:spcBef>
                <a:spcPct val="50000"/>
              </a:spcBef>
            </a:pPr>
            <a:endParaRPr lang="zh-CN" altLang="en-US"/>
          </a:p>
        </p:txBody>
      </p:sp>
      <p:sp>
        <p:nvSpPr>
          <p:cNvPr id="1626231" name="Rectangle 119"/>
          <p:cNvSpPr>
            <a:spLocks noChangeArrowheads="1"/>
          </p:cNvSpPr>
          <p:nvPr/>
        </p:nvSpPr>
        <p:spPr bwMode="auto">
          <a:xfrm>
            <a:off x="5508625" y="765175"/>
            <a:ext cx="647700" cy="720725"/>
          </a:xfrm>
          <a:prstGeom prst="rect">
            <a:avLst/>
          </a:prstGeom>
          <a:noFill/>
          <a:ln w="19050" algn="ctr">
            <a:noFill/>
            <a:miter lim="800000"/>
            <a:headEnd/>
            <a:tailEnd/>
          </a:ln>
        </p:spPr>
        <p:txBody>
          <a:bodyPr wrap="none" anchor="ctr"/>
          <a:lstStyle/>
          <a:p>
            <a:pPr algn="ctr"/>
            <a:r>
              <a:rPr lang="zh-CN" altLang="en-US" sz="2000">
                <a:solidFill>
                  <a:srgbClr val="9900CC"/>
                </a:solidFill>
                <a:latin typeface="Arial" charset="0"/>
              </a:rPr>
              <a:t>主存</a:t>
            </a:r>
            <a:br>
              <a:rPr lang="zh-CN" altLang="en-US" sz="2000">
                <a:solidFill>
                  <a:srgbClr val="9900CC"/>
                </a:solidFill>
                <a:latin typeface="Arial" charset="0"/>
              </a:rPr>
            </a:br>
            <a:r>
              <a:rPr lang="zh-CN" altLang="en-US" sz="2000">
                <a:solidFill>
                  <a:srgbClr val="9900CC"/>
                </a:solidFill>
                <a:latin typeface="Arial" charset="0"/>
              </a:rPr>
              <a:t>地址</a:t>
            </a:r>
            <a:endParaRPr lang="en-US" altLang="zh-CN" sz="2000">
              <a:solidFill>
                <a:srgbClr val="9900CC"/>
              </a:solidFill>
              <a:latin typeface="Arial" charset="0"/>
            </a:endParaRPr>
          </a:p>
        </p:txBody>
      </p:sp>
      <p:sp>
        <p:nvSpPr>
          <p:cNvPr id="1626233" name="Rectangle 121"/>
          <p:cNvSpPr>
            <a:spLocks noChangeArrowheads="1"/>
          </p:cNvSpPr>
          <p:nvPr/>
        </p:nvSpPr>
        <p:spPr bwMode="auto">
          <a:xfrm>
            <a:off x="5364163" y="2205038"/>
            <a:ext cx="792162" cy="720725"/>
          </a:xfrm>
          <a:prstGeom prst="rect">
            <a:avLst/>
          </a:prstGeom>
          <a:noFill/>
          <a:ln w="19050" algn="ctr">
            <a:noFill/>
            <a:miter lim="800000"/>
            <a:headEnd/>
            <a:tailEnd/>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26234" name="Text Box 122"/>
          <p:cNvSpPr txBox="1">
            <a:spLocks noChangeArrowheads="1"/>
          </p:cNvSpPr>
          <p:nvPr/>
        </p:nvSpPr>
        <p:spPr bwMode="auto">
          <a:xfrm>
            <a:off x="180975" y="1268413"/>
            <a:ext cx="431800" cy="1465262"/>
          </a:xfrm>
          <a:prstGeom prst="rect">
            <a:avLst/>
          </a:prstGeom>
          <a:noFill/>
          <a:ln w="28575" algn="ctr">
            <a:noFill/>
            <a:miter lim="800000"/>
            <a:headEnd/>
            <a:tailEnd/>
          </a:ln>
        </p:spPr>
        <p:txBody>
          <a:bodyPr>
            <a:spAutoFit/>
          </a:bodyPr>
          <a:lstStyle/>
          <a:p>
            <a:pPr algn="ctr"/>
            <a:r>
              <a:rPr lang="en-US" altLang="zh-CN" sz="1800">
                <a:solidFill>
                  <a:srgbClr val="FF0000"/>
                </a:solidFill>
                <a:latin typeface="Arial" charset="0"/>
              </a:rPr>
              <a:t>2</a:t>
            </a:r>
            <a:r>
              <a:rPr lang="zh-CN" altLang="en-US" sz="1800">
                <a:solidFill>
                  <a:srgbClr val="FF0000"/>
                </a:solidFill>
                <a:latin typeface="Arial" charset="0"/>
              </a:rPr>
              <a:t>组中选</a:t>
            </a:r>
            <a:r>
              <a:rPr lang="en-US" altLang="zh-CN" sz="1800">
                <a:solidFill>
                  <a:srgbClr val="FF0000"/>
                </a:solidFill>
                <a:latin typeface="Arial" charset="0"/>
              </a:rPr>
              <a:t>1</a:t>
            </a:r>
            <a:endParaRPr lang="zh-CN" altLang="en-US" sz="1800" b="0">
              <a:solidFill>
                <a:srgbClr val="FF0000"/>
              </a:solidFill>
              <a:latin typeface="Arial" charset="0"/>
            </a:endParaRPr>
          </a:p>
        </p:txBody>
      </p:sp>
      <p:sp>
        <p:nvSpPr>
          <p:cNvPr id="1626235" name="Line 123"/>
          <p:cNvSpPr>
            <a:spLocks noChangeShapeType="1"/>
          </p:cNvSpPr>
          <p:nvPr/>
        </p:nvSpPr>
        <p:spPr bwMode="auto">
          <a:xfrm flipH="1">
            <a:off x="4067175" y="3284538"/>
            <a:ext cx="1588" cy="2563812"/>
          </a:xfrm>
          <a:prstGeom prst="line">
            <a:avLst/>
          </a:prstGeom>
          <a:noFill/>
          <a:ln w="19050">
            <a:solidFill>
              <a:srgbClr val="9900CC"/>
            </a:solidFill>
            <a:round/>
            <a:headEnd/>
            <a:tailEnd/>
          </a:ln>
        </p:spPr>
        <p:txBody>
          <a:bodyPr wrap="none" anchor="ctr"/>
          <a:lstStyle/>
          <a:p>
            <a:endParaRPr lang="zh-CN" altLang="en-US"/>
          </a:p>
        </p:txBody>
      </p:sp>
      <p:grpSp>
        <p:nvGrpSpPr>
          <p:cNvPr id="2" name="Group 195"/>
          <p:cNvGrpSpPr>
            <a:grpSpLocks/>
          </p:cNvGrpSpPr>
          <p:nvPr/>
        </p:nvGrpSpPr>
        <p:grpSpPr bwMode="auto">
          <a:xfrm>
            <a:off x="6516688" y="585516"/>
            <a:ext cx="2592387" cy="6091238"/>
            <a:chOff x="4059" y="323"/>
            <a:chExt cx="1633" cy="3837"/>
          </a:xfrm>
        </p:grpSpPr>
        <p:sp>
          <p:nvSpPr>
            <p:cNvPr id="31856" name="Text Box 5"/>
            <p:cNvSpPr txBox="1">
              <a:spLocks noChangeArrowheads="1"/>
            </p:cNvSpPr>
            <p:nvPr/>
          </p:nvSpPr>
          <p:spPr bwMode="auto">
            <a:xfrm>
              <a:off x="5279" y="744"/>
              <a:ext cx="318" cy="577"/>
            </a:xfrm>
            <a:prstGeom prst="rect">
              <a:avLst/>
            </a:prstGeom>
            <a:noFill/>
            <a:ln w="28575" algn="ctr">
              <a:noFill/>
              <a:miter lim="800000"/>
              <a:headEnd/>
              <a:tailEnd/>
            </a:ln>
          </p:spPr>
          <p:txBody>
            <a:bodyPr>
              <a:spAutoFit/>
            </a:bodyPr>
            <a:lstStyle/>
            <a:p>
              <a:pPr algn="ctr">
                <a:spcBef>
                  <a:spcPct val="50000"/>
                </a:spcBef>
              </a:pPr>
              <a:r>
                <a:rPr lang="zh-CN" altLang="en-US" sz="1800" dirty="0">
                  <a:solidFill>
                    <a:srgbClr val="D60093"/>
                  </a:solidFill>
                  <a:latin typeface="Arial" charset="0"/>
                </a:rPr>
                <a:t>第</a:t>
              </a:r>
              <a:r>
                <a:rPr lang="en-US" altLang="zh-CN" sz="1800" dirty="0">
                  <a:solidFill>
                    <a:srgbClr val="D60093"/>
                  </a:solidFill>
                  <a:latin typeface="Arial" charset="0"/>
                </a:rPr>
                <a:t>0</a:t>
              </a:r>
              <a:r>
                <a:rPr lang="zh-CN" altLang="en-US" sz="1800" dirty="0">
                  <a:solidFill>
                    <a:srgbClr val="D60093"/>
                  </a:solidFill>
                  <a:latin typeface="Arial" charset="0"/>
                </a:rPr>
                <a:t>区</a:t>
              </a:r>
              <a:endParaRPr lang="en-US" altLang="zh-CN" sz="1800" dirty="0">
                <a:solidFill>
                  <a:srgbClr val="D60093"/>
                </a:solidFill>
                <a:latin typeface="Arial" charset="0"/>
              </a:endParaRPr>
            </a:p>
          </p:txBody>
        </p:sp>
        <p:sp>
          <p:nvSpPr>
            <p:cNvPr id="31857" name="Text Box 6"/>
            <p:cNvSpPr txBox="1">
              <a:spLocks noChangeArrowheads="1"/>
            </p:cNvSpPr>
            <p:nvPr/>
          </p:nvSpPr>
          <p:spPr bwMode="auto">
            <a:xfrm>
              <a:off x="4875" y="1773"/>
              <a:ext cx="771" cy="250"/>
            </a:xfrm>
            <a:prstGeom prst="rect">
              <a:avLst/>
            </a:prstGeom>
            <a:noFill/>
            <a:ln w="28575" algn="ctr">
              <a:noFill/>
              <a:miter lim="800000"/>
              <a:headEnd/>
              <a:tailEnd/>
            </a:ln>
          </p:spPr>
          <p:txBody>
            <a:bodyPr>
              <a:spAutoFit/>
            </a:bodyPr>
            <a:lstStyle/>
            <a:p>
              <a:pPr algn="ctr">
                <a:spcBef>
                  <a:spcPct val="50000"/>
                </a:spcBef>
              </a:pPr>
              <a:r>
                <a:rPr lang="zh-CN" altLang="en-US" sz="2000" dirty="0">
                  <a:solidFill>
                    <a:srgbClr val="0000FF"/>
                  </a:solidFill>
                  <a:latin typeface="Arial" charset="0"/>
                </a:rPr>
                <a:t>主存</a:t>
              </a:r>
              <a:endParaRPr lang="en-US" altLang="zh-CN" sz="2000" dirty="0">
                <a:solidFill>
                  <a:srgbClr val="0000FF"/>
                </a:solidFill>
                <a:latin typeface="Arial" charset="0"/>
              </a:endParaRPr>
            </a:p>
          </p:txBody>
        </p:sp>
        <p:sp>
          <p:nvSpPr>
            <p:cNvPr id="31858" name="Rectangle 7"/>
            <p:cNvSpPr>
              <a:spLocks noChangeArrowheads="1"/>
            </p:cNvSpPr>
            <p:nvPr/>
          </p:nvSpPr>
          <p:spPr bwMode="auto">
            <a:xfrm>
              <a:off x="4149" y="32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59" name="Rectangle 8"/>
            <p:cNvSpPr>
              <a:spLocks noChangeArrowheads="1"/>
            </p:cNvSpPr>
            <p:nvPr/>
          </p:nvSpPr>
          <p:spPr bwMode="auto">
            <a:xfrm>
              <a:off x="4149" y="503"/>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60" name="Rectangle 9"/>
            <p:cNvSpPr>
              <a:spLocks noChangeArrowheads="1"/>
            </p:cNvSpPr>
            <p:nvPr/>
          </p:nvSpPr>
          <p:spPr bwMode="auto">
            <a:xfrm>
              <a:off x="4150" y="1411"/>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61" name="Rectangle 10"/>
            <p:cNvSpPr>
              <a:spLocks noChangeArrowheads="1"/>
            </p:cNvSpPr>
            <p:nvPr/>
          </p:nvSpPr>
          <p:spPr bwMode="auto">
            <a:xfrm>
              <a:off x="4150" y="1593"/>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62" name="Text Box 11"/>
            <p:cNvSpPr txBox="1">
              <a:spLocks noChangeArrowheads="1"/>
            </p:cNvSpPr>
            <p:nvPr/>
          </p:nvSpPr>
          <p:spPr bwMode="auto">
            <a:xfrm>
              <a:off x="5011" y="591"/>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63" name="AutoShape 12"/>
            <p:cNvSpPr>
              <a:spLocks/>
            </p:cNvSpPr>
            <p:nvPr/>
          </p:nvSpPr>
          <p:spPr bwMode="auto">
            <a:xfrm>
              <a:off x="4965" y="323"/>
              <a:ext cx="92" cy="68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64" name="Text Box 13"/>
            <p:cNvSpPr txBox="1">
              <a:spLocks noChangeArrowheads="1"/>
            </p:cNvSpPr>
            <p:nvPr/>
          </p:nvSpPr>
          <p:spPr bwMode="auto">
            <a:xfrm>
              <a:off x="5012" y="1271"/>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65" name="AutoShape 14"/>
            <p:cNvSpPr>
              <a:spLocks/>
            </p:cNvSpPr>
            <p:nvPr/>
          </p:nvSpPr>
          <p:spPr bwMode="auto">
            <a:xfrm>
              <a:off x="4967" y="1049"/>
              <a:ext cx="90" cy="680"/>
            </a:xfrm>
            <a:prstGeom prst="rightBrace">
              <a:avLst>
                <a:gd name="adj1" fmla="val 6296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66" name="AutoShape 15"/>
            <p:cNvSpPr>
              <a:spLocks noChangeArrowheads="1"/>
            </p:cNvSpPr>
            <p:nvPr/>
          </p:nvSpPr>
          <p:spPr bwMode="auto">
            <a:xfrm>
              <a:off x="4059" y="323"/>
              <a:ext cx="1267" cy="1451"/>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1867" name="Rectangle 22"/>
            <p:cNvSpPr>
              <a:spLocks noChangeArrowheads="1"/>
            </p:cNvSpPr>
            <p:nvPr/>
          </p:nvSpPr>
          <p:spPr bwMode="auto">
            <a:xfrm>
              <a:off x="4150" y="1774"/>
              <a:ext cx="771" cy="273"/>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1868" name="Text Box 23"/>
            <p:cNvSpPr txBox="1">
              <a:spLocks noChangeArrowheads="1"/>
            </p:cNvSpPr>
            <p:nvPr/>
          </p:nvSpPr>
          <p:spPr bwMode="auto">
            <a:xfrm>
              <a:off x="5189" y="2478"/>
              <a:ext cx="453" cy="577"/>
            </a:xfrm>
            <a:prstGeom prst="rect">
              <a:avLst/>
            </a:prstGeom>
            <a:noFill/>
            <a:ln w="28575" algn="ctr">
              <a:noFill/>
              <a:miter lim="800000"/>
              <a:headEnd/>
              <a:tailEnd/>
            </a:ln>
          </p:spPr>
          <p:txBody>
            <a:bodyPr>
              <a:spAutoFit/>
            </a:bodyPr>
            <a:lstStyle/>
            <a:p>
              <a:pPr algn="ctr">
                <a:spcBef>
                  <a:spcPct val="50000"/>
                </a:spcBef>
              </a:pPr>
              <a:r>
                <a:rPr lang="zh-CN" altLang="en-US" sz="1800">
                  <a:solidFill>
                    <a:srgbClr val="D60093"/>
                  </a:solidFill>
                  <a:latin typeface="Arial" charset="0"/>
                </a:rPr>
                <a:t>第</a:t>
              </a:r>
              <a:r>
                <a:rPr lang="en-US" altLang="zh-CN" sz="1800">
                  <a:solidFill>
                    <a:srgbClr val="D60093"/>
                  </a:solidFill>
                  <a:latin typeface="Arial" charset="0"/>
                </a:rPr>
                <a:t>1302</a:t>
              </a:r>
              <a:r>
                <a:rPr lang="zh-CN" altLang="en-US" sz="1800">
                  <a:solidFill>
                    <a:srgbClr val="D60093"/>
                  </a:solidFill>
                  <a:latin typeface="Arial" charset="0"/>
                </a:rPr>
                <a:t>区</a:t>
              </a:r>
              <a:endParaRPr lang="en-US" altLang="zh-CN" sz="1800">
                <a:solidFill>
                  <a:srgbClr val="D60093"/>
                </a:solidFill>
                <a:latin typeface="Arial" charset="0"/>
              </a:endParaRPr>
            </a:p>
          </p:txBody>
        </p:sp>
        <p:sp>
          <p:nvSpPr>
            <p:cNvPr id="31869" name="Rectangle 142"/>
            <p:cNvSpPr>
              <a:spLocks noChangeArrowheads="1"/>
            </p:cNvSpPr>
            <p:nvPr/>
          </p:nvSpPr>
          <p:spPr bwMode="auto">
            <a:xfrm>
              <a:off x="4150" y="1048"/>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70" name="Rectangle 143"/>
            <p:cNvSpPr>
              <a:spLocks noChangeArrowheads="1"/>
            </p:cNvSpPr>
            <p:nvPr/>
          </p:nvSpPr>
          <p:spPr bwMode="auto">
            <a:xfrm>
              <a:off x="4150" y="1230"/>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71" name="Rectangle 144"/>
            <p:cNvSpPr>
              <a:spLocks noChangeArrowheads="1"/>
            </p:cNvSpPr>
            <p:nvPr/>
          </p:nvSpPr>
          <p:spPr bwMode="auto">
            <a:xfrm>
              <a:off x="4150" y="68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72" name="Rectangle 145"/>
            <p:cNvSpPr>
              <a:spLocks noChangeArrowheads="1"/>
            </p:cNvSpPr>
            <p:nvPr/>
          </p:nvSpPr>
          <p:spPr bwMode="auto">
            <a:xfrm>
              <a:off x="4150" y="86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73" name="Rectangle 146"/>
            <p:cNvSpPr>
              <a:spLocks noChangeArrowheads="1"/>
            </p:cNvSpPr>
            <p:nvPr/>
          </p:nvSpPr>
          <p:spPr bwMode="auto">
            <a:xfrm>
              <a:off x="4149" y="204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74" name="Rectangle 147"/>
            <p:cNvSpPr>
              <a:spLocks noChangeArrowheads="1"/>
            </p:cNvSpPr>
            <p:nvPr/>
          </p:nvSpPr>
          <p:spPr bwMode="auto">
            <a:xfrm>
              <a:off x="4149" y="2227"/>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75" name="Rectangle 148"/>
            <p:cNvSpPr>
              <a:spLocks noChangeArrowheads="1"/>
            </p:cNvSpPr>
            <p:nvPr/>
          </p:nvSpPr>
          <p:spPr bwMode="auto">
            <a:xfrm>
              <a:off x="4150" y="3135"/>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76" name="Rectangle 149"/>
            <p:cNvSpPr>
              <a:spLocks noChangeArrowheads="1"/>
            </p:cNvSpPr>
            <p:nvPr/>
          </p:nvSpPr>
          <p:spPr bwMode="auto">
            <a:xfrm>
              <a:off x="4150" y="3317"/>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77" name="Text Box 150"/>
            <p:cNvSpPr txBox="1">
              <a:spLocks noChangeArrowheads="1"/>
            </p:cNvSpPr>
            <p:nvPr/>
          </p:nvSpPr>
          <p:spPr bwMode="auto">
            <a:xfrm>
              <a:off x="5011" y="231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78" name="AutoShape 151"/>
            <p:cNvSpPr>
              <a:spLocks/>
            </p:cNvSpPr>
            <p:nvPr/>
          </p:nvSpPr>
          <p:spPr bwMode="auto">
            <a:xfrm>
              <a:off x="4965" y="2047"/>
              <a:ext cx="92" cy="68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79" name="Text Box 152"/>
            <p:cNvSpPr txBox="1">
              <a:spLocks noChangeArrowheads="1"/>
            </p:cNvSpPr>
            <p:nvPr/>
          </p:nvSpPr>
          <p:spPr bwMode="auto">
            <a:xfrm>
              <a:off x="5012" y="299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80" name="AutoShape 153"/>
            <p:cNvSpPr>
              <a:spLocks/>
            </p:cNvSpPr>
            <p:nvPr/>
          </p:nvSpPr>
          <p:spPr bwMode="auto">
            <a:xfrm>
              <a:off x="4967" y="2773"/>
              <a:ext cx="90" cy="680"/>
            </a:xfrm>
            <a:prstGeom prst="rightBrace">
              <a:avLst>
                <a:gd name="adj1" fmla="val 62963"/>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81" name="AutoShape 154"/>
            <p:cNvSpPr>
              <a:spLocks noChangeArrowheads="1"/>
            </p:cNvSpPr>
            <p:nvPr/>
          </p:nvSpPr>
          <p:spPr bwMode="auto">
            <a:xfrm>
              <a:off x="4059" y="2047"/>
              <a:ext cx="1270" cy="1451"/>
            </a:xfrm>
            <a:prstGeom prst="roundRect">
              <a:avLst>
                <a:gd name="adj" fmla="val 10069"/>
              </a:avLst>
            </a:prstGeom>
            <a:noFill/>
            <a:ln w="12700" algn="ctr">
              <a:solidFill>
                <a:srgbClr val="FF0000"/>
              </a:solidFill>
              <a:prstDash val="dash"/>
              <a:round/>
              <a:headEnd/>
              <a:tailEnd/>
            </a:ln>
          </p:spPr>
          <p:txBody>
            <a:bodyPr wrap="none" anchor="ctr"/>
            <a:lstStyle/>
            <a:p>
              <a:pPr algn="ctr">
                <a:spcBef>
                  <a:spcPct val="50000"/>
                </a:spcBef>
              </a:pPr>
              <a:endParaRPr lang="zh-CN" altLang="en-US"/>
            </a:p>
          </p:txBody>
        </p:sp>
        <p:sp>
          <p:nvSpPr>
            <p:cNvPr id="31882" name="Rectangle 155"/>
            <p:cNvSpPr>
              <a:spLocks noChangeArrowheads="1"/>
            </p:cNvSpPr>
            <p:nvPr/>
          </p:nvSpPr>
          <p:spPr bwMode="auto">
            <a:xfrm>
              <a:off x="4150" y="2772"/>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83" name="Rectangle 156"/>
            <p:cNvSpPr>
              <a:spLocks noChangeArrowheads="1"/>
            </p:cNvSpPr>
            <p:nvPr/>
          </p:nvSpPr>
          <p:spPr bwMode="auto">
            <a:xfrm>
              <a:off x="4150" y="2954"/>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FF"/>
                  </a:solidFill>
                  <a:latin typeface="Arial" charset="0"/>
                </a:rPr>
                <a:t>块</a:t>
              </a:r>
              <a:r>
                <a:rPr lang="en-US" altLang="zh-CN" sz="1800">
                  <a:solidFill>
                    <a:srgbClr val="0000FF"/>
                  </a:solidFill>
                  <a:latin typeface="Arial" charset="0"/>
                </a:rPr>
                <a:t>1</a:t>
              </a:r>
            </a:p>
          </p:txBody>
        </p:sp>
        <p:sp>
          <p:nvSpPr>
            <p:cNvPr id="31884" name="Rectangle 157"/>
            <p:cNvSpPr>
              <a:spLocks noChangeArrowheads="1"/>
            </p:cNvSpPr>
            <p:nvPr/>
          </p:nvSpPr>
          <p:spPr bwMode="auto">
            <a:xfrm>
              <a:off x="4150" y="241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85" name="Rectangle 158"/>
            <p:cNvSpPr>
              <a:spLocks noChangeArrowheads="1"/>
            </p:cNvSpPr>
            <p:nvPr/>
          </p:nvSpPr>
          <p:spPr bwMode="auto">
            <a:xfrm>
              <a:off x="4150" y="259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86" name="Rectangle 159"/>
            <p:cNvSpPr>
              <a:spLocks noChangeArrowheads="1"/>
            </p:cNvSpPr>
            <p:nvPr/>
          </p:nvSpPr>
          <p:spPr bwMode="auto">
            <a:xfrm>
              <a:off x="4150" y="3498"/>
              <a:ext cx="771" cy="612"/>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31887" name="Text Box 164"/>
            <p:cNvSpPr txBox="1">
              <a:spLocks noChangeArrowheads="1"/>
            </p:cNvSpPr>
            <p:nvPr/>
          </p:nvSpPr>
          <p:spPr bwMode="auto">
            <a:xfrm>
              <a:off x="4921" y="3929"/>
              <a:ext cx="771" cy="231"/>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第</a:t>
              </a:r>
              <a:r>
                <a:rPr lang="en-US" altLang="zh-CN" sz="1800">
                  <a:solidFill>
                    <a:srgbClr val="D60093"/>
                  </a:solidFill>
                  <a:latin typeface="Arial" charset="0"/>
                </a:rPr>
                <a:t>2047</a:t>
              </a:r>
              <a:r>
                <a:rPr lang="zh-CN" altLang="en-US" sz="1800">
                  <a:solidFill>
                    <a:srgbClr val="D60093"/>
                  </a:solidFill>
                  <a:latin typeface="Arial" charset="0"/>
                </a:rPr>
                <a:t>区</a:t>
              </a:r>
              <a:endParaRPr lang="en-US" altLang="zh-CN" sz="1800">
                <a:solidFill>
                  <a:srgbClr val="D60093"/>
                </a:solidFill>
                <a:latin typeface="Arial" charset="0"/>
              </a:endParaRPr>
            </a:p>
          </p:txBody>
        </p:sp>
      </p:grpSp>
      <p:grpSp>
        <p:nvGrpSpPr>
          <p:cNvPr id="3" name="Group 196"/>
          <p:cNvGrpSpPr>
            <a:grpSpLocks/>
          </p:cNvGrpSpPr>
          <p:nvPr/>
        </p:nvGrpSpPr>
        <p:grpSpPr bwMode="auto">
          <a:xfrm>
            <a:off x="4284663" y="3573463"/>
            <a:ext cx="1946275" cy="2700337"/>
            <a:chOff x="2699" y="2251"/>
            <a:chExt cx="1226" cy="1701"/>
          </a:xfrm>
        </p:grpSpPr>
        <p:sp>
          <p:nvSpPr>
            <p:cNvPr id="31843" name="Rectangle 125"/>
            <p:cNvSpPr>
              <a:spLocks noChangeArrowheads="1"/>
            </p:cNvSpPr>
            <p:nvPr/>
          </p:nvSpPr>
          <p:spPr bwMode="auto">
            <a:xfrm>
              <a:off x="2699" y="250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44" name="Rectangle 126"/>
            <p:cNvSpPr>
              <a:spLocks noChangeArrowheads="1"/>
            </p:cNvSpPr>
            <p:nvPr/>
          </p:nvSpPr>
          <p:spPr bwMode="auto">
            <a:xfrm>
              <a:off x="2699" y="2681"/>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45" name="Rectangle 127"/>
            <p:cNvSpPr>
              <a:spLocks noChangeArrowheads="1"/>
            </p:cNvSpPr>
            <p:nvPr/>
          </p:nvSpPr>
          <p:spPr bwMode="auto">
            <a:xfrm>
              <a:off x="2699" y="2861"/>
              <a:ext cx="771" cy="181"/>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46" name="Rectangle 128"/>
            <p:cNvSpPr>
              <a:spLocks noChangeArrowheads="1"/>
            </p:cNvSpPr>
            <p:nvPr/>
          </p:nvSpPr>
          <p:spPr bwMode="auto">
            <a:xfrm>
              <a:off x="2699" y="3046"/>
              <a:ext cx="771" cy="18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31847" name="Text Box 129"/>
            <p:cNvSpPr txBox="1">
              <a:spLocks noChangeArrowheads="1"/>
            </p:cNvSpPr>
            <p:nvPr/>
          </p:nvSpPr>
          <p:spPr bwMode="auto">
            <a:xfrm>
              <a:off x="3561" y="2769"/>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0</a:t>
              </a:r>
            </a:p>
          </p:txBody>
        </p:sp>
        <p:sp>
          <p:nvSpPr>
            <p:cNvPr id="31848" name="AutoShape 130"/>
            <p:cNvSpPr>
              <a:spLocks/>
            </p:cNvSpPr>
            <p:nvPr/>
          </p:nvSpPr>
          <p:spPr bwMode="auto">
            <a:xfrm>
              <a:off x="3515" y="2501"/>
              <a:ext cx="91" cy="680"/>
            </a:xfrm>
            <a:prstGeom prst="rightBrace">
              <a:avLst>
                <a:gd name="adj1" fmla="val 6227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49" name="Text Box 131"/>
            <p:cNvSpPr txBox="1">
              <a:spLocks noChangeArrowheads="1"/>
            </p:cNvSpPr>
            <p:nvPr/>
          </p:nvSpPr>
          <p:spPr bwMode="auto">
            <a:xfrm>
              <a:off x="3562" y="3495"/>
              <a:ext cx="363" cy="231"/>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组</a:t>
              </a:r>
              <a:r>
                <a:rPr lang="en-US" altLang="zh-CN" sz="1800">
                  <a:latin typeface="Arial" charset="0"/>
                </a:rPr>
                <a:t>1</a:t>
              </a:r>
            </a:p>
          </p:txBody>
        </p:sp>
        <p:sp>
          <p:nvSpPr>
            <p:cNvPr id="31850" name="AutoShape 132"/>
            <p:cNvSpPr>
              <a:spLocks/>
            </p:cNvSpPr>
            <p:nvPr/>
          </p:nvSpPr>
          <p:spPr bwMode="auto">
            <a:xfrm>
              <a:off x="3516" y="3227"/>
              <a:ext cx="90" cy="725"/>
            </a:xfrm>
            <a:prstGeom prst="rightBrace">
              <a:avLst>
                <a:gd name="adj1" fmla="val 67130"/>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31851" name="Text Box 139"/>
            <p:cNvSpPr txBox="1">
              <a:spLocks noChangeArrowheads="1"/>
            </p:cNvSpPr>
            <p:nvPr/>
          </p:nvSpPr>
          <p:spPr bwMode="auto">
            <a:xfrm>
              <a:off x="2700" y="2251"/>
              <a:ext cx="725" cy="250"/>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rPr>
                <a:t>Cache</a:t>
              </a:r>
            </a:p>
          </p:txBody>
        </p:sp>
        <p:sp>
          <p:nvSpPr>
            <p:cNvPr id="31852" name="Rectangle 166"/>
            <p:cNvSpPr>
              <a:spLocks noChangeArrowheads="1"/>
            </p:cNvSpPr>
            <p:nvPr/>
          </p:nvSpPr>
          <p:spPr bwMode="auto">
            <a:xfrm>
              <a:off x="2699" y="322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31853" name="Rectangle 167"/>
            <p:cNvSpPr>
              <a:spLocks noChangeArrowheads="1"/>
            </p:cNvSpPr>
            <p:nvPr/>
          </p:nvSpPr>
          <p:spPr bwMode="auto">
            <a:xfrm>
              <a:off x="2699" y="3406"/>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31854" name="Rectangle 168"/>
            <p:cNvSpPr>
              <a:spLocks noChangeArrowheads="1"/>
            </p:cNvSpPr>
            <p:nvPr/>
          </p:nvSpPr>
          <p:spPr bwMode="auto">
            <a:xfrm>
              <a:off x="2699" y="3586"/>
              <a:ext cx="771" cy="181"/>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31855" name="Rectangle 169"/>
            <p:cNvSpPr>
              <a:spLocks noChangeArrowheads="1"/>
            </p:cNvSpPr>
            <p:nvPr/>
          </p:nvSpPr>
          <p:spPr bwMode="auto">
            <a:xfrm>
              <a:off x="2699" y="3771"/>
              <a:ext cx="771" cy="18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grpSp>
      <p:grpSp>
        <p:nvGrpSpPr>
          <p:cNvPr id="4" name="Group 203"/>
          <p:cNvGrpSpPr>
            <a:grpSpLocks/>
          </p:cNvGrpSpPr>
          <p:nvPr/>
        </p:nvGrpSpPr>
        <p:grpSpPr bwMode="auto">
          <a:xfrm>
            <a:off x="252413" y="3970338"/>
            <a:ext cx="3878262" cy="2789237"/>
            <a:chOff x="159" y="2501"/>
            <a:chExt cx="2443" cy="1757"/>
          </a:xfrm>
        </p:grpSpPr>
        <p:grpSp>
          <p:nvGrpSpPr>
            <p:cNvPr id="31802" name="Group 189"/>
            <p:cNvGrpSpPr>
              <a:grpSpLocks/>
            </p:cNvGrpSpPr>
            <p:nvPr/>
          </p:nvGrpSpPr>
          <p:grpSpPr bwMode="auto">
            <a:xfrm>
              <a:off x="703" y="2501"/>
              <a:ext cx="272" cy="1450"/>
              <a:chOff x="884" y="2523"/>
              <a:chExt cx="318" cy="1450"/>
            </a:xfrm>
          </p:grpSpPr>
          <p:sp>
            <p:nvSpPr>
              <p:cNvPr id="31835" name="Rectangle 49"/>
              <p:cNvSpPr>
                <a:spLocks noChangeArrowheads="1"/>
              </p:cNvSpPr>
              <p:nvPr/>
            </p:nvSpPr>
            <p:spPr bwMode="auto">
              <a:xfrm>
                <a:off x="884" y="252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00</a:t>
                </a:r>
              </a:p>
            </p:txBody>
          </p:sp>
          <p:sp>
            <p:nvSpPr>
              <p:cNvPr id="31836" name="Rectangle 50"/>
              <p:cNvSpPr>
                <a:spLocks noChangeArrowheads="1"/>
              </p:cNvSpPr>
              <p:nvPr/>
            </p:nvSpPr>
            <p:spPr bwMode="auto">
              <a:xfrm>
                <a:off x="884" y="270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01</a:t>
                </a:r>
              </a:p>
            </p:txBody>
          </p:sp>
          <p:sp>
            <p:nvSpPr>
              <p:cNvPr id="31837" name="Rectangle 51"/>
              <p:cNvSpPr>
                <a:spLocks noChangeArrowheads="1"/>
              </p:cNvSpPr>
              <p:nvPr/>
            </p:nvSpPr>
            <p:spPr bwMode="auto">
              <a:xfrm>
                <a:off x="884" y="3247"/>
                <a:ext cx="318"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00</a:t>
                </a:r>
              </a:p>
            </p:txBody>
          </p:sp>
          <p:sp>
            <p:nvSpPr>
              <p:cNvPr id="31838" name="Rectangle 52"/>
              <p:cNvSpPr>
                <a:spLocks noChangeArrowheads="1"/>
              </p:cNvSpPr>
              <p:nvPr/>
            </p:nvSpPr>
            <p:spPr bwMode="auto">
              <a:xfrm>
                <a:off x="884" y="3432"/>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01</a:t>
                </a:r>
              </a:p>
            </p:txBody>
          </p:sp>
          <p:sp>
            <p:nvSpPr>
              <p:cNvPr id="31839" name="Rectangle 173"/>
              <p:cNvSpPr>
                <a:spLocks noChangeArrowheads="1"/>
              </p:cNvSpPr>
              <p:nvPr/>
            </p:nvSpPr>
            <p:spPr bwMode="auto">
              <a:xfrm>
                <a:off x="884" y="3608"/>
                <a:ext cx="318" cy="181"/>
              </a:xfrm>
              <a:prstGeom prst="rect">
                <a:avLst/>
              </a:prstGeom>
              <a:noFill/>
              <a:ln w="19050" algn="ctr">
                <a:solidFill>
                  <a:schemeClr val="tx1"/>
                </a:solidFill>
                <a:miter lim="800000"/>
                <a:headEnd/>
                <a:tailEnd/>
              </a:ln>
            </p:spPr>
            <p:txBody>
              <a:bodyPr wrap="none" anchor="ctr"/>
              <a:lstStyle/>
              <a:p>
                <a:r>
                  <a:rPr lang="en-US" altLang="zh-CN" sz="1800">
                    <a:latin typeface="Arial" charset="0"/>
                  </a:rPr>
                  <a:t>10</a:t>
                </a:r>
              </a:p>
            </p:txBody>
          </p:sp>
          <p:sp>
            <p:nvSpPr>
              <p:cNvPr id="31840" name="Rectangle 174"/>
              <p:cNvSpPr>
                <a:spLocks noChangeArrowheads="1"/>
              </p:cNvSpPr>
              <p:nvPr/>
            </p:nvSpPr>
            <p:spPr bwMode="auto">
              <a:xfrm>
                <a:off x="884" y="3793"/>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11</a:t>
                </a:r>
              </a:p>
            </p:txBody>
          </p:sp>
          <p:sp>
            <p:nvSpPr>
              <p:cNvPr id="31841" name="Rectangle 181"/>
              <p:cNvSpPr>
                <a:spLocks noChangeArrowheads="1"/>
              </p:cNvSpPr>
              <p:nvPr/>
            </p:nvSpPr>
            <p:spPr bwMode="auto">
              <a:xfrm>
                <a:off x="884" y="2887"/>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10</a:t>
                </a:r>
              </a:p>
            </p:txBody>
          </p:sp>
          <p:sp>
            <p:nvSpPr>
              <p:cNvPr id="31842" name="Rectangle 182"/>
              <p:cNvSpPr>
                <a:spLocks noChangeArrowheads="1"/>
              </p:cNvSpPr>
              <p:nvPr/>
            </p:nvSpPr>
            <p:spPr bwMode="auto">
              <a:xfrm>
                <a:off x="884" y="3067"/>
                <a:ext cx="318" cy="180"/>
              </a:xfrm>
              <a:prstGeom prst="rect">
                <a:avLst/>
              </a:prstGeom>
              <a:noFill/>
              <a:ln w="19050" algn="ctr">
                <a:solidFill>
                  <a:schemeClr val="tx1"/>
                </a:solidFill>
                <a:miter lim="800000"/>
                <a:headEnd/>
                <a:tailEnd/>
              </a:ln>
            </p:spPr>
            <p:txBody>
              <a:bodyPr wrap="none" anchor="ctr"/>
              <a:lstStyle/>
              <a:p>
                <a:r>
                  <a:rPr lang="en-US" altLang="zh-CN" sz="1800">
                    <a:latin typeface="Arial" charset="0"/>
                  </a:rPr>
                  <a:t>11</a:t>
                </a:r>
              </a:p>
            </p:txBody>
          </p:sp>
        </p:grpSp>
        <p:grpSp>
          <p:nvGrpSpPr>
            <p:cNvPr id="31803" name="Group 201"/>
            <p:cNvGrpSpPr>
              <a:grpSpLocks/>
            </p:cNvGrpSpPr>
            <p:nvPr/>
          </p:nvGrpSpPr>
          <p:grpSpPr bwMode="auto">
            <a:xfrm>
              <a:off x="2109" y="2501"/>
              <a:ext cx="318" cy="1450"/>
              <a:chOff x="2109" y="2501"/>
              <a:chExt cx="318" cy="1450"/>
            </a:xfrm>
          </p:grpSpPr>
          <p:sp>
            <p:nvSpPr>
              <p:cNvPr id="31827" name="Rectangle 57"/>
              <p:cNvSpPr>
                <a:spLocks noChangeArrowheads="1"/>
              </p:cNvSpPr>
              <p:nvPr/>
            </p:nvSpPr>
            <p:spPr bwMode="auto">
              <a:xfrm>
                <a:off x="2109" y="2501"/>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00</a:t>
                </a:r>
              </a:p>
            </p:txBody>
          </p:sp>
          <p:sp>
            <p:nvSpPr>
              <p:cNvPr id="31828" name="Rectangle 58"/>
              <p:cNvSpPr>
                <a:spLocks noChangeArrowheads="1"/>
              </p:cNvSpPr>
              <p:nvPr/>
            </p:nvSpPr>
            <p:spPr bwMode="auto">
              <a:xfrm>
                <a:off x="2109" y="2681"/>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11</a:t>
                </a:r>
              </a:p>
            </p:txBody>
          </p:sp>
          <p:sp>
            <p:nvSpPr>
              <p:cNvPr id="31829" name="Rectangle 59"/>
              <p:cNvSpPr>
                <a:spLocks noChangeArrowheads="1"/>
              </p:cNvSpPr>
              <p:nvPr/>
            </p:nvSpPr>
            <p:spPr bwMode="auto">
              <a:xfrm>
                <a:off x="2109" y="3225"/>
                <a:ext cx="318" cy="181"/>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01</a:t>
                </a:r>
              </a:p>
            </p:txBody>
          </p:sp>
          <p:sp>
            <p:nvSpPr>
              <p:cNvPr id="31830" name="Rectangle 60"/>
              <p:cNvSpPr>
                <a:spLocks noChangeArrowheads="1"/>
              </p:cNvSpPr>
              <p:nvPr/>
            </p:nvSpPr>
            <p:spPr bwMode="auto">
              <a:xfrm>
                <a:off x="2109" y="3410"/>
                <a:ext cx="318" cy="180"/>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10</a:t>
                </a:r>
              </a:p>
            </p:txBody>
          </p:sp>
          <p:sp>
            <p:nvSpPr>
              <p:cNvPr id="31831" name="Rectangle 175"/>
              <p:cNvSpPr>
                <a:spLocks noChangeArrowheads="1"/>
              </p:cNvSpPr>
              <p:nvPr/>
            </p:nvSpPr>
            <p:spPr bwMode="auto">
              <a:xfrm>
                <a:off x="2109" y="3586"/>
                <a:ext cx="318" cy="181"/>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01</a:t>
                </a:r>
              </a:p>
            </p:txBody>
          </p:sp>
          <p:sp>
            <p:nvSpPr>
              <p:cNvPr id="31832" name="Rectangle 176"/>
              <p:cNvSpPr>
                <a:spLocks noChangeArrowheads="1"/>
              </p:cNvSpPr>
              <p:nvPr/>
            </p:nvSpPr>
            <p:spPr bwMode="auto">
              <a:xfrm>
                <a:off x="2109" y="3771"/>
                <a:ext cx="318" cy="180"/>
              </a:xfrm>
              <a:prstGeom prst="rect">
                <a:avLst/>
              </a:prstGeom>
              <a:solidFill>
                <a:srgbClr val="99FF66"/>
              </a:solidFill>
              <a:ln w="19050" algn="ctr">
                <a:solidFill>
                  <a:schemeClr val="tx1"/>
                </a:solidFill>
                <a:miter lim="800000"/>
                <a:headEnd/>
                <a:tailEnd/>
              </a:ln>
            </p:spPr>
            <p:txBody>
              <a:bodyPr wrap="none" anchor="ctr"/>
              <a:lstStyle/>
              <a:p>
                <a:r>
                  <a:rPr lang="en-US" altLang="zh-CN" sz="1800">
                    <a:latin typeface="Arial" charset="0"/>
                  </a:rPr>
                  <a:t>11</a:t>
                </a:r>
              </a:p>
            </p:txBody>
          </p:sp>
          <p:sp>
            <p:nvSpPr>
              <p:cNvPr id="31833" name="Rectangle 183"/>
              <p:cNvSpPr>
                <a:spLocks noChangeArrowheads="1"/>
              </p:cNvSpPr>
              <p:nvPr/>
            </p:nvSpPr>
            <p:spPr bwMode="auto">
              <a:xfrm>
                <a:off x="2109" y="2865"/>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10</a:t>
                </a:r>
              </a:p>
            </p:txBody>
          </p:sp>
          <p:sp>
            <p:nvSpPr>
              <p:cNvPr id="31834" name="Rectangle 184"/>
              <p:cNvSpPr>
                <a:spLocks noChangeArrowheads="1"/>
              </p:cNvSpPr>
              <p:nvPr/>
            </p:nvSpPr>
            <p:spPr bwMode="auto">
              <a:xfrm>
                <a:off x="2109" y="3045"/>
                <a:ext cx="318" cy="180"/>
              </a:xfrm>
              <a:prstGeom prst="rect">
                <a:avLst/>
              </a:prstGeom>
              <a:solidFill>
                <a:srgbClr val="FFFF66"/>
              </a:solidFill>
              <a:ln w="19050" algn="ctr">
                <a:solidFill>
                  <a:schemeClr val="tx1"/>
                </a:solidFill>
                <a:miter lim="800000"/>
                <a:headEnd/>
                <a:tailEnd/>
              </a:ln>
            </p:spPr>
            <p:txBody>
              <a:bodyPr wrap="none" anchor="ctr"/>
              <a:lstStyle/>
              <a:p>
                <a:r>
                  <a:rPr lang="en-US" altLang="zh-CN" sz="1800">
                    <a:latin typeface="Arial" charset="0"/>
                  </a:rPr>
                  <a:t>01</a:t>
                </a:r>
              </a:p>
            </p:txBody>
          </p:sp>
        </p:grpSp>
        <p:grpSp>
          <p:nvGrpSpPr>
            <p:cNvPr id="31804" name="Group 200"/>
            <p:cNvGrpSpPr>
              <a:grpSpLocks/>
            </p:cNvGrpSpPr>
            <p:nvPr/>
          </p:nvGrpSpPr>
          <p:grpSpPr bwMode="auto">
            <a:xfrm>
              <a:off x="975" y="2501"/>
              <a:ext cx="1134" cy="1450"/>
              <a:chOff x="975" y="2501"/>
              <a:chExt cx="1134" cy="1450"/>
            </a:xfrm>
          </p:grpSpPr>
          <p:sp>
            <p:nvSpPr>
              <p:cNvPr id="31819" name="Rectangle 41"/>
              <p:cNvSpPr>
                <a:spLocks noChangeArrowheads="1"/>
              </p:cNvSpPr>
              <p:nvPr/>
            </p:nvSpPr>
            <p:spPr bwMode="auto">
              <a:xfrm>
                <a:off x="975" y="2501"/>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0" name="Rectangle 42"/>
              <p:cNvSpPr>
                <a:spLocks noChangeArrowheads="1"/>
              </p:cNvSpPr>
              <p:nvPr/>
            </p:nvSpPr>
            <p:spPr bwMode="auto">
              <a:xfrm>
                <a:off x="975" y="2681"/>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1 0100 0101 00</a:t>
                </a:r>
              </a:p>
            </p:txBody>
          </p:sp>
          <p:sp>
            <p:nvSpPr>
              <p:cNvPr id="31821" name="Rectangle 43"/>
              <p:cNvSpPr>
                <a:spLocks noChangeArrowheads="1"/>
              </p:cNvSpPr>
              <p:nvPr/>
            </p:nvSpPr>
            <p:spPr bwMode="auto">
              <a:xfrm>
                <a:off x="975" y="3225"/>
                <a:ext cx="1134" cy="181"/>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1 0100 0100 10</a:t>
                </a:r>
              </a:p>
            </p:txBody>
          </p:sp>
          <p:sp>
            <p:nvSpPr>
              <p:cNvPr id="31822" name="Rectangle 44"/>
              <p:cNvSpPr>
                <a:spLocks noChangeArrowheads="1"/>
              </p:cNvSpPr>
              <p:nvPr/>
            </p:nvSpPr>
            <p:spPr bwMode="auto">
              <a:xfrm>
                <a:off x="975" y="3410"/>
                <a:ext cx="1134" cy="180"/>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3" name="Rectangle 171"/>
              <p:cNvSpPr>
                <a:spLocks noChangeArrowheads="1"/>
              </p:cNvSpPr>
              <p:nvPr/>
            </p:nvSpPr>
            <p:spPr bwMode="auto">
              <a:xfrm>
                <a:off x="975" y="3586"/>
                <a:ext cx="1134" cy="181"/>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sp>
            <p:nvSpPr>
              <p:cNvPr id="31824" name="Rectangle 172"/>
              <p:cNvSpPr>
                <a:spLocks noChangeArrowheads="1"/>
              </p:cNvSpPr>
              <p:nvPr/>
            </p:nvSpPr>
            <p:spPr bwMode="auto">
              <a:xfrm>
                <a:off x="975" y="3771"/>
                <a:ext cx="1134" cy="180"/>
              </a:xfrm>
              <a:prstGeom prst="rect">
                <a:avLst/>
              </a:prstGeom>
              <a:solidFill>
                <a:srgbClr val="99FF66"/>
              </a:solidFill>
              <a:ln w="19050" algn="ctr">
                <a:solidFill>
                  <a:schemeClr val="tx1"/>
                </a:solidFill>
                <a:miter lim="800000"/>
                <a:headEnd/>
                <a:tailEnd/>
              </a:ln>
            </p:spPr>
            <p:txBody>
              <a:bodyPr wrap="none" anchor="ctr"/>
              <a:lstStyle/>
              <a:p>
                <a:pPr algn="r"/>
                <a:r>
                  <a:rPr lang="en-US" altLang="zh-CN" sz="1800">
                    <a:latin typeface="Arial" charset="0"/>
                  </a:rPr>
                  <a:t>0 1100 1001 01</a:t>
                </a:r>
              </a:p>
            </p:txBody>
          </p:sp>
          <p:sp>
            <p:nvSpPr>
              <p:cNvPr id="31825" name="Rectangle 179"/>
              <p:cNvSpPr>
                <a:spLocks noChangeArrowheads="1"/>
              </p:cNvSpPr>
              <p:nvPr/>
            </p:nvSpPr>
            <p:spPr bwMode="auto">
              <a:xfrm>
                <a:off x="975" y="2865"/>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sp>
            <p:nvSpPr>
              <p:cNvPr id="31826" name="Rectangle 180"/>
              <p:cNvSpPr>
                <a:spLocks noChangeArrowheads="1"/>
              </p:cNvSpPr>
              <p:nvPr/>
            </p:nvSpPr>
            <p:spPr bwMode="auto">
              <a:xfrm>
                <a:off x="975" y="3045"/>
                <a:ext cx="1134" cy="180"/>
              </a:xfrm>
              <a:prstGeom prst="rect">
                <a:avLst/>
              </a:prstGeom>
              <a:solidFill>
                <a:srgbClr val="FFFF66"/>
              </a:solidFill>
              <a:ln w="19050" algn="ctr">
                <a:solidFill>
                  <a:schemeClr val="tx1"/>
                </a:solidFill>
                <a:miter lim="800000"/>
                <a:headEnd/>
                <a:tailEnd/>
              </a:ln>
            </p:spPr>
            <p:txBody>
              <a:bodyPr wrap="none" anchor="ctr"/>
              <a:lstStyle/>
              <a:p>
                <a:pPr algn="r"/>
                <a:r>
                  <a:rPr lang="en-US" altLang="zh-CN" sz="1800">
                    <a:latin typeface="Arial" charset="0"/>
                  </a:rPr>
                  <a:t>1 0100 0101 10</a:t>
                </a:r>
              </a:p>
            </p:txBody>
          </p:sp>
        </p:grpSp>
        <p:sp>
          <p:nvSpPr>
            <p:cNvPr id="31805" name="Rectangle 72"/>
            <p:cNvSpPr>
              <a:spLocks noChangeArrowheads="1"/>
            </p:cNvSpPr>
            <p:nvPr/>
          </p:nvSpPr>
          <p:spPr bwMode="auto">
            <a:xfrm>
              <a:off x="249" y="3935"/>
              <a:ext cx="408"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组号</a:t>
              </a:r>
              <a:endParaRPr lang="en-US" altLang="zh-CN" sz="1800">
                <a:solidFill>
                  <a:srgbClr val="CC0066"/>
                </a:solidFill>
                <a:latin typeface="Arial" charset="0"/>
              </a:endParaRPr>
            </a:p>
          </p:txBody>
        </p:sp>
        <p:sp>
          <p:nvSpPr>
            <p:cNvPr id="31806" name="Rectangle 73"/>
            <p:cNvSpPr>
              <a:spLocks noChangeArrowheads="1"/>
            </p:cNvSpPr>
            <p:nvPr/>
          </p:nvSpPr>
          <p:spPr bwMode="auto">
            <a:xfrm>
              <a:off x="1156" y="3952"/>
              <a:ext cx="816" cy="181"/>
            </a:xfrm>
            <a:prstGeom prst="rect">
              <a:avLst/>
            </a:prstGeom>
            <a:noFill/>
            <a:ln w="19050" algn="ctr">
              <a:noFill/>
              <a:miter lim="800000"/>
              <a:headEnd/>
              <a:tailEnd/>
            </a:ln>
          </p:spPr>
          <p:txBody>
            <a:bodyPr wrap="none" anchor="ctr"/>
            <a:lstStyle/>
            <a:p>
              <a:pPr algn="ctr"/>
              <a:r>
                <a:rPr lang="zh-CN" altLang="en-US" sz="1800">
                  <a:solidFill>
                    <a:srgbClr val="CC0066"/>
                  </a:solidFill>
                  <a:latin typeface="Arial" charset="0"/>
                </a:rPr>
                <a:t>区号</a:t>
              </a:r>
              <a:endParaRPr lang="en-US" altLang="zh-CN" sz="1800">
                <a:solidFill>
                  <a:srgbClr val="CC0066"/>
                </a:solidFill>
                <a:latin typeface="Arial" charset="0"/>
              </a:endParaRPr>
            </a:p>
          </p:txBody>
        </p:sp>
        <p:sp>
          <p:nvSpPr>
            <p:cNvPr id="31807" name="Rectangle 74"/>
            <p:cNvSpPr>
              <a:spLocks noChangeArrowheads="1"/>
            </p:cNvSpPr>
            <p:nvPr/>
          </p:nvSpPr>
          <p:spPr bwMode="auto">
            <a:xfrm>
              <a:off x="476" y="3970"/>
              <a:ext cx="772" cy="272"/>
            </a:xfrm>
            <a:prstGeom prst="rect">
              <a:avLst/>
            </a:prstGeom>
            <a:noFill/>
            <a:ln w="19050" algn="ctr">
              <a:noFill/>
              <a:miter lim="800000"/>
              <a:headEnd/>
              <a:tailEnd/>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组内块号</a:t>
              </a:r>
            </a:p>
          </p:txBody>
        </p:sp>
        <p:sp>
          <p:nvSpPr>
            <p:cNvPr id="31808" name="Rectangle 75"/>
            <p:cNvSpPr>
              <a:spLocks noChangeArrowheads="1"/>
            </p:cNvSpPr>
            <p:nvPr/>
          </p:nvSpPr>
          <p:spPr bwMode="auto">
            <a:xfrm>
              <a:off x="1921" y="3940"/>
              <a:ext cx="681" cy="318"/>
            </a:xfrm>
            <a:prstGeom prst="rect">
              <a:avLst/>
            </a:prstGeom>
            <a:noFill/>
            <a:ln w="19050" algn="ctr">
              <a:noFill/>
              <a:miter lim="800000"/>
              <a:headEnd/>
              <a:tailEnd/>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组内块号</a:t>
              </a:r>
            </a:p>
          </p:txBody>
        </p:sp>
        <p:sp>
          <p:nvSpPr>
            <p:cNvPr id="31809" name="Text Box 140"/>
            <p:cNvSpPr txBox="1">
              <a:spLocks noChangeArrowheads="1"/>
            </p:cNvSpPr>
            <p:nvPr/>
          </p:nvSpPr>
          <p:spPr bwMode="auto">
            <a:xfrm>
              <a:off x="159" y="2547"/>
              <a:ext cx="272" cy="634"/>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rPr>
                <a:t>目录表</a:t>
              </a:r>
            </a:p>
          </p:txBody>
        </p:sp>
        <p:grpSp>
          <p:nvGrpSpPr>
            <p:cNvPr id="31810" name="Group 188"/>
            <p:cNvGrpSpPr>
              <a:grpSpLocks/>
            </p:cNvGrpSpPr>
            <p:nvPr/>
          </p:nvGrpSpPr>
          <p:grpSpPr bwMode="auto">
            <a:xfrm>
              <a:off x="476" y="2501"/>
              <a:ext cx="227" cy="1450"/>
              <a:chOff x="476" y="2523"/>
              <a:chExt cx="408" cy="1450"/>
            </a:xfrm>
          </p:grpSpPr>
          <p:sp>
            <p:nvSpPr>
              <p:cNvPr id="31811" name="Rectangle 65"/>
              <p:cNvSpPr>
                <a:spLocks noChangeArrowheads="1"/>
              </p:cNvSpPr>
              <p:nvPr/>
            </p:nvSpPr>
            <p:spPr bwMode="auto">
              <a:xfrm>
                <a:off x="476" y="252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2" name="Rectangle 66"/>
              <p:cNvSpPr>
                <a:spLocks noChangeArrowheads="1"/>
              </p:cNvSpPr>
              <p:nvPr/>
            </p:nvSpPr>
            <p:spPr bwMode="auto">
              <a:xfrm>
                <a:off x="476" y="270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3" name="Rectangle 67"/>
              <p:cNvSpPr>
                <a:spLocks noChangeArrowheads="1"/>
              </p:cNvSpPr>
              <p:nvPr/>
            </p:nvSpPr>
            <p:spPr bwMode="auto">
              <a:xfrm>
                <a:off x="476" y="3247"/>
                <a:ext cx="408"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4" name="Rectangle 68"/>
              <p:cNvSpPr>
                <a:spLocks noChangeArrowheads="1"/>
              </p:cNvSpPr>
              <p:nvPr/>
            </p:nvSpPr>
            <p:spPr bwMode="auto">
              <a:xfrm>
                <a:off x="476" y="3432"/>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5" name="Rectangle 177"/>
              <p:cNvSpPr>
                <a:spLocks noChangeArrowheads="1"/>
              </p:cNvSpPr>
              <p:nvPr/>
            </p:nvSpPr>
            <p:spPr bwMode="auto">
              <a:xfrm>
                <a:off x="476" y="3608"/>
                <a:ext cx="408" cy="181"/>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6" name="Rectangle 178"/>
              <p:cNvSpPr>
                <a:spLocks noChangeArrowheads="1"/>
              </p:cNvSpPr>
              <p:nvPr/>
            </p:nvSpPr>
            <p:spPr bwMode="auto">
              <a:xfrm>
                <a:off x="476" y="3793"/>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1</a:t>
                </a:r>
              </a:p>
            </p:txBody>
          </p:sp>
          <p:sp>
            <p:nvSpPr>
              <p:cNvPr id="31817" name="Rectangle 185"/>
              <p:cNvSpPr>
                <a:spLocks noChangeArrowheads="1"/>
              </p:cNvSpPr>
              <p:nvPr/>
            </p:nvSpPr>
            <p:spPr bwMode="auto">
              <a:xfrm>
                <a:off x="476" y="2887"/>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sp>
            <p:nvSpPr>
              <p:cNvPr id="31818" name="Rectangle 186"/>
              <p:cNvSpPr>
                <a:spLocks noChangeArrowheads="1"/>
              </p:cNvSpPr>
              <p:nvPr/>
            </p:nvSpPr>
            <p:spPr bwMode="auto">
              <a:xfrm>
                <a:off x="476" y="3067"/>
                <a:ext cx="408" cy="180"/>
              </a:xfrm>
              <a:prstGeom prst="rect">
                <a:avLst/>
              </a:prstGeom>
              <a:noFill/>
              <a:ln w="19050" algn="ctr">
                <a:solidFill>
                  <a:schemeClr val="tx1"/>
                </a:solidFill>
                <a:miter lim="800000"/>
                <a:headEnd/>
                <a:tailEnd/>
              </a:ln>
            </p:spPr>
            <p:txBody>
              <a:bodyPr wrap="none" anchor="ctr"/>
              <a:lstStyle/>
              <a:p>
                <a:pPr algn="r"/>
                <a:r>
                  <a:rPr lang="en-US" altLang="zh-CN" sz="1800">
                    <a:latin typeface="Arial" charset="0"/>
                  </a:rPr>
                  <a:t>0</a:t>
                </a:r>
              </a:p>
            </p:txBody>
          </p:sp>
        </p:grpSp>
      </p:grpSp>
      <p:sp>
        <p:nvSpPr>
          <p:cNvPr id="1626202" name="AutoShape 90"/>
          <p:cNvSpPr>
            <a:spLocks noChangeArrowheads="1"/>
          </p:cNvSpPr>
          <p:nvPr/>
        </p:nvSpPr>
        <p:spPr bwMode="auto">
          <a:xfrm>
            <a:off x="1589088" y="5157788"/>
            <a:ext cx="2224087" cy="1069975"/>
          </a:xfrm>
          <a:prstGeom prst="roundRect">
            <a:avLst>
              <a:gd name="adj" fmla="val 20278"/>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214" name="AutoShape 102"/>
          <p:cNvSpPr>
            <a:spLocks noChangeArrowheads="1"/>
          </p:cNvSpPr>
          <p:nvPr/>
        </p:nvSpPr>
        <p:spPr bwMode="auto">
          <a:xfrm>
            <a:off x="1158875" y="5699125"/>
            <a:ext cx="360363" cy="288925"/>
          </a:xfrm>
          <a:prstGeom prst="roundRect">
            <a:avLst>
              <a:gd name="adj" fmla="val 50000"/>
            </a:avLst>
          </a:prstGeom>
          <a:noFill/>
          <a:ln w="19050" algn="ctr">
            <a:solidFill>
              <a:srgbClr val="FF0000"/>
            </a:solidFill>
            <a:round/>
            <a:headEnd/>
            <a:tailEnd/>
          </a:ln>
        </p:spPr>
        <p:txBody>
          <a:bodyPr wrap="none" anchor="ctr"/>
          <a:lstStyle/>
          <a:p>
            <a:pPr algn="ctr"/>
            <a:endParaRPr lang="zh-CN" altLang="en-US" sz="1800" b="0">
              <a:solidFill>
                <a:srgbClr val="008000"/>
              </a:solidFill>
              <a:latin typeface="Arial" charset="0"/>
            </a:endParaRPr>
          </a:p>
        </p:txBody>
      </p:sp>
      <p:sp>
        <p:nvSpPr>
          <p:cNvPr id="1626204" name="Line 92"/>
          <p:cNvSpPr>
            <a:spLocks noChangeShapeType="1"/>
          </p:cNvSpPr>
          <p:nvPr/>
        </p:nvSpPr>
        <p:spPr bwMode="auto">
          <a:xfrm flipV="1">
            <a:off x="2392363" y="3649663"/>
            <a:ext cx="0" cy="1531937"/>
          </a:xfrm>
          <a:prstGeom prst="line">
            <a:avLst/>
          </a:prstGeom>
          <a:noFill/>
          <a:ln w="19050">
            <a:solidFill>
              <a:srgbClr val="0000FF"/>
            </a:solidFill>
            <a:round/>
            <a:headEnd/>
            <a:tailEnd/>
          </a:ln>
        </p:spPr>
        <p:txBody>
          <a:bodyPr wrap="none" anchor="ctr"/>
          <a:lstStyle/>
          <a:p>
            <a:endParaRPr lang="zh-CN" altLang="en-US"/>
          </a:p>
        </p:txBody>
      </p:sp>
      <p:sp>
        <p:nvSpPr>
          <p:cNvPr id="1626211" name="Line 99"/>
          <p:cNvSpPr>
            <a:spLocks noChangeShapeType="1"/>
          </p:cNvSpPr>
          <p:nvPr/>
        </p:nvSpPr>
        <p:spPr bwMode="auto">
          <a:xfrm flipV="1">
            <a:off x="1466850" y="3789363"/>
            <a:ext cx="296863" cy="1979612"/>
          </a:xfrm>
          <a:prstGeom prst="line">
            <a:avLst/>
          </a:prstGeom>
          <a:noFill/>
          <a:ln w="28575">
            <a:solidFill>
              <a:srgbClr val="FF0000"/>
            </a:solidFill>
            <a:round/>
            <a:headEnd/>
            <a:tailEnd/>
          </a:ln>
        </p:spPr>
        <p:txBody>
          <a:bodyPr wrap="none" anchor="ctr"/>
          <a:lstStyle/>
          <a:p>
            <a:endParaRPr lang="zh-CN" altLang="en-US"/>
          </a:p>
        </p:txBody>
      </p:sp>
      <p:sp>
        <p:nvSpPr>
          <p:cNvPr id="1626253" name="Line 141"/>
          <p:cNvSpPr>
            <a:spLocks noChangeShapeType="1"/>
          </p:cNvSpPr>
          <p:nvPr/>
        </p:nvSpPr>
        <p:spPr bwMode="auto">
          <a:xfrm>
            <a:off x="4068763" y="5842000"/>
            <a:ext cx="431800" cy="0"/>
          </a:xfrm>
          <a:prstGeom prst="line">
            <a:avLst/>
          </a:prstGeom>
          <a:noFill/>
          <a:ln w="19050">
            <a:solidFill>
              <a:srgbClr val="9900CC"/>
            </a:solidFill>
            <a:round/>
            <a:headEnd/>
            <a:tailEnd type="triangle" w="med" len="lg"/>
          </a:ln>
        </p:spPr>
        <p:txBody>
          <a:bodyPr wrap="none" anchor="ctr"/>
          <a:lstStyle/>
          <a:p>
            <a:endParaRPr lang="zh-CN" altLang="en-US"/>
          </a:p>
        </p:txBody>
      </p:sp>
      <p:sp>
        <p:nvSpPr>
          <p:cNvPr id="1626310" name="AutoShape 198"/>
          <p:cNvSpPr>
            <a:spLocks noChangeArrowheads="1"/>
          </p:cNvSpPr>
          <p:nvPr/>
        </p:nvSpPr>
        <p:spPr bwMode="auto">
          <a:xfrm>
            <a:off x="615950" y="1490663"/>
            <a:ext cx="2243138" cy="346075"/>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311" name="AutoShape 199"/>
          <p:cNvSpPr>
            <a:spLocks noChangeArrowheads="1"/>
          </p:cNvSpPr>
          <p:nvPr/>
        </p:nvSpPr>
        <p:spPr bwMode="auto">
          <a:xfrm>
            <a:off x="3063875" y="1490663"/>
            <a:ext cx="422275" cy="350837"/>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headEnd/>
            <a:tailEnd/>
          </a:ln>
        </p:spPr>
        <p:txBody>
          <a:bodyPr wrap="none" anchor="ctr"/>
          <a:lstStyle/>
          <a:p>
            <a:pPr algn="ctr">
              <a:spcBef>
                <a:spcPct val="50000"/>
              </a:spcBef>
            </a:pPr>
            <a:endParaRPr lang="zh-CN" altLang="en-US"/>
          </a:p>
        </p:txBody>
      </p:sp>
      <p:sp>
        <p:nvSpPr>
          <p:cNvPr id="1626316" name="AutoShape 204"/>
          <p:cNvSpPr>
            <a:spLocks noChangeArrowheads="1"/>
          </p:cNvSpPr>
          <p:nvPr/>
        </p:nvSpPr>
        <p:spPr bwMode="auto">
          <a:xfrm>
            <a:off x="1609725" y="5713413"/>
            <a:ext cx="2165350" cy="247650"/>
          </a:xfrm>
          <a:prstGeom prst="roundRect">
            <a:avLst>
              <a:gd name="adj" fmla="val 50000"/>
            </a:avLst>
          </a:prstGeom>
          <a:noFill/>
          <a:ln w="19050" algn="ctr">
            <a:solidFill>
              <a:srgbClr val="D60093"/>
            </a:solidFill>
            <a:round/>
            <a:headEnd/>
            <a:tailEnd/>
          </a:ln>
        </p:spPr>
        <p:txBody>
          <a:bodyPr wrap="none" anchor="ctr"/>
          <a:lstStyle/>
          <a:p>
            <a:pPr algn="ctr">
              <a:spcBef>
                <a:spcPct val="50000"/>
              </a:spcBef>
            </a:pPr>
            <a:endParaRPr lang="zh-CN" altLang="en-US"/>
          </a:p>
        </p:txBody>
      </p:sp>
      <p:sp>
        <p:nvSpPr>
          <p:cNvPr id="5" name="矩形 4">
            <a:extLst>
              <a:ext uri="{FF2B5EF4-FFF2-40B4-BE49-F238E27FC236}">
                <a16:creationId xmlns:a16="http://schemas.microsoft.com/office/drawing/2014/main" id="{3152434C-0114-47DC-AE06-35C647E951CD}"/>
              </a:ext>
            </a:extLst>
          </p:cNvPr>
          <p:cNvSpPr/>
          <p:nvPr/>
        </p:nvSpPr>
        <p:spPr>
          <a:xfrm>
            <a:off x="161924" y="17641"/>
            <a:ext cx="5491163" cy="307777"/>
          </a:xfrm>
          <a:prstGeom prst="rect">
            <a:avLst/>
          </a:prstGeom>
        </p:spPr>
        <p:txBody>
          <a:bodyPr wrap="square">
            <a:spAutoFit/>
          </a:bodyPr>
          <a:lstStyle/>
          <a:p>
            <a:r>
              <a:rPr lang="zh-CN" altLang="en-US" sz="1400" dirty="0">
                <a:solidFill>
                  <a:srgbClr val="6600FF"/>
                </a:solidFill>
              </a:rPr>
              <a:t>主存地址划分采用“区号-区内组号-组内块号-块内地址”四字段法</a:t>
            </a:r>
          </a:p>
        </p:txBody>
      </p:sp>
      <p:sp>
        <p:nvSpPr>
          <p:cNvPr id="145" name="动作按钮: 上一张 144">
            <a:hlinkClick r:id="rId3" action="ppaction://hlinksldjump" highlightClick="1"/>
            <a:extLst>
              <a:ext uri="{FF2B5EF4-FFF2-40B4-BE49-F238E27FC236}">
                <a16:creationId xmlns:a16="http://schemas.microsoft.com/office/drawing/2014/main" id="{002DB4FE-A314-4127-BD7D-30060B06F43A}"/>
              </a:ext>
            </a:extLst>
          </p:cNvPr>
          <p:cNvSpPr>
            <a:spLocks noChangeAspect="1"/>
          </p:cNvSpPr>
          <p:nvPr/>
        </p:nvSpPr>
        <p:spPr bwMode="auto">
          <a:xfrm>
            <a:off x="8604448" y="116632"/>
            <a:ext cx="431603" cy="431800"/>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26188">
                                            <p:txEl>
                                              <p:pRg st="1" end="1"/>
                                            </p:txEl>
                                          </p:spTgt>
                                        </p:tgtEl>
                                        <p:attrNameLst>
                                          <p:attrName>style.visibility</p:attrName>
                                        </p:attrNameLst>
                                      </p:cBhvr>
                                      <p:to>
                                        <p:strVal val="visible"/>
                                      </p:to>
                                    </p:set>
                                    <p:anim calcmode="discrete" valueType="clr">
                                      <p:cBhvr override="childStyle">
                                        <p:cTn id="7" dur="80"/>
                                        <p:tgtEl>
                                          <p:spTgt spid="162618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26188">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26188">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26188">
                                            <p:txEl>
                                              <p:pRg st="2" end="2"/>
                                            </p:txEl>
                                          </p:spTgt>
                                        </p:tgtEl>
                                        <p:attrNameLst>
                                          <p:attrName>style.visibility</p:attrName>
                                        </p:attrNameLst>
                                      </p:cBhvr>
                                      <p:to>
                                        <p:strVal val="visible"/>
                                      </p:to>
                                    </p:set>
                                    <p:anim calcmode="discrete" valueType="clr">
                                      <p:cBhvr override="childStyle">
                                        <p:cTn id="14" dur="80"/>
                                        <p:tgtEl>
                                          <p:spTgt spid="162618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26188">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26188">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26189"/>
                                        </p:tgtEl>
                                        <p:attrNameLst>
                                          <p:attrName>style.visibility</p:attrName>
                                        </p:attrNameLst>
                                      </p:cBhvr>
                                      <p:to>
                                        <p:strVal val="visible"/>
                                      </p:to>
                                    </p:set>
                                    <p:anim calcmode="discrete" valueType="clr">
                                      <p:cBhvr override="childStyle">
                                        <p:cTn id="21" dur="80"/>
                                        <p:tgtEl>
                                          <p:spTgt spid="162618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26189"/>
                                        </p:tgtEl>
                                        <p:attrNameLst>
                                          <p:attrName>fillcolor</p:attrName>
                                        </p:attrNameLst>
                                      </p:cBhvr>
                                      <p:tavLst>
                                        <p:tav tm="0">
                                          <p:val>
                                            <p:clrVal>
                                              <a:schemeClr val="accent2"/>
                                            </p:clrVal>
                                          </p:val>
                                        </p:tav>
                                        <p:tav tm="50000">
                                          <p:val>
                                            <p:clrVal>
                                              <a:schemeClr val="hlink"/>
                                            </p:clrVal>
                                          </p:val>
                                        </p:tav>
                                      </p:tavLst>
                                    </p:anim>
                                    <p:set>
                                      <p:cBhvr>
                                        <p:cTn id="23" dur="80"/>
                                        <p:tgtEl>
                                          <p:spTgt spid="1626189"/>
                                        </p:tgtEl>
                                        <p:attrNameLst>
                                          <p:attrName>fill.type</p:attrName>
                                        </p:attrNameLst>
                                      </p:cBhvr>
                                      <p:to>
                                        <p:strVal val="solid"/>
                                      </p:to>
                                    </p:set>
                                  </p:childTnLst>
                                </p:cTn>
                              </p:par>
                            </p:childTnLst>
                          </p:cTn>
                        </p:par>
                        <p:par>
                          <p:cTn id="24" fill="hold">
                            <p:stCondLst>
                              <p:cond delay="1080"/>
                            </p:stCondLst>
                            <p:childTnLst>
                              <p:par>
                                <p:cTn id="25" presetID="17" presetClass="entr" presetSubtype="8" fill="hold" grpId="0" nodeType="afterEffect">
                                  <p:stCondLst>
                                    <p:cond delay="0"/>
                                  </p:stCondLst>
                                  <p:childTnLst>
                                    <p:set>
                                      <p:cBhvr>
                                        <p:cTn id="26" dur="1" fill="hold">
                                          <p:stCondLst>
                                            <p:cond delay="0"/>
                                          </p:stCondLst>
                                        </p:cTn>
                                        <p:tgtEl>
                                          <p:spTgt spid="1626114"/>
                                        </p:tgtEl>
                                        <p:attrNameLst>
                                          <p:attrName>style.visibility</p:attrName>
                                        </p:attrNameLst>
                                      </p:cBhvr>
                                      <p:to>
                                        <p:strVal val="visible"/>
                                      </p:to>
                                    </p:set>
                                    <p:anim calcmode="lin" valueType="num">
                                      <p:cBhvr>
                                        <p:cTn id="27" dur="500" fill="hold"/>
                                        <p:tgtEl>
                                          <p:spTgt spid="1626114"/>
                                        </p:tgtEl>
                                        <p:attrNameLst>
                                          <p:attrName>ppt_x</p:attrName>
                                        </p:attrNameLst>
                                      </p:cBhvr>
                                      <p:tavLst>
                                        <p:tav tm="0">
                                          <p:val>
                                            <p:strVal val="#ppt_x-#ppt_w/2"/>
                                          </p:val>
                                        </p:tav>
                                        <p:tav tm="100000">
                                          <p:val>
                                            <p:strVal val="#ppt_x"/>
                                          </p:val>
                                        </p:tav>
                                      </p:tavLst>
                                    </p:anim>
                                    <p:anim calcmode="lin" valueType="num">
                                      <p:cBhvr>
                                        <p:cTn id="28" dur="500" fill="hold"/>
                                        <p:tgtEl>
                                          <p:spTgt spid="1626114"/>
                                        </p:tgtEl>
                                        <p:attrNameLst>
                                          <p:attrName>ppt_y</p:attrName>
                                        </p:attrNameLst>
                                      </p:cBhvr>
                                      <p:tavLst>
                                        <p:tav tm="0">
                                          <p:val>
                                            <p:strVal val="#ppt_y"/>
                                          </p:val>
                                        </p:tav>
                                        <p:tav tm="100000">
                                          <p:val>
                                            <p:strVal val="#ppt_y"/>
                                          </p:val>
                                        </p:tav>
                                      </p:tavLst>
                                    </p:anim>
                                    <p:anim calcmode="lin" valueType="num">
                                      <p:cBhvr>
                                        <p:cTn id="29" dur="500" fill="hold"/>
                                        <p:tgtEl>
                                          <p:spTgt spid="1626114"/>
                                        </p:tgtEl>
                                        <p:attrNameLst>
                                          <p:attrName>ppt_w</p:attrName>
                                        </p:attrNameLst>
                                      </p:cBhvr>
                                      <p:tavLst>
                                        <p:tav tm="0">
                                          <p:val>
                                            <p:fltVal val="0"/>
                                          </p:val>
                                        </p:tav>
                                        <p:tav tm="100000">
                                          <p:val>
                                            <p:strVal val="#ppt_w"/>
                                          </p:val>
                                        </p:tav>
                                      </p:tavLst>
                                    </p:anim>
                                    <p:anim calcmode="lin" valueType="num">
                                      <p:cBhvr>
                                        <p:cTn id="30" dur="500" fill="hold"/>
                                        <p:tgtEl>
                                          <p:spTgt spid="1626114"/>
                                        </p:tgtEl>
                                        <p:attrNameLst>
                                          <p:attrName>ppt_h</p:attrName>
                                        </p:attrNameLst>
                                      </p:cBhvr>
                                      <p:tavLst>
                                        <p:tav tm="0">
                                          <p:val>
                                            <p:strVal val="#ppt_h"/>
                                          </p:val>
                                        </p:tav>
                                        <p:tav tm="100000">
                                          <p:val>
                                            <p:strVal val="#ppt_h"/>
                                          </p:val>
                                        </p:tav>
                                      </p:tavLst>
                                    </p:anim>
                                  </p:childTnLst>
                                </p:cTn>
                              </p:par>
                            </p:childTnLst>
                          </p:cTn>
                        </p:par>
                        <p:par>
                          <p:cTn id="31" fill="hold">
                            <p:stCondLst>
                              <p:cond delay="1580"/>
                            </p:stCondLst>
                            <p:childTnLst>
                              <p:par>
                                <p:cTn id="32" presetID="1" presetClass="entr" presetSubtype="0" fill="hold" grpId="0" nodeType="afterEffect">
                                  <p:stCondLst>
                                    <p:cond delay="0"/>
                                  </p:stCondLst>
                                  <p:childTnLst>
                                    <p:set>
                                      <p:cBhvr>
                                        <p:cTn id="33" dur="1" fill="hold">
                                          <p:stCondLst>
                                            <p:cond delay="0"/>
                                          </p:stCondLst>
                                        </p:cTn>
                                        <p:tgtEl>
                                          <p:spTgt spid="16262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2619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262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2619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2619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2619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2619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2619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2619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up)">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up)">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1626198"/>
                                        </p:tgtEl>
                                        <p:attrNameLst>
                                          <p:attrName>style.visibility</p:attrName>
                                        </p:attrNameLst>
                                      </p:cBhvr>
                                      <p:to>
                                        <p:strVal val="visible"/>
                                      </p:to>
                                    </p:set>
                                    <p:anim calcmode="lin" valueType="num">
                                      <p:cBhvr>
                                        <p:cTn id="77" dur="500" fill="hold"/>
                                        <p:tgtEl>
                                          <p:spTgt spid="1626198"/>
                                        </p:tgtEl>
                                        <p:attrNameLst>
                                          <p:attrName>ppt_x</p:attrName>
                                        </p:attrNameLst>
                                      </p:cBhvr>
                                      <p:tavLst>
                                        <p:tav tm="0">
                                          <p:val>
                                            <p:strVal val="#ppt_x"/>
                                          </p:val>
                                        </p:tav>
                                        <p:tav tm="100000">
                                          <p:val>
                                            <p:strVal val="#ppt_x"/>
                                          </p:val>
                                        </p:tav>
                                      </p:tavLst>
                                    </p:anim>
                                    <p:anim calcmode="lin" valueType="num">
                                      <p:cBhvr>
                                        <p:cTn id="78" dur="500" fill="hold"/>
                                        <p:tgtEl>
                                          <p:spTgt spid="1626198"/>
                                        </p:tgtEl>
                                        <p:attrNameLst>
                                          <p:attrName>ppt_y</p:attrName>
                                        </p:attrNameLst>
                                      </p:cBhvr>
                                      <p:tavLst>
                                        <p:tav tm="0">
                                          <p:val>
                                            <p:strVal val="#ppt_y+#ppt_h/2"/>
                                          </p:val>
                                        </p:tav>
                                        <p:tav tm="100000">
                                          <p:val>
                                            <p:strVal val="#ppt_y"/>
                                          </p:val>
                                        </p:tav>
                                      </p:tavLst>
                                    </p:anim>
                                    <p:anim calcmode="lin" valueType="num">
                                      <p:cBhvr>
                                        <p:cTn id="79" dur="500" fill="hold"/>
                                        <p:tgtEl>
                                          <p:spTgt spid="1626198"/>
                                        </p:tgtEl>
                                        <p:attrNameLst>
                                          <p:attrName>ppt_w</p:attrName>
                                        </p:attrNameLst>
                                      </p:cBhvr>
                                      <p:tavLst>
                                        <p:tav tm="0">
                                          <p:val>
                                            <p:strVal val="#ppt_w"/>
                                          </p:val>
                                        </p:tav>
                                        <p:tav tm="100000">
                                          <p:val>
                                            <p:strVal val="#ppt_w"/>
                                          </p:val>
                                        </p:tav>
                                      </p:tavLst>
                                    </p:anim>
                                    <p:anim calcmode="lin" valueType="num">
                                      <p:cBhvr>
                                        <p:cTn id="80" dur="500" fill="hold"/>
                                        <p:tgtEl>
                                          <p:spTgt spid="1626198"/>
                                        </p:tgtEl>
                                        <p:attrNameLst>
                                          <p:attrName>ppt_h</p:attrName>
                                        </p:attrNameLst>
                                      </p:cBhvr>
                                      <p:tavLst>
                                        <p:tav tm="0">
                                          <p:val>
                                            <p:fltVal val="0"/>
                                          </p:val>
                                        </p:tav>
                                        <p:tav tm="100000">
                                          <p:val>
                                            <p:strVal val="#ppt_h"/>
                                          </p:val>
                                        </p:tav>
                                      </p:tavLst>
                                    </p:anim>
                                  </p:childTnLst>
                                </p:cTn>
                              </p:par>
                            </p:childTnLst>
                          </p:cTn>
                        </p:par>
                        <p:par>
                          <p:cTn id="81" fill="hold">
                            <p:stCondLst>
                              <p:cond delay="500"/>
                            </p:stCondLst>
                            <p:childTnLst>
                              <p:par>
                                <p:cTn id="82" presetID="17" presetClass="entr" presetSubtype="2" fill="hold" grpId="0" nodeType="afterEffect">
                                  <p:stCondLst>
                                    <p:cond delay="0"/>
                                  </p:stCondLst>
                                  <p:childTnLst>
                                    <p:set>
                                      <p:cBhvr>
                                        <p:cTn id="83" dur="1" fill="hold">
                                          <p:stCondLst>
                                            <p:cond delay="0"/>
                                          </p:stCondLst>
                                        </p:cTn>
                                        <p:tgtEl>
                                          <p:spTgt spid="1626199"/>
                                        </p:tgtEl>
                                        <p:attrNameLst>
                                          <p:attrName>style.visibility</p:attrName>
                                        </p:attrNameLst>
                                      </p:cBhvr>
                                      <p:to>
                                        <p:strVal val="visible"/>
                                      </p:to>
                                    </p:set>
                                    <p:anim calcmode="lin" valueType="num">
                                      <p:cBhvr>
                                        <p:cTn id="84" dur="500" fill="hold"/>
                                        <p:tgtEl>
                                          <p:spTgt spid="1626199"/>
                                        </p:tgtEl>
                                        <p:attrNameLst>
                                          <p:attrName>ppt_x</p:attrName>
                                        </p:attrNameLst>
                                      </p:cBhvr>
                                      <p:tavLst>
                                        <p:tav tm="0">
                                          <p:val>
                                            <p:strVal val="#ppt_x+#ppt_w/2"/>
                                          </p:val>
                                        </p:tav>
                                        <p:tav tm="100000">
                                          <p:val>
                                            <p:strVal val="#ppt_x"/>
                                          </p:val>
                                        </p:tav>
                                      </p:tavLst>
                                    </p:anim>
                                    <p:anim calcmode="lin" valueType="num">
                                      <p:cBhvr>
                                        <p:cTn id="85" dur="500" fill="hold"/>
                                        <p:tgtEl>
                                          <p:spTgt spid="1626199"/>
                                        </p:tgtEl>
                                        <p:attrNameLst>
                                          <p:attrName>ppt_y</p:attrName>
                                        </p:attrNameLst>
                                      </p:cBhvr>
                                      <p:tavLst>
                                        <p:tav tm="0">
                                          <p:val>
                                            <p:strVal val="#ppt_y"/>
                                          </p:val>
                                        </p:tav>
                                        <p:tav tm="100000">
                                          <p:val>
                                            <p:strVal val="#ppt_y"/>
                                          </p:val>
                                        </p:tav>
                                      </p:tavLst>
                                    </p:anim>
                                    <p:anim calcmode="lin" valueType="num">
                                      <p:cBhvr>
                                        <p:cTn id="86" dur="500" fill="hold"/>
                                        <p:tgtEl>
                                          <p:spTgt spid="1626199"/>
                                        </p:tgtEl>
                                        <p:attrNameLst>
                                          <p:attrName>ppt_w</p:attrName>
                                        </p:attrNameLst>
                                      </p:cBhvr>
                                      <p:tavLst>
                                        <p:tav tm="0">
                                          <p:val>
                                            <p:fltVal val="0"/>
                                          </p:val>
                                        </p:tav>
                                        <p:tav tm="100000">
                                          <p:val>
                                            <p:strVal val="#ppt_w"/>
                                          </p:val>
                                        </p:tav>
                                      </p:tavLst>
                                    </p:anim>
                                    <p:anim calcmode="lin" valueType="num">
                                      <p:cBhvr>
                                        <p:cTn id="87" dur="500" fill="hold"/>
                                        <p:tgtEl>
                                          <p:spTgt spid="1626199"/>
                                        </p:tgtEl>
                                        <p:attrNameLst>
                                          <p:attrName>ppt_h</p:attrName>
                                        </p:attrNameLst>
                                      </p:cBhvr>
                                      <p:tavLst>
                                        <p:tav tm="0">
                                          <p:val>
                                            <p:strVal val="#ppt_h"/>
                                          </p:val>
                                        </p:tav>
                                        <p:tav tm="100000">
                                          <p:val>
                                            <p:strVal val="#ppt_h"/>
                                          </p:val>
                                        </p:tav>
                                      </p:tavLst>
                                    </p:anim>
                                  </p:childTnLst>
                                </p:cTn>
                              </p:par>
                            </p:childTnLst>
                          </p:cTn>
                        </p:par>
                        <p:par>
                          <p:cTn id="88" fill="hold">
                            <p:stCondLst>
                              <p:cond delay="1000"/>
                            </p:stCondLst>
                            <p:childTnLst>
                              <p:par>
                                <p:cTn id="89" presetID="17" presetClass="entr" presetSubtype="1" fill="hold" grpId="0" nodeType="afterEffect">
                                  <p:stCondLst>
                                    <p:cond delay="0"/>
                                  </p:stCondLst>
                                  <p:childTnLst>
                                    <p:set>
                                      <p:cBhvr>
                                        <p:cTn id="90" dur="1" fill="hold">
                                          <p:stCondLst>
                                            <p:cond delay="0"/>
                                          </p:stCondLst>
                                        </p:cTn>
                                        <p:tgtEl>
                                          <p:spTgt spid="1626200"/>
                                        </p:tgtEl>
                                        <p:attrNameLst>
                                          <p:attrName>style.visibility</p:attrName>
                                        </p:attrNameLst>
                                      </p:cBhvr>
                                      <p:to>
                                        <p:strVal val="visible"/>
                                      </p:to>
                                    </p:set>
                                    <p:anim calcmode="lin" valueType="num">
                                      <p:cBhvr>
                                        <p:cTn id="91" dur="500" fill="hold"/>
                                        <p:tgtEl>
                                          <p:spTgt spid="1626200"/>
                                        </p:tgtEl>
                                        <p:attrNameLst>
                                          <p:attrName>ppt_x</p:attrName>
                                        </p:attrNameLst>
                                      </p:cBhvr>
                                      <p:tavLst>
                                        <p:tav tm="0">
                                          <p:val>
                                            <p:strVal val="#ppt_x"/>
                                          </p:val>
                                        </p:tav>
                                        <p:tav tm="100000">
                                          <p:val>
                                            <p:strVal val="#ppt_x"/>
                                          </p:val>
                                        </p:tav>
                                      </p:tavLst>
                                    </p:anim>
                                    <p:anim calcmode="lin" valueType="num">
                                      <p:cBhvr>
                                        <p:cTn id="92" dur="500" fill="hold"/>
                                        <p:tgtEl>
                                          <p:spTgt spid="1626200"/>
                                        </p:tgtEl>
                                        <p:attrNameLst>
                                          <p:attrName>ppt_y</p:attrName>
                                        </p:attrNameLst>
                                      </p:cBhvr>
                                      <p:tavLst>
                                        <p:tav tm="0">
                                          <p:val>
                                            <p:strVal val="#ppt_y-#ppt_h/2"/>
                                          </p:val>
                                        </p:tav>
                                        <p:tav tm="100000">
                                          <p:val>
                                            <p:strVal val="#ppt_y"/>
                                          </p:val>
                                        </p:tav>
                                      </p:tavLst>
                                    </p:anim>
                                    <p:anim calcmode="lin" valueType="num">
                                      <p:cBhvr>
                                        <p:cTn id="93" dur="500" fill="hold"/>
                                        <p:tgtEl>
                                          <p:spTgt spid="1626200"/>
                                        </p:tgtEl>
                                        <p:attrNameLst>
                                          <p:attrName>ppt_w</p:attrName>
                                        </p:attrNameLst>
                                      </p:cBhvr>
                                      <p:tavLst>
                                        <p:tav tm="0">
                                          <p:val>
                                            <p:strVal val="#ppt_w"/>
                                          </p:val>
                                        </p:tav>
                                        <p:tav tm="100000">
                                          <p:val>
                                            <p:strVal val="#ppt_w"/>
                                          </p:val>
                                        </p:tav>
                                      </p:tavLst>
                                    </p:anim>
                                    <p:anim calcmode="lin" valueType="num">
                                      <p:cBhvr>
                                        <p:cTn id="94" dur="500" fill="hold"/>
                                        <p:tgtEl>
                                          <p:spTgt spid="1626200"/>
                                        </p:tgtEl>
                                        <p:attrNameLst>
                                          <p:attrName>ppt_h</p:attrName>
                                        </p:attrNameLst>
                                      </p:cBhvr>
                                      <p:tavLst>
                                        <p:tav tm="0">
                                          <p:val>
                                            <p:fltVal val="0"/>
                                          </p:val>
                                        </p:tav>
                                        <p:tav tm="100000">
                                          <p:val>
                                            <p:strVal val="#ppt_h"/>
                                          </p:val>
                                        </p:tav>
                                      </p:tavLst>
                                    </p:anim>
                                  </p:childTnLst>
                                </p:cTn>
                              </p:par>
                              <p:par>
                                <p:cTn id="95" presetID="27" presetClass="entr" presetSubtype="0" fill="hold" grpId="0" nodeType="withEffect">
                                  <p:stCondLst>
                                    <p:cond delay="0"/>
                                  </p:stCondLst>
                                  <p:iterate type="lt">
                                    <p:tmPct val="50000"/>
                                  </p:iterate>
                                  <p:childTnLst>
                                    <p:set>
                                      <p:cBhvr>
                                        <p:cTn id="96" dur="1" fill="hold">
                                          <p:stCondLst>
                                            <p:cond delay="0"/>
                                          </p:stCondLst>
                                        </p:cTn>
                                        <p:tgtEl>
                                          <p:spTgt spid="1626234"/>
                                        </p:tgtEl>
                                        <p:attrNameLst>
                                          <p:attrName>style.visibility</p:attrName>
                                        </p:attrNameLst>
                                      </p:cBhvr>
                                      <p:to>
                                        <p:strVal val="visible"/>
                                      </p:to>
                                    </p:set>
                                    <p:anim calcmode="discrete" valueType="clr">
                                      <p:cBhvr override="childStyle">
                                        <p:cTn id="97" dur="80"/>
                                        <p:tgtEl>
                                          <p:spTgt spid="1626234"/>
                                        </p:tgtEl>
                                        <p:attrNameLst>
                                          <p:attrName>style.color</p:attrName>
                                        </p:attrNameLst>
                                      </p:cBhvr>
                                      <p:tavLst>
                                        <p:tav tm="0">
                                          <p:val>
                                            <p:clrVal>
                                              <a:schemeClr val="accent2"/>
                                            </p:clrVal>
                                          </p:val>
                                        </p:tav>
                                        <p:tav tm="50000">
                                          <p:val>
                                            <p:clrVal>
                                              <a:schemeClr val="hlink"/>
                                            </p:clrVal>
                                          </p:val>
                                        </p:tav>
                                      </p:tavLst>
                                    </p:anim>
                                    <p:anim calcmode="discrete" valueType="clr">
                                      <p:cBhvr>
                                        <p:cTn id="98" dur="80"/>
                                        <p:tgtEl>
                                          <p:spTgt spid="1626234"/>
                                        </p:tgtEl>
                                        <p:attrNameLst>
                                          <p:attrName>fillcolor</p:attrName>
                                        </p:attrNameLst>
                                      </p:cBhvr>
                                      <p:tavLst>
                                        <p:tav tm="0">
                                          <p:val>
                                            <p:clrVal>
                                              <a:schemeClr val="accent2"/>
                                            </p:clrVal>
                                          </p:val>
                                        </p:tav>
                                        <p:tav tm="50000">
                                          <p:val>
                                            <p:clrVal>
                                              <a:schemeClr val="hlink"/>
                                            </p:clrVal>
                                          </p:val>
                                        </p:tav>
                                      </p:tavLst>
                                    </p:anim>
                                    <p:set>
                                      <p:cBhvr>
                                        <p:cTn id="99" dur="80"/>
                                        <p:tgtEl>
                                          <p:spTgt spid="1626234"/>
                                        </p:tgtEl>
                                        <p:attrNameLst>
                                          <p:attrName>fill.type</p:attrName>
                                        </p:attrNameLst>
                                      </p:cBhvr>
                                      <p:to>
                                        <p:strVal val="solid"/>
                                      </p:to>
                                    </p:set>
                                  </p:childTnLst>
                                </p:cTn>
                              </p:par>
                            </p:childTnLst>
                          </p:cTn>
                        </p:par>
                        <p:par>
                          <p:cTn id="100" fill="hold">
                            <p:stCondLst>
                              <p:cond delay="1500"/>
                            </p:stCondLst>
                            <p:childTnLst>
                              <p:par>
                                <p:cTn id="101" presetID="17" presetClass="entr" presetSubtype="8" fill="hold" grpId="0" nodeType="afterEffect">
                                  <p:stCondLst>
                                    <p:cond delay="0"/>
                                  </p:stCondLst>
                                  <p:childTnLst>
                                    <p:set>
                                      <p:cBhvr>
                                        <p:cTn id="102" dur="1" fill="hold">
                                          <p:stCondLst>
                                            <p:cond delay="0"/>
                                          </p:stCondLst>
                                        </p:cTn>
                                        <p:tgtEl>
                                          <p:spTgt spid="1626201"/>
                                        </p:tgtEl>
                                        <p:attrNameLst>
                                          <p:attrName>style.visibility</p:attrName>
                                        </p:attrNameLst>
                                      </p:cBhvr>
                                      <p:to>
                                        <p:strVal val="visible"/>
                                      </p:to>
                                    </p:set>
                                    <p:anim calcmode="lin" valueType="num">
                                      <p:cBhvr>
                                        <p:cTn id="103" dur="500" fill="hold"/>
                                        <p:tgtEl>
                                          <p:spTgt spid="1626201"/>
                                        </p:tgtEl>
                                        <p:attrNameLst>
                                          <p:attrName>ppt_x</p:attrName>
                                        </p:attrNameLst>
                                      </p:cBhvr>
                                      <p:tavLst>
                                        <p:tav tm="0">
                                          <p:val>
                                            <p:strVal val="#ppt_x-#ppt_w/2"/>
                                          </p:val>
                                        </p:tav>
                                        <p:tav tm="100000">
                                          <p:val>
                                            <p:strVal val="#ppt_x"/>
                                          </p:val>
                                        </p:tav>
                                      </p:tavLst>
                                    </p:anim>
                                    <p:anim calcmode="lin" valueType="num">
                                      <p:cBhvr>
                                        <p:cTn id="104" dur="500" fill="hold"/>
                                        <p:tgtEl>
                                          <p:spTgt spid="1626201"/>
                                        </p:tgtEl>
                                        <p:attrNameLst>
                                          <p:attrName>ppt_y</p:attrName>
                                        </p:attrNameLst>
                                      </p:cBhvr>
                                      <p:tavLst>
                                        <p:tav tm="0">
                                          <p:val>
                                            <p:strVal val="#ppt_y"/>
                                          </p:val>
                                        </p:tav>
                                        <p:tav tm="100000">
                                          <p:val>
                                            <p:strVal val="#ppt_y"/>
                                          </p:val>
                                        </p:tav>
                                      </p:tavLst>
                                    </p:anim>
                                    <p:anim calcmode="lin" valueType="num">
                                      <p:cBhvr>
                                        <p:cTn id="105" dur="500" fill="hold"/>
                                        <p:tgtEl>
                                          <p:spTgt spid="1626201"/>
                                        </p:tgtEl>
                                        <p:attrNameLst>
                                          <p:attrName>ppt_w</p:attrName>
                                        </p:attrNameLst>
                                      </p:cBhvr>
                                      <p:tavLst>
                                        <p:tav tm="0">
                                          <p:val>
                                            <p:fltVal val="0"/>
                                          </p:val>
                                        </p:tav>
                                        <p:tav tm="100000">
                                          <p:val>
                                            <p:strVal val="#ppt_w"/>
                                          </p:val>
                                        </p:tav>
                                      </p:tavLst>
                                    </p:anim>
                                    <p:anim calcmode="lin" valueType="num">
                                      <p:cBhvr>
                                        <p:cTn id="106" dur="500" fill="hold"/>
                                        <p:tgtEl>
                                          <p:spTgt spid="1626201"/>
                                        </p:tgtEl>
                                        <p:attrNameLst>
                                          <p:attrName>ppt_h</p:attrName>
                                        </p:attrNameLst>
                                      </p:cBhvr>
                                      <p:tavLst>
                                        <p:tav tm="0">
                                          <p:val>
                                            <p:strVal val="#ppt_h"/>
                                          </p:val>
                                        </p:tav>
                                        <p:tav tm="100000">
                                          <p:val>
                                            <p:strVal val="#ppt_h"/>
                                          </p:val>
                                        </p:tav>
                                      </p:tavLst>
                                    </p:anim>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0"/>
                                          </p:stCondLst>
                                        </p:cTn>
                                        <p:tgtEl>
                                          <p:spTgt spid="162619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7" presetClass="entr" presetSubtype="10" fill="hold" grpId="0" nodeType="clickEffect">
                                  <p:stCondLst>
                                    <p:cond delay="0"/>
                                  </p:stCondLst>
                                  <p:childTnLst>
                                    <p:set>
                                      <p:cBhvr>
                                        <p:cTn id="113" dur="1" fill="hold">
                                          <p:stCondLst>
                                            <p:cond delay="0"/>
                                          </p:stCondLst>
                                        </p:cTn>
                                        <p:tgtEl>
                                          <p:spTgt spid="1626202"/>
                                        </p:tgtEl>
                                        <p:attrNameLst>
                                          <p:attrName>style.visibility</p:attrName>
                                        </p:attrNameLst>
                                      </p:cBhvr>
                                      <p:to>
                                        <p:strVal val="visible"/>
                                      </p:to>
                                    </p:set>
                                    <p:anim calcmode="lin" valueType="num">
                                      <p:cBhvr>
                                        <p:cTn id="114" dur="500" fill="hold"/>
                                        <p:tgtEl>
                                          <p:spTgt spid="1626202"/>
                                        </p:tgtEl>
                                        <p:attrNameLst>
                                          <p:attrName>ppt_w</p:attrName>
                                        </p:attrNameLst>
                                      </p:cBhvr>
                                      <p:tavLst>
                                        <p:tav tm="0">
                                          <p:val>
                                            <p:fltVal val="0"/>
                                          </p:val>
                                        </p:tav>
                                        <p:tav tm="100000">
                                          <p:val>
                                            <p:strVal val="#ppt_w"/>
                                          </p:val>
                                        </p:tav>
                                      </p:tavLst>
                                    </p:anim>
                                    <p:anim calcmode="lin" valueType="num">
                                      <p:cBhvr>
                                        <p:cTn id="115" dur="500" fill="hold"/>
                                        <p:tgtEl>
                                          <p:spTgt spid="1626202"/>
                                        </p:tgtEl>
                                        <p:attrNameLst>
                                          <p:attrName>ppt_h</p:attrName>
                                        </p:attrNameLst>
                                      </p:cBhvr>
                                      <p:tavLst>
                                        <p:tav tm="0">
                                          <p:val>
                                            <p:strVal val="#ppt_h"/>
                                          </p:val>
                                        </p:tav>
                                        <p:tav tm="100000">
                                          <p:val>
                                            <p:strVal val="#ppt_h"/>
                                          </p:val>
                                        </p:tav>
                                      </p:tavLst>
                                    </p:anim>
                                  </p:childTnLst>
                                </p:cTn>
                              </p:par>
                            </p:childTnLst>
                          </p:cTn>
                        </p:par>
                        <p:par>
                          <p:cTn id="116" fill="hold">
                            <p:stCondLst>
                              <p:cond delay="500"/>
                            </p:stCondLst>
                            <p:childTnLst>
                              <p:par>
                                <p:cTn id="117" presetID="17" presetClass="entr" presetSubtype="10" fill="hold" grpId="0" nodeType="afterEffect">
                                  <p:stCondLst>
                                    <p:cond delay="0"/>
                                  </p:stCondLst>
                                  <p:childTnLst>
                                    <p:set>
                                      <p:cBhvr>
                                        <p:cTn id="118" dur="1" fill="hold">
                                          <p:stCondLst>
                                            <p:cond delay="0"/>
                                          </p:stCondLst>
                                        </p:cTn>
                                        <p:tgtEl>
                                          <p:spTgt spid="1626310"/>
                                        </p:tgtEl>
                                        <p:attrNameLst>
                                          <p:attrName>style.visibility</p:attrName>
                                        </p:attrNameLst>
                                      </p:cBhvr>
                                      <p:to>
                                        <p:strVal val="visible"/>
                                      </p:to>
                                    </p:set>
                                    <p:anim calcmode="lin" valueType="num">
                                      <p:cBhvr>
                                        <p:cTn id="119" dur="500" fill="hold"/>
                                        <p:tgtEl>
                                          <p:spTgt spid="1626310"/>
                                        </p:tgtEl>
                                        <p:attrNameLst>
                                          <p:attrName>ppt_w</p:attrName>
                                        </p:attrNameLst>
                                      </p:cBhvr>
                                      <p:tavLst>
                                        <p:tav tm="0">
                                          <p:val>
                                            <p:fltVal val="0"/>
                                          </p:val>
                                        </p:tav>
                                        <p:tav tm="100000">
                                          <p:val>
                                            <p:strVal val="#ppt_w"/>
                                          </p:val>
                                        </p:tav>
                                      </p:tavLst>
                                    </p:anim>
                                    <p:anim calcmode="lin" valueType="num">
                                      <p:cBhvr>
                                        <p:cTn id="120" dur="500" fill="hold"/>
                                        <p:tgtEl>
                                          <p:spTgt spid="1626310"/>
                                        </p:tgtEl>
                                        <p:attrNameLst>
                                          <p:attrName>ppt_h</p:attrName>
                                        </p:attrNameLst>
                                      </p:cBhvr>
                                      <p:tavLst>
                                        <p:tav tm="0">
                                          <p:val>
                                            <p:strVal val="#ppt_h"/>
                                          </p:val>
                                        </p:tav>
                                        <p:tav tm="100000">
                                          <p:val>
                                            <p:strVal val="#ppt_h"/>
                                          </p:val>
                                        </p:tav>
                                      </p:tavLst>
                                    </p:anim>
                                  </p:childTnLst>
                                </p:cTn>
                              </p:par>
                              <p:par>
                                <p:cTn id="121" presetID="17" presetClass="entr" presetSubtype="10" fill="hold" grpId="0" nodeType="withEffect">
                                  <p:stCondLst>
                                    <p:cond delay="0"/>
                                  </p:stCondLst>
                                  <p:childTnLst>
                                    <p:set>
                                      <p:cBhvr>
                                        <p:cTn id="122" dur="1" fill="hold">
                                          <p:stCondLst>
                                            <p:cond delay="0"/>
                                          </p:stCondLst>
                                        </p:cTn>
                                        <p:tgtEl>
                                          <p:spTgt spid="1626311"/>
                                        </p:tgtEl>
                                        <p:attrNameLst>
                                          <p:attrName>style.visibility</p:attrName>
                                        </p:attrNameLst>
                                      </p:cBhvr>
                                      <p:to>
                                        <p:strVal val="visible"/>
                                      </p:to>
                                    </p:set>
                                    <p:anim calcmode="lin" valueType="num">
                                      <p:cBhvr>
                                        <p:cTn id="123" dur="500" fill="hold"/>
                                        <p:tgtEl>
                                          <p:spTgt spid="1626311"/>
                                        </p:tgtEl>
                                        <p:attrNameLst>
                                          <p:attrName>ppt_w</p:attrName>
                                        </p:attrNameLst>
                                      </p:cBhvr>
                                      <p:tavLst>
                                        <p:tav tm="0">
                                          <p:val>
                                            <p:fltVal val="0"/>
                                          </p:val>
                                        </p:tav>
                                        <p:tav tm="100000">
                                          <p:val>
                                            <p:strVal val="#ppt_w"/>
                                          </p:val>
                                        </p:tav>
                                      </p:tavLst>
                                    </p:anim>
                                    <p:anim calcmode="lin" valueType="num">
                                      <p:cBhvr>
                                        <p:cTn id="124" dur="500" fill="hold"/>
                                        <p:tgtEl>
                                          <p:spTgt spid="1626311"/>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7" presetClass="entr" presetSubtype="4" fill="hold" grpId="0" nodeType="clickEffect">
                                  <p:stCondLst>
                                    <p:cond delay="0"/>
                                  </p:stCondLst>
                                  <p:childTnLst>
                                    <p:set>
                                      <p:cBhvr>
                                        <p:cTn id="128" dur="1" fill="hold">
                                          <p:stCondLst>
                                            <p:cond delay="0"/>
                                          </p:stCondLst>
                                        </p:cTn>
                                        <p:tgtEl>
                                          <p:spTgt spid="1626204"/>
                                        </p:tgtEl>
                                        <p:attrNameLst>
                                          <p:attrName>style.visibility</p:attrName>
                                        </p:attrNameLst>
                                      </p:cBhvr>
                                      <p:to>
                                        <p:strVal val="visible"/>
                                      </p:to>
                                    </p:set>
                                    <p:anim calcmode="lin" valueType="num">
                                      <p:cBhvr>
                                        <p:cTn id="129" dur="500" fill="hold"/>
                                        <p:tgtEl>
                                          <p:spTgt spid="1626204"/>
                                        </p:tgtEl>
                                        <p:attrNameLst>
                                          <p:attrName>ppt_x</p:attrName>
                                        </p:attrNameLst>
                                      </p:cBhvr>
                                      <p:tavLst>
                                        <p:tav tm="0">
                                          <p:val>
                                            <p:strVal val="#ppt_x"/>
                                          </p:val>
                                        </p:tav>
                                        <p:tav tm="100000">
                                          <p:val>
                                            <p:strVal val="#ppt_x"/>
                                          </p:val>
                                        </p:tav>
                                      </p:tavLst>
                                    </p:anim>
                                    <p:anim calcmode="lin" valueType="num">
                                      <p:cBhvr>
                                        <p:cTn id="130" dur="500" fill="hold"/>
                                        <p:tgtEl>
                                          <p:spTgt spid="1626204"/>
                                        </p:tgtEl>
                                        <p:attrNameLst>
                                          <p:attrName>ppt_y</p:attrName>
                                        </p:attrNameLst>
                                      </p:cBhvr>
                                      <p:tavLst>
                                        <p:tav tm="0">
                                          <p:val>
                                            <p:strVal val="#ppt_y+#ppt_h/2"/>
                                          </p:val>
                                        </p:tav>
                                        <p:tav tm="100000">
                                          <p:val>
                                            <p:strVal val="#ppt_y"/>
                                          </p:val>
                                        </p:tav>
                                      </p:tavLst>
                                    </p:anim>
                                    <p:anim calcmode="lin" valueType="num">
                                      <p:cBhvr>
                                        <p:cTn id="131" dur="500" fill="hold"/>
                                        <p:tgtEl>
                                          <p:spTgt spid="1626204"/>
                                        </p:tgtEl>
                                        <p:attrNameLst>
                                          <p:attrName>ppt_w</p:attrName>
                                        </p:attrNameLst>
                                      </p:cBhvr>
                                      <p:tavLst>
                                        <p:tav tm="0">
                                          <p:val>
                                            <p:strVal val="#ppt_w"/>
                                          </p:val>
                                        </p:tav>
                                        <p:tav tm="100000">
                                          <p:val>
                                            <p:strVal val="#ppt_w"/>
                                          </p:val>
                                        </p:tav>
                                      </p:tavLst>
                                    </p:anim>
                                    <p:anim calcmode="lin" valueType="num">
                                      <p:cBhvr>
                                        <p:cTn id="132" dur="500" fill="hold"/>
                                        <p:tgtEl>
                                          <p:spTgt spid="1626204"/>
                                        </p:tgtEl>
                                        <p:attrNameLst>
                                          <p:attrName>ppt_h</p:attrName>
                                        </p:attrNameLst>
                                      </p:cBhvr>
                                      <p:tavLst>
                                        <p:tav tm="0">
                                          <p:val>
                                            <p:fltVal val="0"/>
                                          </p:val>
                                        </p:tav>
                                        <p:tav tm="100000">
                                          <p:val>
                                            <p:strVal val="#ppt_h"/>
                                          </p:val>
                                        </p:tav>
                                      </p:tavLst>
                                    </p:anim>
                                  </p:childTnLst>
                                </p:cTn>
                              </p:par>
                            </p:childTnLst>
                          </p:cTn>
                        </p:par>
                        <p:par>
                          <p:cTn id="133" fill="hold">
                            <p:stCondLst>
                              <p:cond delay="500"/>
                            </p:stCondLst>
                            <p:childTnLst>
                              <p:par>
                                <p:cTn id="134" presetID="17" presetClass="entr" presetSubtype="2" fill="hold" grpId="0" nodeType="afterEffect">
                                  <p:stCondLst>
                                    <p:cond delay="0"/>
                                  </p:stCondLst>
                                  <p:childTnLst>
                                    <p:set>
                                      <p:cBhvr>
                                        <p:cTn id="135" dur="1" fill="hold">
                                          <p:stCondLst>
                                            <p:cond delay="0"/>
                                          </p:stCondLst>
                                        </p:cTn>
                                        <p:tgtEl>
                                          <p:spTgt spid="1626215"/>
                                        </p:tgtEl>
                                        <p:attrNameLst>
                                          <p:attrName>style.visibility</p:attrName>
                                        </p:attrNameLst>
                                      </p:cBhvr>
                                      <p:to>
                                        <p:strVal val="visible"/>
                                      </p:to>
                                    </p:set>
                                    <p:anim calcmode="lin" valueType="num">
                                      <p:cBhvr>
                                        <p:cTn id="136" dur="500" fill="hold"/>
                                        <p:tgtEl>
                                          <p:spTgt spid="1626215"/>
                                        </p:tgtEl>
                                        <p:attrNameLst>
                                          <p:attrName>ppt_x</p:attrName>
                                        </p:attrNameLst>
                                      </p:cBhvr>
                                      <p:tavLst>
                                        <p:tav tm="0">
                                          <p:val>
                                            <p:strVal val="#ppt_x+#ppt_w/2"/>
                                          </p:val>
                                        </p:tav>
                                        <p:tav tm="100000">
                                          <p:val>
                                            <p:strVal val="#ppt_x"/>
                                          </p:val>
                                        </p:tav>
                                      </p:tavLst>
                                    </p:anim>
                                    <p:anim calcmode="lin" valueType="num">
                                      <p:cBhvr>
                                        <p:cTn id="137" dur="500" fill="hold"/>
                                        <p:tgtEl>
                                          <p:spTgt spid="1626215"/>
                                        </p:tgtEl>
                                        <p:attrNameLst>
                                          <p:attrName>ppt_y</p:attrName>
                                        </p:attrNameLst>
                                      </p:cBhvr>
                                      <p:tavLst>
                                        <p:tav tm="0">
                                          <p:val>
                                            <p:strVal val="#ppt_y"/>
                                          </p:val>
                                        </p:tav>
                                        <p:tav tm="100000">
                                          <p:val>
                                            <p:strVal val="#ppt_y"/>
                                          </p:val>
                                        </p:tav>
                                      </p:tavLst>
                                    </p:anim>
                                    <p:anim calcmode="lin" valueType="num">
                                      <p:cBhvr>
                                        <p:cTn id="138" dur="500" fill="hold"/>
                                        <p:tgtEl>
                                          <p:spTgt spid="1626215"/>
                                        </p:tgtEl>
                                        <p:attrNameLst>
                                          <p:attrName>ppt_w</p:attrName>
                                        </p:attrNameLst>
                                      </p:cBhvr>
                                      <p:tavLst>
                                        <p:tav tm="0">
                                          <p:val>
                                            <p:fltVal val="0"/>
                                          </p:val>
                                        </p:tav>
                                        <p:tav tm="100000">
                                          <p:val>
                                            <p:strVal val="#ppt_w"/>
                                          </p:val>
                                        </p:tav>
                                      </p:tavLst>
                                    </p:anim>
                                    <p:anim calcmode="lin" valueType="num">
                                      <p:cBhvr>
                                        <p:cTn id="139" dur="500" fill="hold"/>
                                        <p:tgtEl>
                                          <p:spTgt spid="1626215"/>
                                        </p:tgtEl>
                                        <p:attrNameLst>
                                          <p:attrName>ppt_h</p:attrName>
                                        </p:attrNameLst>
                                      </p:cBhvr>
                                      <p:tavLst>
                                        <p:tav tm="0">
                                          <p:val>
                                            <p:strVal val="#ppt_h"/>
                                          </p:val>
                                        </p:tav>
                                        <p:tav tm="100000">
                                          <p:val>
                                            <p:strVal val="#ppt_h"/>
                                          </p:val>
                                        </p:tav>
                                      </p:tavLst>
                                    </p:anim>
                                  </p:childTnLst>
                                </p:cTn>
                              </p:par>
                            </p:childTnLst>
                          </p:cTn>
                        </p:par>
                        <p:par>
                          <p:cTn id="140" fill="hold">
                            <p:stCondLst>
                              <p:cond delay="1000"/>
                            </p:stCondLst>
                            <p:childTnLst>
                              <p:par>
                                <p:cTn id="141" presetID="17" presetClass="entr" presetSubtype="4" fill="hold" grpId="0" nodeType="afterEffect">
                                  <p:stCondLst>
                                    <p:cond delay="0"/>
                                  </p:stCondLst>
                                  <p:childTnLst>
                                    <p:set>
                                      <p:cBhvr>
                                        <p:cTn id="142" dur="1" fill="hold">
                                          <p:stCondLst>
                                            <p:cond delay="0"/>
                                          </p:stCondLst>
                                        </p:cTn>
                                        <p:tgtEl>
                                          <p:spTgt spid="1626216"/>
                                        </p:tgtEl>
                                        <p:attrNameLst>
                                          <p:attrName>style.visibility</p:attrName>
                                        </p:attrNameLst>
                                      </p:cBhvr>
                                      <p:to>
                                        <p:strVal val="visible"/>
                                      </p:to>
                                    </p:set>
                                    <p:anim calcmode="lin" valueType="num">
                                      <p:cBhvr>
                                        <p:cTn id="143" dur="500" fill="hold"/>
                                        <p:tgtEl>
                                          <p:spTgt spid="1626216"/>
                                        </p:tgtEl>
                                        <p:attrNameLst>
                                          <p:attrName>ppt_x</p:attrName>
                                        </p:attrNameLst>
                                      </p:cBhvr>
                                      <p:tavLst>
                                        <p:tav tm="0">
                                          <p:val>
                                            <p:strVal val="#ppt_x"/>
                                          </p:val>
                                        </p:tav>
                                        <p:tav tm="100000">
                                          <p:val>
                                            <p:strVal val="#ppt_x"/>
                                          </p:val>
                                        </p:tav>
                                      </p:tavLst>
                                    </p:anim>
                                    <p:anim calcmode="lin" valueType="num">
                                      <p:cBhvr>
                                        <p:cTn id="144" dur="500" fill="hold"/>
                                        <p:tgtEl>
                                          <p:spTgt spid="1626216"/>
                                        </p:tgtEl>
                                        <p:attrNameLst>
                                          <p:attrName>ppt_y</p:attrName>
                                        </p:attrNameLst>
                                      </p:cBhvr>
                                      <p:tavLst>
                                        <p:tav tm="0">
                                          <p:val>
                                            <p:strVal val="#ppt_y+#ppt_h/2"/>
                                          </p:val>
                                        </p:tav>
                                        <p:tav tm="100000">
                                          <p:val>
                                            <p:strVal val="#ppt_y"/>
                                          </p:val>
                                        </p:tav>
                                      </p:tavLst>
                                    </p:anim>
                                    <p:anim calcmode="lin" valueType="num">
                                      <p:cBhvr>
                                        <p:cTn id="145" dur="500" fill="hold"/>
                                        <p:tgtEl>
                                          <p:spTgt spid="1626216"/>
                                        </p:tgtEl>
                                        <p:attrNameLst>
                                          <p:attrName>ppt_w</p:attrName>
                                        </p:attrNameLst>
                                      </p:cBhvr>
                                      <p:tavLst>
                                        <p:tav tm="0">
                                          <p:val>
                                            <p:strVal val="#ppt_w"/>
                                          </p:val>
                                        </p:tav>
                                        <p:tav tm="100000">
                                          <p:val>
                                            <p:strVal val="#ppt_w"/>
                                          </p:val>
                                        </p:tav>
                                      </p:tavLst>
                                    </p:anim>
                                    <p:anim calcmode="lin" valueType="num">
                                      <p:cBhvr>
                                        <p:cTn id="146" dur="500" fill="hold"/>
                                        <p:tgtEl>
                                          <p:spTgt spid="1626216"/>
                                        </p:tgtEl>
                                        <p:attrNameLst>
                                          <p:attrName>ppt_h</p:attrName>
                                        </p:attrNameLst>
                                      </p:cBhvr>
                                      <p:tavLst>
                                        <p:tav tm="0">
                                          <p:val>
                                            <p:fltVal val="0"/>
                                          </p:val>
                                        </p:tav>
                                        <p:tav tm="100000">
                                          <p:val>
                                            <p:strVal val="#ppt_h"/>
                                          </p:val>
                                        </p:tav>
                                      </p:tavLst>
                                    </p:anim>
                                  </p:childTnLst>
                                </p:cTn>
                              </p:par>
                            </p:childTnLst>
                          </p:cTn>
                        </p:par>
                        <p:par>
                          <p:cTn id="147" fill="hold">
                            <p:stCondLst>
                              <p:cond delay="1500"/>
                            </p:stCondLst>
                            <p:childTnLst>
                              <p:par>
                                <p:cTn id="148" presetID="17" presetClass="entr" presetSubtype="1" fill="hold" grpId="0" nodeType="afterEffect">
                                  <p:stCondLst>
                                    <p:cond delay="0"/>
                                  </p:stCondLst>
                                  <p:childTnLst>
                                    <p:set>
                                      <p:cBhvr>
                                        <p:cTn id="149" dur="1" fill="hold">
                                          <p:stCondLst>
                                            <p:cond delay="0"/>
                                          </p:stCondLst>
                                        </p:cTn>
                                        <p:tgtEl>
                                          <p:spTgt spid="1626220"/>
                                        </p:tgtEl>
                                        <p:attrNameLst>
                                          <p:attrName>style.visibility</p:attrName>
                                        </p:attrNameLst>
                                      </p:cBhvr>
                                      <p:to>
                                        <p:strVal val="visible"/>
                                      </p:to>
                                    </p:set>
                                    <p:anim calcmode="lin" valueType="num">
                                      <p:cBhvr>
                                        <p:cTn id="150" dur="500" fill="hold"/>
                                        <p:tgtEl>
                                          <p:spTgt spid="1626220"/>
                                        </p:tgtEl>
                                        <p:attrNameLst>
                                          <p:attrName>ppt_x</p:attrName>
                                        </p:attrNameLst>
                                      </p:cBhvr>
                                      <p:tavLst>
                                        <p:tav tm="0">
                                          <p:val>
                                            <p:strVal val="#ppt_x"/>
                                          </p:val>
                                        </p:tav>
                                        <p:tav tm="100000">
                                          <p:val>
                                            <p:strVal val="#ppt_x"/>
                                          </p:val>
                                        </p:tav>
                                      </p:tavLst>
                                    </p:anim>
                                    <p:anim calcmode="lin" valueType="num">
                                      <p:cBhvr>
                                        <p:cTn id="151" dur="500" fill="hold"/>
                                        <p:tgtEl>
                                          <p:spTgt spid="1626220"/>
                                        </p:tgtEl>
                                        <p:attrNameLst>
                                          <p:attrName>ppt_y</p:attrName>
                                        </p:attrNameLst>
                                      </p:cBhvr>
                                      <p:tavLst>
                                        <p:tav tm="0">
                                          <p:val>
                                            <p:strVal val="#ppt_y-#ppt_h/2"/>
                                          </p:val>
                                        </p:tav>
                                        <p:tav tm="100000">
                                          <p:val>
                                            <p:strVal val="#ppt_y"/>
                                          </p:val>
                                        </p:tav>
                                      </p:tavLst>
                                    </p:anim>
                                    <p:anim calcmode="lin" valueType="num">
                                      <p:cBhvr>
                                        <p:cTn id="152" dur="500" fill="hold"/>
                                        <p:tgtEl>
                                          <p:spTgt spid="1626220"/>
                                        </p:tgtEl>
                                        <p:attrNameLst>
                                          <p:attrName>ppt_w</p:attrName>
                                        </p:attrNameLst>
                                      </p:cBhvr>
                                      <p:tavLst>
                                        <p:tav tm="0">
                                          <p:val>
                                            <p:strVal val="#ppt_w"/>
                                          </p:val>
                                        </p:tav>
                                        <p:tav tm="100000">
                                          <p:val>
                                            <p:strVal val="#ppt_w"/>
                                          </p:val>
                                        </p:tav>
                                      </p:tavLst>
                                    </p:anim>
                                    <p:anim calcmode="lin" valueType="num">
                                      <p:cBhvr>
                                        <p:cTn id="153" dur="500" fill="hold"/>
                                        <p:tgtEl>
                                          <p:spTgt spid="1626220"/>
                                        </p:tgtEl>
                                        <p:attrNameLst>
                                          <p:attrName>ppt_h</p:attrName>
                                        </p:attrNameLst>
                                      </p:cBhvr>
                                      <p:tavLst>
                                        <p:tav tm="0">
                                          <p:val>
                                            <p:fltVal val="0"/>
                                          </p:val>
                                        </p:tav>
                                        <p:tav tm="100000">
                                          <p:val>
                                            <p:strVal val="#ppt_h"/>
                                          </p:val>
                                        </p:tav>
                                      </p:tavLst>
                                    </p:anim>
                                  </p:childTnLst>
                                </p:cTn>
                              </p:par>
                              <p:par>
                                <p:cTn id="154" presetID="17" presetClass="entr" presetSubtype="1" fill="hold" grpId="0" nodeType="withEffect">
                                  <p:stCondLst>
                                    <p:cond delay="0"/>
                                  </p:stCondLst>
                                  <p:childTnLst>
                                    <p:set>
                                      <p:cBhvr>
                                        <p:cTn id="155" dur="1" fill="hold">
                                          <p:stCondLst>
                                            <p:cond delay="0"/>
                                          </p:stCondLst>
                                        </p:cTn>
                                        <p:tgtEl>
                                          <p:spTgt spid="1626217"/>
                                        </p:tgtEl>
                                        <p:attrNameLst>
                                          <p:attrName>style.visibility</p:attrName>
                                        </p:attrNameLst>
                                      </p:cBhvr>
                                      <p:to>
                                        <p:strVal val="visible"/>
                                      </p:to>
                                    </p:set>
                                    <p:anim calcmode="lin" valueType="num">
                                      <p:cBhvr>
                                        <p:cTn id="156" dur="500" fill="hold"/>
                                        <p:tgtEl>
                                          <p:spTgt spid="1626217"/>
                                        </p:tgtEl>
                                        <p:attrNameLst>
                                          <p:attrName>ppt_x</p:attrName>
                                        </p:attrNameLst>
                                      </p:cBhvr>
                                      <p:tavLst>
                                        <p:tav tm="0">
                                          <p:val>
                                            <p:strVal val="#ppt_x"/>
                                          </p:val>
                                        </p:tav>
                                        <p:tav tm="100000">
                                          <p:val>
                                            <p:strVal val="#ppt_x"/>
                                          </p:val>
                                        </p:tav>
                                      </p:tavLst>
                                    </p:anim>
                                    <p:anim calcmode="lin" valueType="num">
                                      <p:cBhvr>
                                        <p:cTn id="157" dur="500" fill="hold"/>
                                        <p:tgtEl>
                                          <p:spTgt spid="1626217"/>
                                        </p:tgtEl>
                                        <p:attrNameLst>
                                          <p:attrName>ppt_y</p:attrName>
                                        </p:attrNameLst>
                                      </p:cBhvr>
                                      <p:tavLst>
                                        <p:tav tm="0">
                                          <p:val>
                                            <p:strVal val="#ppt_y-#ppt_h/2"/>
                                          </p:val>
                                        </p:tav>
                                        <p:tav tm="100000">
                                          <p:val>
                                            <p:strVal val="#ppt_y"/>
                                          </p:val>
                                        </p:tav>
                                      </p:tavLst>
                                    </p:anim>
                                    <p:anim calcmode="lin" valueType="num">
                                      <p:cBhvr>
                                        <p:cTn id="158" dur="500" fill="hold"/>
                                        <p:tgtEl>
                                          <p:spTgt spid="1626217"/>
                                        </p:tgtEl>
                                        <p:attrNameLst>
                                          <p:attrName>ppt_w</p:attrName>
                                        </p:attrNameLst>
                                      </p:cBhvr>
                                      <p:tavLst>
                                        <p:tav tm="0">
                                          <p:val>
                                            <p:strVal val="#ppt_w"/>
                                          </p:val>
                                        </p:tav>
                                        <p:tav tm="100000">
                                          <p:val>
                                            <p:strVal val="#ppt_w"/>
                                          </p:val>
                                        </p:tav>
                                      </p:tavLst>
                                    </p:anim>
                                    <p:anim calcmode="lin" valueType="num">
                                      <p:cBhvr>
                                        <p:cTn id="159" dur="500" fill="hold"/>
                                        <p:tgtEl>
                                          <p:spTgt spid="1626217"/>
                                        </p:tgtEl>
                                        <p:attrNameLst>
                                          <p:attrName>ppt_h</p:attrName>
                                        </p:attrNameLst>
                                      </p:cBhvr>
                                      <p:tavLst>
                                        <p:tav tm="0">
                                          <p:val>
                                            <p:fltVal val="0"/>
                                          </p:val>
                                        </p:tav>
                                        <p:tav tm="100000">
                                          <p:val>
                                            <p:strVal val="#ppt_h"/>
                                          </p:val>
                                        </p:tav>
                                      </p:tavLst>
                                    </p:anim>
                                  </p:childTnLst>
                                </p:cTn>
                              </p:par>
                            </p:childTnLst>
                          </p:cTn>
                        </p:par>
                        <p:par>
                          <p:cTn id="160" fill="hold">
                            <p:stCondLst>
                              <p:cond delay="2000"/>
                            </p:stCondLst>
                            <p:childTnLst>
                              <p:par>
                                <p:cTn id="161" presetID="17" presetClass="entr" presetSubtype="2" fill="hold" grpId="0" nodeType="afterEffect">
                                  <p:stCondLst>
                                    <p:cond delay="0"/>
                                  </p:stCondLst>
                                  <p:childTnLst>
                                    <p:set>
                                      <p:cBhvr>
                                        <p:cTn id="162" dur="1" fill="hold">
                                          <p:stCondLst>
                                            <p:cond delay="0"/>
                                          </p:stCondLst>
                                        </p:cTn>
                                        <p:tgtEl>
                                          <p:spTgt spid="1626218"/>
                                        </p:tgtEl>
                                        <p:attrNameLst>
                                          <p:attrName>style.visibility</p:attrName>
                                        </p:attrNameLst>
                                      </p:cBhvr>
                                      <p:to>
                                        <p:strVal val="visible"/>
                                      </p:to>
                                    </p:set>
                                    <p:anim calcmode="lin" valueType="num">
                                      <p:cBhvr>
                                        <p:cTn id="163" dur="500" fill="hold"/>
                                        <p:tgtEl>
                                          <p:spTgt spid="1626218"/>
                                        </p:tgtEl>
                                        <p:attrNameLst>
                                          <p:attrName>ppt_x</p:attrName>
                                        </p:attrNameLst>
                                      </p:cBhvr>
                                      <p:tavLst>
                                        <p:tav tm="0">
                                          <p:val>
                                            <p:strVal val="#ppt_x+#ppt_w/2"/>
                                          </p:val>
                                        </p:tav>
                                        <p:tav tm="100000">
                                          <p:val>
                                            <p:strVal val="#ppt_x"/>
                                          </p:val>
                                        </p:tav>
                                      </p:tavLst>
                                    </p:anim>
                                    <p:anim calcmode="lin" valueType="num">
                                      <p:cBhvr>
                                        <p:cTn id="164" dur="500" fill="hold"/>
                                        <p:tgtEl>
                                          <p:spTgt spid="1626218"/>
                                        </p:tgtEl>
                                        <p:attrNameLst>
                                          <p:attrName>ppt_y</p:attrName>
                                        </p:attrNameLst>
                                      </p:cBhvr>
                                      <p:tavLst>
                                        <p:tav tm="0">
                                          <p:val>
                                            <p:strVal val="#ppt_y"/>
                                          </p:val>
                                        </p:tav>
                                        <p:tav tm="100000">
                                          <p:val>
                                            <p:strVal val="#ppt_y"/>
                                          </p:val>
                                        </p:tav>
                                      </p:tavLst>
                                    </p:anim>
                                    <p:anim calcmode="lin" valueType="num">
                                      <p:cBhvr>
                                        <p:cTn id="165" dur="500" fill="hold"/>
                                        <p:tgtEl>
                                          <p:spTgt spid="1626218"/>
                                        </p:tgtEl>
                                        <p:attrNameLst>
                                          <p:attrName>ppt_w</p:attrName>
                                        </p:attrNameLst>
                                      </p:cBhvr>
                                      <p:tavLst>
                                        <p:tav tm="0">
                                          <p:val>
                                            <p:fltVal val="0"/>
                                          </p:val>
                                        </p:tav>
                                        <p:tav tm="100000">
                                          <p:val>
                                            <p:strVal val="#ppt_w"/>
                                          </p:val>
                                        </p:tav>
                                      </p:tavLst>
                                    </p:anim>
                                    <p:anim calcmode="lin" valueType="num">
                                      <p:cBhvr>
                                        <p:cTn id="166" dur="500" fill="hold"/>
                                        <p:tgtEl>
                                          <p:spTgt spid="1626218"/>
                                        </p:tgtEl>
                                        <p:attrNameLst>
                                          <p:attrName>ppt_h</p:attrName>
                                        </p:attrNameLst>
                                      </p:cBhvr>
                                      <p:tavLst>
                                        <p:tav tm="0">
                                          <p:val>
                                            <p:strVal val="#ppt_h"/>
                                          </p:val>
                                        </p:tav>
                                        <p:tav tm="100000">
                                          <p:val>
                                            <p:strVal val="#ppt_h"/>
                                          </p:val>
                                        </p:tav>
                                      </p:tavLst>
                                    </p:anim>
                                  </p:childTnLst>
                                </p:cTn>
                              </p:par>
                              <p:par>
                                <p:cTn id="167" presetID="1" presetClass="entr" presetSubtype="0" fill="hold" grpId="0" nodeType="withEffect">
                                  <p:stCondLst>
                                    <p:cond delay="0"/>
                                  </p:stCondLst>
                                  <p:childTnLst>
                                    <p:set>
                                      <p:cBhvr>
                                        <p:cTn id="168" dur="1" fill="hold">
                                          <p:stCondLst>
                                            <p:cond delay="0"/>
                                          </p:stCondLst>
                                        </p:cTn>
                                        <p:tgtEl>
                                          <p:spTgt spid="1626230"/>
                                        </p:tgtEl>
                                        <p:attrNameLst>
                                          <p:attrName>style.visibility</p:attrName>
                                        </p:attrNameLst>
                                      </p:cBhvr>
                                      <p:to>
                                        <p:strVal val="visible"/>
                                      </p:to>
                                    </p:set>
                                  </p:childTnLst>
                                </p:cTn>
                              </p:par>
                            </p:childTnLst>
                          </p:cTn>
                        </p:par>
                        <p:par>
                          <p:cTn id="169" fill="hold">
                            <p:stCondLst>
                              <p:cond delay="2500"/>
                            </p:stCondLst>
                            <p:childTnLst>
                              <p:par>
                                <p:cTn id="170" presetID="17" presetClass="entr" presetSubtype="1" fill="hold" grpId="0" nodeType="afterEffect">
                                  <p:stCondLst>
                                    <p:cond delay="0"/>
                                  </p:stCondLst>
                                  <p:childTnLst>
                                    <p:set>
                                      <p:cBhvr>
                                        <p:cTn id="171" dur="1" fill="hold">
                                          <p:stCondLst>
                                            <p:cond delay="0"/>
                                          </p:stCondLst>
                                        </p:cTn>
                                        <p:tgtEl>
                                          <p:spTgt spid="1626219"/>
                                        </p:tgtEl>
                                        <p:attrNameLst>
                                          <p:attrName>style.visibility</p:attrName>
                                        </p:attrNameLst>
                                      </p:cBhvr>
                                      <p:to>
                                        <p:strVal val="visible"/>
                                      </p:to>
                                    </p:set>
                                    <p:anim calcmode="lin" valueType="num">
                                      <p:cBhvr>
                                        <p:cTn id="172" dur="500" fill="hold"/>
                                        <p:tgtEl>
                                          <p:spTgt spid="1626219"/>
                                        </p:tgtEl>
                                        <p:attrNameLst>
                                          <p:attrName>ppt_x</p:attrName>
                                        </p:attrNameLst>
                                      </p:cBhvr>
                                      <p:tavLst>
                                        <p:tav tm="0">
                                          <p:val>
                                            <p:strVal val="#ppt_x"/>
                                          </p:val>
                                        </p:tav>
                                        <p:tav tm="100000">
                                          <p:val>
                                            <p:strVal val="#ppt_x"/>
                                          </p:val>
                                        </p:tav>
                                      </p:tavLst>
                                    </p:anim>
                                    <p:anim calcmode="lin" valueType="num">
                                      <p:cBhvr>
                                        <p:cTn id="173" dur="500" fill="hold"/>
                                        <p:tgtEl>
                                          <p:spTgt spid="1626219"/>
                                        </p:tgtEl>
                                        <p:attrNameLst>
                                          <p:attrName>ppt_y</p:attrName>
                                        </p:attrNameLst>
                                      </p:cBhvr>
                                      <p:tavLst>
                                        <p:tav tm="0">
                                          <p:val>
                                            <p:strVal val="#ppt_y-#ppt_h/2"/>
                                          </p:val>
                                        </p:tav>
                                        <p:tav tm="100000">
                                          <p:val>
                                            <p:strVal val="#ppt_y"/>
                                          </p:val>
                                        </p:tav>
                                      </p:tavLst>
                                    </p:anim>
                                    <p:anim calcmode="lin" valueType="num">
                                      <p:cBhvr>
                                        <p:cTn id="174" dur="500" fill="hold"/>
                                        <p:tgtEl>
                                          <p:spTgt spid="1626219"/>
                                        </p:tgtEl>
                                        <p:attrNameLst>
                                          <p:attrName>ppt_w</p:attrName>
                                        </p:attrNameLst>
                                      </p:cBhvr>
                                      <p:tavLst>
                                        <p:tav tm="0">
                                          <p:val>
                                            <p:strVal val="#ppt_w"/>
                                          </p:val>
                                        </p:tav>
                                        <p:tav tm="100000">
                                          <p:val>
                                            <p:strVal val="#ppt_w"/>
                                          </p:val>
                                        </p:tav>
                                      </p:tavLst>
                                    </p:anim>
                                    <p:anim calcmode="lin" valueType="num">
                                      <p:cBhvr>
                                        <p:cTn id="175" dur="500" fill="hold"/>
                                        <p:tgtEl>
                                          <p:spTgt spid="1626219"/>
                                        </p:tgtEl>
                                        <p:attrNameLst>
                                          <p:attrName>ppt_h</p:attrName>
                                        </p:attrNameLst>
                                      </p:cBhvr>
                                      <p:tavLst>
                                        <p:tav tm="0">
                                          <p:val>
                                            <p:fltVal val="0"/>
                                          </p:val>
                                        </p:tav>
                                        <p:tav tm="100000">
                                          <p:val>
                                            <p:strVal val="#ppt_h"/>
                                          </p:val>
                                        </p:tav>
                                      </p:tavLst>
                                    </p:anim>
                                  </p:childTnLst>
                                </p:cTn>
                              </p:par>
                            </p:childTnLst>
                          </p:cTn>
                        </p:par>
                        <p:par>
                          <p:cTn id="176" fill="hold">
                            <p:stCondLst>
                              <p:cond delay="3000"/>
                            </p:stCondLst>
                            <p:childTnLst>
                              <p:par>
                                <p:cTn id="177" presetID="1" presetClass="entr" presetSubtype="0" fill="hold" grpId="0" nodeType="afterEffect">
                                  <p:stCondLst>
                                    <p:cond delay="0"/>
                                  </p:stCondLst>
                                  <p:childTnLst>
                                    <p:set>
                                      <p:cBhvr>
                                        <p:cTn id="178" dur="1" fill="hold">
                                          <p:stCondLst>
                                            <p:cond delay="0"/>
                                          </p:stCondLst>
                                        </p:cTn>
                                        <p:tgtEl>
                                          <p:spTgt spid="162620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7" presetClass="entr" presetSubtype="2" fill="hold" grpId="0" nodeType="clickEffect">
                                  <p:stCondLst>
                                    <p:cond delay="0"/>
                                  </p:stCondLst>
                                  <p:childTnLst>
                                    <p:set>
                                      <p:cBhvr>
                                        <p:cTn id="182" dur="1" fill="hold">
                                          <p:stCondLst>
                                            <p:cond delay="0"/>
                                          </p:stCondLst>
                                        </p:cTn>
                                        <p:tgtEl>
                                          <p:spTgt spid="1626221"/>
                                        </p:tgtEl>
                                        <p:attrNameLst>
                                          <p:attrName>style.visibility</p:attrName>
                                        </p:attrNameLst>
                                      </p:cBhvr>
                                      <p:to>
                                        <p:strVal val="visible"/>
                                      </p:to>
                                    </p:set>
                                    <p:anim calcmode="lin" valueType="num">
                                      <p:cBhvr>
                                        <p:cTn id="183" dur="500" fill="hold"/>
                                        <p:tgtEl>
                                          <p:spTgt spid="1626221"/>
                                        </p:tgtEl>
                                        <p:attrNameLst>
                                          <p:attrName>ppt_x</p:attrName>
                                        </p:attrNameLst>
                                      </p:cBhvr>
                                      <p:tavLst>
                                        <p:tav tm="0">
                                          <p:val>
                                            <p:strVal val="#ppt_x+#ppt_w/2"/>
                                          </p:val>
                                        </p:tav>
                                        <p:tav tm="100000">
                                          <p:val>
                                            <p:strVal val="#ppt_x"/>
                                          </p:val>
                                        </p:tav>
                                      </p:tavLst>
                                    </p:anim>
                                    <p:anim calcmode="lin" valueType="num">
                                      <p:cBhvr>
                                        <p:cTn id="184" dur="500" fill="hold"/>
                                        <p:tgtEl>
                                          <p:spTgt spid="1626221"/>
                                        </p:tgtEl>
                                        <p:attrNameLst>
                                          <p:attrName>ppt_y</p:attrName>
                                        </p:attrNameLst>
                                      </p:cBhvr>
                                      <p:tavLst>
                                        <p:tav tm="0">
                                          <p:val>
                                            <p:strVal val="#ppt_y"/>
                                          </p:val>
                                        </p:tav>
                                        <p:tav tm="100000">
                                          <p:val>
                                            <p:strVal val="#ppt_y"/>
                                          </p:val>
                                        </p:tav>
                                      </p:tavLst>
                                    </p:anim>
                                    <p:anim calcmode="lin" valueType="num">
                                      <p:cBhvr>
                                        <p:cTn id="185" dur="500" fill="hold"/>
                                        <p:tgtEl>
                                          <p:spTgt spid="1626221"/>
                                        </p:tgtEl>
                                        <p:attrNameLst>
                                          <p:attrName>ppt_w</p:attrName>
                                        </p:attrNameLst>
                                      </p:cBhvr>
                                      <p:tavLst>
                                        <p:tav tm="0">
                                          <p:val>
                                            <p:fltVal val="0"/>
                                          </p:val>
                                        </p:tav>
                                        <p:tav tm="100000">
                                          <p:val>
                                            <p:strVal val="#ppt_w"/>
                                          </p:val>
                                        </p:tav>
                                      </p:tavLst>
                                    </p:anim>
                                    <p:anim calcmode="lin" valueType="num">
                                      <p:cBhvr>
                                        <p:cTn id="186" dur="500" fill="hold"/>
                                        <p:tgtEl>
                                          <p:spTgt spid="1626221"/>
                                        </p:tgtEl>
                                        <p:attrNameLst>
                                          <p:attrName>ppt_h</p:attrName>
                                        </p:attrNameLst>
                                      </p:cBhvr>
                                      <p:tavLst>
                                        <p:tav tm="0">
                                          <p:val>
                                            <p:strVal val="#ppt_h"/>
                                          </p:val>
                                        </p:tav>
                                        <p:tav tm="100000">
                                          <p:val>
                                            <p:strVal val="#ppt_h"/>
                                          </p:val>
                                        </p:tav>
                                      </p:tavLst>
                                    </p:anim>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162622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childTnLst>
                                    <p:set>
                                      <p:cBhvr>
                                        <p:cTn id="193" dur="1" fill="hold">
                                          <p:stCondLst>
                                            <p:cond delay="0"/>
                                          </p:stCondLst>
                                        </p:cTn>
                                        <p:tgtEl>
                                          <p:spTgt spid="1626222"/>
                                        </p:tgtEl>
                                        <p:attrNameLst>
                                          <p:attrName>style.visibility</p:attrName>
                                        </p:attrNameLst>
                                      </p:cBhvr>
                                      <p:to>
                                        <p:strVal val="visible"/>
                                      </p:to>
                                    </p:set>
                                    <p:anim calcmode="lin" valueType="num">
                                      <p:cBhvr>
                                        <p:cTn id="194" dur="500" fill="hold"/>
                                        <p:tgtEl>
                                          <p:spTgt spid="1626222"/>
                                        </p:tgtEl>
                                        <p:attrNameLst>
                                          <p:attrName>ppt_x</p:attrName>
                                        </p:attrNameLst>
                                      </p:cBhvr>
                                      <p:tavLst>
                                        <p:tav tm="0">
                                          <p:val>
                                            <p:strVal val="#ppt_x-#ppt_w/2"/>
                                          </p:val>
                                        </p:tav>
                                        <p:tav tm="100000">
                                          <p:val>
                                            <p:strVal val="#ppt_x"/>
                                          </p:val>
                                        </p:tav>
                                      </p:tavLst>
                                    </p:anim>
                                    <p:anim calcmode="lin" valueType="num">
                                      <p:cBhvr>
                                        <p:cTn id="195" dur="500" fill="hold"/>
                                        <p:tgtEl>
                                          <p:spTgt spid="1626222"/>
                                        </p:tgtEl>
                                        <p:attrNameLst>
                                          <p:attrName>ppt_y</p:attrName>
                                        </p:attrNameLst>
                                      </p:cBhvr>
                                      <p:tavLst>
                                        <p:tav tm="0">
                                          <p:val>
                                            <p:strVal val="#ppt_y"/>
                                          </p:val>
                                        </p:tav>
                                        <p:tav tm="100000">
                                          <p:val>
                                            <p:strVal val="#ppt_y"/>
                                          </p:val>
                                        </p:tav>
                                      </p:tavLst>
                                    </p:anim>
                                    <p:anim calcmode="lin" valueType="num">
                                      <p:cBhvr>
                                        <p:cTn id="196" dur="500" fill="hold"/>
                                        <p:tgtEl>
                                          <p:spTgt spid="1626222"/>
                                        </p:tgtEl>
                                        <p:attrNameLst>
                                          <p:attrName>ppt_w</p:attrName>
                                        </p:attrNameLst>
                                      </p:cBhvr>
                                      <p:tavLst>
                                        <p:tav tm="0">
                                          <p:val>
                                            <p:fltVal val="0"/>
                                          </p:val>
                                        </p:tav>
                                        <p:tav tm="100000">
                                          <p:val>
                                            <p:strVal val="#ppt_w"/>
                                          </p:val>
                                        </p:tav>
                                      </p:tavLst>
                                    </p:anim>
                                    <p:anim calcmode="lin" valueType="num">
                                      <p:cBhvr>
                                        <p:cTn id="197" dur="500" fill="hold"/>
                                        <p:tgtEl>
                                          <p:spTgt spid="1626222"/>
                                        </p:tgtEl>
                                        <p:attrNameLst>
                                          <p:attrName>ppt_h</p:attrName>
                                        </p:attrNameLst>
                                      </p:cBhvr>
                                      <p:tavLst>
                                        <p:tav tm="0">
                                          <p:val>
                                            <p:strVal val="#ppt_h"/>
                                          </p:val>
                                        </p:tav>
                                        <p:tav tm="100000">
                                          <p:val>
                                            <p:strVal val="#ppt_h"/>
                                          </p:val>
                                        </p:tav>
                                      </p:tavLst>
                                    </p:anim>
                                  </p:childTnLst>
                                </p:cTn>
                              </p:par>
                            </p:childTnLst>
                          </p:cTn>
                        </p:par>
                        <p:par>
                          <p:cTn id="198" fill="hold">
                            <p:stCondLst>
                              <p:cond delay="500"/>
                            </p:stCondLst>
                            <p:childTnLst>
                              <p:par>
                                <p:cTn id="199" presetID="1" presetClass="entr" presetSubtype="0" fill="hold" grpId="0" nodeType="afterEffect">
                                  <p:stCondLst>
                                    <p:cond delay="0"/>
                                  </p:stCondLst>
                                  <p:childTnLst>
                                    <p:set>
                                      <p:cBhvr>
                                        <p:cTn id="200" dur="1" fill="hold">
                                          <p:stCondLst>
                                            <p:cond delay="0"/>
                                          </p:stCondLst>
                                        </p:cTn>
                                        <p:tgtEl>
                                          <p:spTgt spid="1626229"/>
                                        </p:tgtEl>
                                        <p:attrNameLst>
                                          <p:attrName>style.visibility</p:attrName>
                                        </p:attrNameLst>
                                      </p:cBhvr>
                                      <p:to>
                                        <p:strVal val="visible"/>
                                      </p:to>
                                    </p:set>
                                  </p:childTnLst>
                                </p:cTn>
                              </p:par>
                            </p:childTnLst>
                          </p:cTn>
                        </p:par>
                        <p:par>
                          <p:cTn id="201" fill="hold">
                            <p:stCondLst>
                              <p:cond delay="500"/>
                            </p:stCondLst>
                            <p:childTnLst>
                              <p:par>
                                <p:cTn id="202" presetID="17" presetClass="entr" presetSubtype="10" fill="hold" grpId="0" nodeType="afterEffect">
                                  <p:stCondLst>
                                    <p:cond delay="0"/>
                                  </p:stCondLst>
                                  <p:childTnLst>
                                    <p:set>
                                      <p:cBhvr>
                                        <p:cTn id="203" dur="1" fill="hold">
                                          <p:stCondLst>
                                            <p:cond delay="0"/>
                                          </p:stCondLst>
                                        </p:cTn>
                                        <p:tgtEl>
                                          <p:spTgt spid="1626316"/>
                                        </p:tgtEl>
                                        <p:attrNameLst>
                                          <p:attrName>style.visibility</p:attrName>
                                        </p:attrNameLst>
                                      </p:cBhvr>
                                      <p:to>
                                        <p:strVal val="visible"/>
                                      </p:to>
                                    </p:set>
                                    <p:anim calcmode="lin" valueType="num">
                                      <p:cBhvr>
                                        <p:cTn id="204" dur="500" fill="hold"/>
                                        <p:tgtEl>
                                          <p:spTgt spid="1626316"/>
                                        </p:tgtEl>
                                        <p:attrNameLst>
                                          <p:attrName>ppt_w</p:attrName>
                                        </p:attrNameLst>
                                      </p:cBhvr>
                                      <p:tavLst>
                                        <p:tav tm="0">
                                          <p:val>
                                            <p:fltVal val="0"/>
                                          </p:val>
                                        </p:tav>
                                        <p:tav tm="100000">
                                          <p:val>
                                            <p:strVal val="#ppt_w"/>
                                          </p:val>
                                        </p:tav>
                                      </p:tavLst>
                                    </p:anim>
                                    <p:anim calcmode="lin" valueType="num">
                                      <p:cBhvr>
                                        <p:cTn id="205" dur="500" fill="hold"/>
                                        <p:tgtEl>
                                          <p:spTgt spid="1626316"/>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26205"/>
                                        </p:tgtEl>
                                        <p:attrNameLst>
                                          <p:attrName>style.visibility</p:attrName>
                                        </p:attrNameLst>
                                      </p:cBhvr>
                                      <p:to>
                                        <p:strVal val="visible"/>
                                      </p:to>
                                    </p:set>
                                    <p:anim calcmode="discrete" valueType="clr">
                                      <p:cBhvr override="childStyle">
                                        <p:cTn id="210" dur="80"/>
                                        <p:tgtEl>
                                          <p:spTgt spid="1626205"/>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26205"/>
                                        </p:tgtEl>
                                        <p:attrNameLst>
                                          <p:attrName>fillcolor</p:attrName>
                                        </p:attrNameLst>
                                      </p:cBhvr>
                                      <p:tavLst>
                                        <p:tav tm="0">
                                          <p:val>
                                            <p:clrVal>
                                              <a:schemeClr val="accent2"/>
                                            </p:clrVal>
                                          </p:val>
                                        </p:tav>
                                        <p:tav tm="50000">
                                          <p:val>
                                            <p:clrVal>
                                              <a:schemeClr val="hlink"/>
                                            </p:clrVal>
                                          </p:val>
                                        </p:tav>
                                      </p:tavLst>
                                    </p:anim>
                                    <p:set>
                                      <p:cBhvr>
                                        <p:cTn id="212" dur="80"/>
                                        <p:tgtEl>
                                          <p:spTgt spid="1626205"/>
                                        </p:tgtEl>
                                        <p:attrNameLst>
                                          <p:attrName>fill.type</p:attrName>
                                        </p:attrNameLst>
                                      </p:cBhvr>
                                      <p:to>
                                        <p:strVal val="solid"/>
                                      </p:to>
                                    </p:set>
                                  </p:childTnLst>
                                </p:cTn>
                              </p:par>
                            </p:childTnLst>
                          </p:cTn>
                        </p:par>
                        <p:par>
                          <p:cTn id="213" fill="hold">
                            <p:stCondLst>
                              <p:cond delay="640"/>
                            </p:stCondLst>
                            <p:childTnLst>
                              <p:par>
                                <p:cTn id="214" presetID="17" presetClass="entr" presetSubtype="1" fill="hold" grpId="0" nodeType="afterEffect">
                                  <p:stCondLst>
                                    <p:cond delay="0"/>
                                  </p:stCondLst>
                                  <p:childTnLst>
                                    <p:set>
                                      <p:cBhvr>
                                        <p:cTn id="215" dur="1" fill="hold">
                                          <p:stCondLst>
                                            <p:cond delay="0"/>
                                          </p:stCondLst>
                                        </p:cTn>
                                        <p:tgtEl>
                                          <p:spTgt spid="1626209"/>
                                        </p:tgtEl>
                                        <p:attrNameLst>
                                          <p:attrName>style.visibility</p:attrName>
                                        </p:attrNameLst>
                                      </p:cBhvr>
                                      <p:to>
                                        <p:strVal val="visible"/>
                                      </p:to>
                                    </p:set>
                                    <p:anim calcmode="lin" valueType="num">
                                      <p:cBhvr>
                                        <p:cTn id="216" dur="500" fill="hold"/>
                                        <p:tgtEl>
                                          <p:spTgt spid="1626209"/>
                                        </p:tgtEl>
                                        <p:attrNameLst>
                                          <p:attrName>ppt_x</p:attrName>
                                        </p:attrNameLst>
                                      </p:cBhvr>
                                      <p:tavLst>
                                        <p:tav tm="0">
                                          <p:val>
                                            <p:strVal val="#ppt_x"/>
                                          </p:val>
                                        </p:tav>
                                        <p:tav tm="100000">
                                          <p:val>
                                            <p:strVal val="#ppt_x"/>
                                          </p:val>
                                        </p:tav>
                                      </p:tavLst>
                                    </p:anim>
                                    <p:anim calcmode="lin" valueType="num">
                                      <p:cBhvr>
                                        <p:cTn id="217" dur="500" fill="hold"/>
                                        <p:tgtEl>
                                          <p:spTgt spid="1626209"/>
                                        </p:tgtEl>
                                        <p:attrNameLst>
                                          <p:attrName>ppt_y</p:attrName>
                                        </p:attrNameLst>
                                      </p:cBhvr>
                                      <p:tavLst>
                                        <p:tav tm="0">
                                          <p:val>
                                            <p:strVal val="#ppt_y-#ppt_h/2"/>
                                          </p:val>
                                        </p:tav>
                                        <p:tav tm="100000">
                                          <p:val>
                                            <p:strVal val="#ppt_y"/>
                                          </p:val>
                                        </p:tav>
                                      </p:tavLst>
                                    </p:anim>
                                    <p:anim calcmode="lin" valueType="num">
                                      <p:cBhvr>
                                        <p:cTn id="218" dur="500" fill="hold"/>
                                        <p:tgtEl>
                                          <p:spTgt spid="1626209"/>
                                        </p:tgtEl>
                                        <p:attrNameLst>
                                          <p:attrName>ppt_w</p:attrName>
                                        </p:attrNameLst>
                                      </p:cBhvr>
                                      <p:tavLst>
                                        <p:tav tm="0">
                                          <p:val>
                                            <p:strVal val="#ppt_w"/>
                                          </p:val>
                                        </p:tav>
                                        <p:tav tm="100000">
                                          <p:val>
                                            <p:strVal val="#ppt_w"/>
                                          </p:val>
                                        </p:tav>
                                      </p:tavLst>
                                    </p:anim>
                                    <p:anim calcmode="lin" valueType="num">
                                      <p:cBhvr>
                                        <p:cTn id="219" dur="500" fill="hold"/>
                                        <p:tgtEl>
                                          <p:spTgt spid="1626209"/>
                                        </p:tgtEl>
                                        <p:attrNameLst>
                                          <p:attrName>ppt_h</p:attrName>
                                        </p:attrNameLst>
                                      </p:cBhvr>
                                      <p:tavLst>
                                        <p:tav tm="0">
                                          <p:val>
                                            <p:fltVal val="0"/>
                                          </p:val>
                                        </p:tav>
                                        <p:tav tm="100000">
                                          <p:val>
                                            <p:strVal val="#ppt_h"/>
                                          </p:val>
                                        </p:tav>
                                      </p:tavLst>
                                    </p:anim>
                                  </p:childTnLst>
                                </p:cTn>
                              </p:par>
                            </p:childTnLst>
                          </p:cTn>
                        </p:par>
                        <p:par>
                          <p:cTn id="220" fill="hold">
                            <p:stCondLst>
                              <p:cond delay="1140"/>
                            </p:stCondLst>
                            <p:childTnLst>
                              <p:par>
                                <p:cTn id="221" presetID="1" presetClass="entr" presetSubtype="0" fill="hold" grpId="0" nodeType="afterEffect">
                                  <p:stCondLst>
                                    <p:cond delay="0"/>
                                  </p:stCondLst>
                                  <p:childTnLst>
                                    <p:set>
                                      <p:cBhvr>
                                        <p:cTn id="222" dur="1" fill="hold">
                                          <p:stCondLst>
                                            <p:cond delay="0"/>
                                          </p:stCondLst>
                                        </p:cTn>
                                        <p:tgtEl>
                                          <p:spTgt spid="1626208"/>
                                        </p:tgtEl>
                                        <p:attrNameLst>
                                          <p:attrName>style.visibility</p:attrName>
                                        </p:attrNameLst>
                                      </p:cBhvr>
                                      <p:to>
                                        <p:strVal val="visible"/>
                                      </p:to>
                                    </p:set>
                                  </p:childTnLst>
                                </p:cTn>
                              </p:par>
                            </p:childTnLst>
                          </p:cTn>
                        </p:par>
                        <p:par>
                          <p:cTn id="223" fill="hold">
                            <p:stCondLst>
                              <p:cond delay="1140"/>
                            </p:stCondLst>
                            <p:childTnLst>
                              <p:par>
                                <p:cTn id="224" presetID="17" presetClass="entr" presetSubtype="1" fill="hold" grpId="0" nodeType="afterEffect">
                                  <p:stCondLst>
                                    <p:cond delay="0"/>
                                  </p:stCondLst>
                                  <p:childTnLst>
                                    <p:set>
                                      <p:cBhvr>
                                        <p:cTn id="225" dur="1" fill="hold">
                                          <p:stCondLst>
                                            <p:cond delay="0"/>
                                          </p:stCondLst>
                                        </p:cTn>
                                        <p:tgtEl>
                                          <p:spTgt spid="1626210"/>
                                        </p:tgtEl>
                                        <p:attrNameLst>
                                          <p:attrName>style.visibility</p:attrName>
                                        </p:attrNameLst>
                                      </p:cBhvr>
                                      <p:to>
                                        <p:strVal val="visible"/>
                                      </p:to>
                                    </p:set>
                                    <p:anim calcmode="lin" valueType="num">
                                      <p:cBhvr>
                                        <p:cTn id="226" dur="500" fill="hold"/>
                                        <p:tgtEl>
                                          <p:spTgt spid="1626210"/>
                                        </p:tgtEl>
                                        <p:attrNameLst>
                                          <p:attrName>ppt_x</p:attrName>
                                        </p:attrNameLst>
                                      </p:cBhvr>
                                      <p:tavLst>
                                        <p:tav tm="0">
                                          <p:val>
                                            <p:strVal val="#ppt_x"/>
                                          </p:val>
                                        </p:tav>
                                        <p:tav tm="100000">
                                          <p:val>
                                            <p:strVal val="#ppt_x"/>
                                          </p:val>
                                        </p:tav>
                                      </p:tavLst>
                                    </p:anim>
                                    <p:anim calcmode="lin" valueType="num">
                                      <p:cBhvr>
                                        <p:cTn id="227" dur="500" fill="hold"/>
                                        <p:tgtEl>
                                          <p:spTgt spid="1626210"/>
                                        </p:tgtEl>
                                        <p:attrNameLst>
                                          <p:attrName>ppt_y</p:attrName>
                                        </p:attrNameLst>
                                      </p:cBhvr>
                                      <p:tavLst>
                                        <p:tav tm="0">
                                          <p:val>
                                            <p:strVal val="#ppt_y-#ppt_h/2"/>
                                          </p:val>
                                        </p:tav>
                                        <p:tav tm="100000">
                                          <p:val>
                                            <p:strVal val="#ppt_y"/>
                                          </p:val>
                                        </p:tav>
                                      </p:tavLst>
                                    </p:anim>
                                    <p:anim calcmode="lin" valueType="num">
                                      <p:cBhvr>
                                        <p:cTn id="228" dur="500" fill="hold"/>
                                        <p:tgtEl>
                                          <p:spTgt spid="1626210"/>
                                        </p:tgtEl>
                                        <p:attrNameLst>
                                          <p:attrName>ppt_w</p:attrName>
                                        </p:attrNameLst>
                                      </p:cBhvr>
                                      <p:tavLst>
                                        <p:tav tm="0">
                                          <p:val>
                                            <p:strVal val="#ppt_w"/>
                                          </p:val>
                                        </p:tav>
                                        <p:tav tm="100000">
                                          <p:val>
                                            <p:strVal val="#ppt_w"/>
                                          </p:val>
                                        </p:tav>
                                      </p:tavLst>
                                    </p:anim>
                                    <p:anim calcmode="lin" valueType="num">
                                      <p:cBhvr>
                                        <p:cTn id="229" dur="500" fill="hold"/>
                                        <p:tgtEl>
                                          <p:spTgt spid="1626210"/>
                                        </p:tgtEl>
                                        <p:attrNameLst>
                                          <p:attrName>ppt_h</p:attrName>
                                        </p:attrNameLst>
                                      </p:cBhvr>
                                      <p:tavLst>
                                        <p:tav tm="0">
                                          <p:val>
                                            <p:fltVal val="0"/>
                                          </p:val>
                                        </p:tav>
                                        <p:tav tm="100000">
                                          <p:val>
                                            <p:strVal val="#ppt_h"/>
                                          </p:val>
                                        </p:tav>
                                      </p:tavLst>
                                    </p:anim>
                                  </p:childTnLst>
                                </p:cTn>
                              </p:par>
                            </p:childTnLst>
                          </p:cTn>
                        </p:par>
                        <p:par>
                          <p:cTn id="230" fill="hold">
                            <p:stCondLst>
                              <p:cond delay="1640"/>
                            </p:stCondLst>
                            <p:childTnLst>
                              <p:par>
                                <p:cTn id="231" presetID="1" presetClass="entr" presetSubtype="0" fill="hold" grpId="0" nodeType="afterEffect">
                                  <p:stCondLst>
                                    <p:cond delay="0"/>
                                  </p:stCondLst>
                                  <p:childTnLst>
                                    <p:set>
                                      <p:cBhvr>
                                        <p:cTn id="232" dur="1" fill="hold">
                                          <p:stCondLst>
                                            <p:cond delay="0"/>
                                          </p:stCondLst>
                                        </p:cTn>
                                        <p:tgtEl>
                                          <p:spTgt spid="1626206"/>
                                        </p:tgtEl>
                                        <p:attrNameLst>
                                          <p:attrName>style.visibility</p:attrName>
                                        </p:attrNameLst>
                                      </p:cBhvr>
                                      <p:to>
                                        <p:strVal val="visible"/>
                                      </p:to>
                                    </p:set>
                                  </p:childTnLst>
                                </p:cTn>
                              </p:par>
                            </p:childTnLst>
                          </p:cTn>
                        </p:par>
                        <p:par>
                          <p:cTn id="233" fill="hold">
                            <p:stCondLst>
                              <p:cond delay="1640"/>
                            </p:stCondLst>
                            <p:childTnLst>
                              <p:par>
                                <p:cTn id="234" presetID="1" presetClass="entr" presetSubtype="0" fill="hold" grpId="0" nodeType="afterEffect">
                                  <p:stCondLst>
                                    <p:cond delay="0"/>
                                  </p:stCondLst>
                                  <p:childTnLst>
                                    <p:set>
                                      <p:cBhvr>
                                        <p:cTn id="235" dur="1" fill="hold">
                                          <p:stCondLst>
                                            <p:cond delay="0"/>
                                          </p:stCondLst>
                                        </p:cTn>
                                        <p:tgtEl>
                                          <p:spTgt spid="1626214"/>
                                        </p:tgtEl>
                                        <p:attrNameLst>
                                          <p:attrName>style.visibility</p:attrName>
                                        </p:attrNameLst>
                                      </p:cBhvr>
                                      <p:to>
                                        <p:strVal val="visible"/>
                                      </p:to>
                                    </p:set>
                                  </p:childTnLst>
                                </p:cTn>
                              </p:par>
                            </p:childTnLst>
                          </p:cTn>
                        </p:par>
                        <p:par>
                          <p:cTn id="236" fill="hold">
                            <p:stCondLst>
                              <p:cond delay="1640"/>
                            </p:stCondLst>
                            <p:childTnLst>
                              <p:par>
                                <p:cTn id="237" presetID="18" presetClass="entr" presetSubtype="3" fill="hold" grpId="0" nodeType="afterEffect">
                                  <p:stCondLst>
                                    <p:cond delay="0"/>
                                  </p:stCondLst>
                                  <p:childTnLst>
                                    <p:set>
                                      <p:cBhvr>
                                        <p:cTn id="238" dur="1" fill="hold">
                                          <p:stCondLst>
                                            <p:cond delay="0"/>
                                          </p:stCondLst>
                                        </p:cTn>
                                        <p:tgtEl>
                                          <p:spTgt spid="1626211"/>
                                        </p:tgtEl>
                                        <p:attrNameLst>
                                          <p:attrName>style.visibility</p:attrName>
                                        </p:attrNameLst>
                                      </p:cBhvr>
                                      <p:to>
                                        <p:strVal val="visible"/>
                                      </p:to>
                                    </p:set>
                                    <p:animEffect transition="in" filter="strips(upRight)">
                                      <p:cBhvr>
                                        <p:cTn id="239" dur="500"/>
                                        <p:tgtEl>
                                          <p:spTgt spid="1626211"/>
                                        </p:tgtEl>
                                      </p:cBhvr>
                                    </p:animEffect>
                                  </p:childTnLst>
                                </p:cTn>
                              </p:par>
                            </p:childTnLst>
                          </p:cTn>
                        </p:par>
                        <p:par>
                          <p:cTn id="240" fill="hold">
                            <p:stCondLst>
                              <p:cond delay="2140"/>
                            </p:stCondLst>
                            <p:childTnLst>
                              <p:par>
                                <p:cTn id="241" presetID="17" presetClass="entr" presetSubtype="8" fill="hold" grpId="0" nodeType="afterEffect">
                                  <p:stCondLst>
                                    <p:cond delay="0"/>
                                  </p:stCondLst>
                                  <p:childTnLst>
                                    <p:set>
                                      <p:cBhvr>
                                        <p:cTn id="242" dur="1" fill="hold">
                                          <p:stCondLst>
                                            <p:cond delay="0"/>
                                          </p:stCondLst>
                                        </p:cTn>
                                        <p:tgtEl>
                                          <p:spTgt spid="1626212"/>
                                        </p:tgtEl>
                                        <p:attrNameLst>
                                          <p:attrName>style.visibility</p:attrName>
                                        </p:attrNameLst>
                                      </p:cBhvr>
                                      <p:to>
                                        <p:strVal val="visible"/>
                                      </p:to>
                                    </p:set>
                                    <p:anim calcmode="lin" valueType="num">
                                      <p:cBhvr>
                                        <p:cTn id="243" dur="500" fill="hold"/>
                                        <p:tgtEl>
                                          <p:spTgt spid="1626212"/>
                                        </p:tgtEl>
                                        <p:attrNameLst>
                                          <p:attrName>ppt_x</p:attrName>
                                        </p:attrNameLst>
                                      </p:cBhvr>
                                      <p:tavLst>
                                        <p:tav tm="0">
                                          <p:val>
                                            <p:strVal val="#ppt_x-#ppt_w/2"/>
                                          </p:val>
                                        </p:tav>
                                        <p:tav tm="100000">
                                          <p:val>
                                            <p:strVal val="#ppt_x"/>
                                          </p:val>
                                        </p:tav>
                                      </p:tavLst>
                                    </p:anim>
                                    <p:anim calcmode="lin" valueType="num">
                                      <p:cBhvr>
                                        <p:cTn id="244" dur="500" fill="hold"/>
                                        <p:tgtEl>
                                          <p:spTgt spid="1626212"/>
                                        </p:tgtEl>
                                        <p:attrNameLst>
                                          <p:attrName>ppt_y</p:attrName>
                                        </p:attrNameLst>
                                      </p:cBhvr>
                                      <p:tavLst>
                                        <p:tav tm="0">
                                          <p:val>
                                            <p:strVal val="#ppt_y"/>
                                          </p:val>
                                        </p:tav>
                                        <p:tav tm="100000">
                                          <p:val>
                                            <p:strVal val="#ppt_y"/>
                                          </p:val>
                                        </p:tav>
                                      </p:tavLst>
                                    </p:anim>
                                    <p:anim calcmode="lin" valueType="num">
                                      <p:cBhvr>
                                        <p:cTn id="245" dur="500" fill="hold"/>
                                        <p:tgtEl>
                                          <p:spTgt spid="1626212"/>
                                        </p:tgtEl>
                                        <p:attrNameLst>
                                          <p:attrName>ppt_w</p:attrName>
                                        </p:attrNameLst>
                                      </p:cBhvr>
                                      <p:tavLst>
                                        <p:tav tm="0">
                                          <p:val>
                                            <p:fltVal val="0"/>
                                          </p:val>
                                        </p:tav>
                                        <p:tav tm="100000">
                                          <p:val>
                                            <p:strVal val="#ppt_w"/>
                                          </p:val>
                                        </p:tav>
                                      </p:tavLst>
                                    </p:anim>
                                    <p:anim calcmode="lin" valueType="num">
                                      <p:cBhvr>
                                        <p:cTn id="246" dur="500" fill="hold"/>
                                        <p:tgtEl>
                                          <p:spTgt spid="1626212"/>
                                        </p:tgtEl>
                                        <p:attrNameLst>
                                          <p:attrName>ppt_h</p:attrName>
                                        </p:attrNameLst>
                                      </p:cBhvr>
                                      <p:tavLst>
                                        <p:tav tm="0">
                                          <p:val>
                                            <p:strVal val="#ppt_h"/>
                                          </p:val>
                                        </p:tav>
                                        <p:tav tm="100000">
                                          <p:val>
                                            <p:strVal val="#ppt_h"/>
                                          </p:val>
                                        </p:tav>
                                      </p:tavLst>
                                    </p:anim>
                                  </p:childTnLst>
                                </p:cTn>
                              </p:par>
                            </p:childTnLst>
                          </p:cTn>
                        </p:par>
                        <p:par>
                          <p:cTn id="247" fill="hold">
                            <p:stCondLst>
                              <p:cond delay="2640"/>
                            </p:stCondLst>
                            <p:childTnLst>
                              <p:par>
                                <p:cTn id="248" presetID="17" presetClass="entr" presetSubtype="4" fill="hold" grpId="0" nodeType="afterEffect">
                                  <p:stCondLst>
                                    <p:cond delay="0"/>
                                  </p:stCondLst>
                                  <p:childTnLst>
                                    <p:set>
                                      <p:cBhvr>
                                        <p:cTn id="249" dur="1" fill="hold">
                                          <p:stCondLst>
                                            <p:cond delay="0"/>
                                          </p:stCondLst>
                                        </p:cTn>
                                        <p:tgtEl>
                                          <p:spTgt spid="1626213"/>
                                        </p:tgtEl>
                                        <p:attrNameLst>
                                          <p:attrName>style.visibility</p:attrName>
                                        </p:attrNameLst>
                                      </p:cBhvr>
                                      <p:to>
                                        <p:strVal val="visible"/>
                                      </p:to>
                                    </p:set>
                                    <p:anim calcmode="lin" valueType="num">
                                      <p:cBhvr>
                                        <p:cTn id="250" dur="500" fill="hold"/>
                                        <p:tgtEl>
                                          <p:spTgt spid="1626213"/>
                                        </p:tgtEl>
                                        <p:attrNameLst>
                                          <p:attrName>ppt_x</p:attrName>
                                        </p:attrNameLst>
                                      </p:cBhvr>
                                      <p:tavLst>
                                        <p:tav tm="0">
                                          <p:val>
                                            <p:strVal val="#ppt_x"/>
                                          </p:val>
                                        </p:tav>
                                        <p:tav tm="100000">
                                          <p:val>
                                            <p:strVal val="#ppt_x"/>
                                          </p:val>
                                        </p:tav>
                                      </p:tavLst>
                                    </p:anim>
                                    <p:anim calcmode="lin" valueType="num">
                                      <p:cBhvr>
                                        <p:cTn id="251" dur="500" fill="hold"/>
                                        <p:tgtEl>
                                          <p:spTgt spid="1626213"/>
                                        </p:tgtEl>
                                        <p:attrNameLst>
                                          <p:attrName>ppt_y</p:attrName>
                                        </p:attrNameLst>
                                      </p:cBhvr>
                                      <p:tavLst>
                                        <p:tav tm="0">
                                          <p:val>
                                            <p:strVal val="#ppt_y+#ppt_h/2"/>
                                          </p:val>
                                        </p:tav>
                                        <p:tav tm="100000">
                                          <p:val>
                                            <p:strVal val="#ppt_y"/>
                                          </p:val>
                                        </p:tav>
                                      </p:tavLst>
                                    </p:anim>
                                    <p:anim calcmode="lin" valueType="num">
                                      <p:cBhvr>
                                        <p:cTn id="252" dur="500" fill="hold"/>
                                        <p:tgtEl>
                                          <p:spTgt spid="1626213"/>
                                        </p:tgtEl>
                                        <p:attrNameLst>
                                          <p:attrName>ppt_w</p:attrName>
                                        </p:attrNameLst>
                                      </p:cBhvr>
                                      <p:tavLst>
                                        <p:tav tm="0">
                                          <p:val>
                                            <p:strVal val="#ppt_w"/>
                                          </p:val>
                                        </p:tav>
                                        <p:tav tm="100000">
                                          <p:val>
                                            <p:strVal val="#ppt_w"/>
                                          </p:val>
                                        </p:tav>
                                      </p:tavLst>
                                    </p:anim>
                                    <p:anim calcmode="lin" valueType="num">
                                      <p:cBhvr>
                                        <p:cTn id="253" dur="500" fill="hold"/>
                                        <p:tgtEl>
                                          <p:spTgt spid="1626213"/>
                                        </p:tgtEl>
                                        <p:attrNameLst>
                                          <p:attrName>ppt_h</p:attrName>
                                        </p:attrNameLst>
                                      </p:cBhvr>
                                      <p:tavLst>
                                        <p:tav tm="0">
                                          <p:val>
                                            <p:fltVal val="0"/>
                                          </p:val>
                                        </p:tav>
                                        <p:tav tm="100000">
                                          <p:val>
                                            <p:strVal val="#ppt_h"/>
                                          </p:val>
                                        </p:tav>
                                      </p:tavLst>
                                    </p:anim>
                                  </p:childTnLst>
                                </p:cTn>
                              </p:par>
                            </p:childTnLst>
                          </p:cTn>
                        </p:par>
                        <p:par>
                          <p:cTn id="254" fill="hold">
                            <p:stCondLst>
                              <p:cond delay="3140"/>
                            </p:stCondLst>
                            <p:childTnLst>
                              <p:par>
                                <p:cTn id="255" presetID="1" presetClass="entr" presetSubtype="0" fill="hold" grpId="0" nodeType="afterEffect">
                                  <p:stCondLst>
                                    <p:cond delay="0"/>
                                  </p:stCondLst>
                                  <p:childTnLst>
                                    <p:set>
                                      <p:cBhvr>
                                        <p:cTn id="256" dur="1" fill="hold">
                                          <p:stCondLst>
                                            <p:cond delay="0"/>
                                          </p:stCondLst>
                                        </p:cTn>
                                        <p:tgtEl>
                                          <p:spTgt spid="1626207"/>
                                        </p:tgtEl>
                                        <p:attrNameLst>
                                          <p:attrName>style.visibility</p:attrName>
                                        </p:attrNameLst>
                                      </p:cBhvr>
                                      <p:to>
                                        <p:strVal val="visible"/>
                                      </p:to>
                                    </p:set>
                                  </p:childTnLst>
                                </p:cTn>
                              </p:par>
                            </p:childTnLst>
                          </p:cTn>
                        </p:par>
                        <p:par>
                          <p:cTn id="257" fill="hold">
                            <p:stCondLst>
                              <p:cond delay="3140"/>
                            </p:stCondLst>
                            <p:childTnLst>
                              <p:par>
                                <p:cTn id="258" presetID="17" presetClass="entr" presetSubtype="8" fill="hold" grpId="0" nodeType="afterEffect">
                                  <p:stCondLst>
                                    <p:cond delay="0"/>
                                  </p:stCondLst>
                                  <p:childTnLst>
                                    <p:set>
                                      <p:cBhvr>
                                        <p:cTn id="259" dur="1" fill="hold">
                                          <p:stCondLst>
                                            <p:cond delay="0"/>
                                          </p:stCondLst>
                                        </p:cTn>
                                        <p:tgtEl>
                                          <p:spTgt spid="1626232"/>
                                        </p:tgtEl>
                                        <p:attrNameLst>
                                          <p:attrName>style.visibility</p:attrName>
                                        </p:attrNameLst>
                                      </p:cBhvr>
                                      <p:to>
                                        <p:strVal val="visible"/>
                                      </p:to>
                                    </p:set>
                                    <p:anim calcmode="lin" valueType="num">
                                      <p:cBhvr>
                                        <p:cTn id="260" dur="500" fill="hold"/>
                                        <p:tgtEl>
                                          <p:spTgt spid="1626232"/>
                                        </p:tgtEl>
                                        <p:attrNameLst>
                                          <p:attrName>ppt_x</p:attrName>
                                        </p:attrNameLst>
                                      </p:cBhvr>
                                      <p:tavLst>
                                        <p:tav tm="0">
                                          <p:val>
                                            <p:strVal val="#ppt_x-#ppt_w/2"/>
                                          </p:val>
                                        </p:tav>
                                        <p:tav tm="100000">
                                          <p:val>
                                            <p:strVal val="#ppt_x"/>
                                          </p:val>
                                        </p:tav>
                                      </p:tavLst>
                                    </p:anim>
                                    <p:anim calcmode="lin" valueType="num">
                                      <p:cBhvr>
                                        <p:cTn id="261" dur="500" fill="hold"/>
                                        <p:tgtEl>
                                          <p:spTgt spid="1626232"/>
                                        </p:tgtEl>
                                        <p:attrNameLst>
                                          <p:attrName>ppt_y</p:attrName>
                                        </p:attrNameLst>
                                      </p:cBhvr>
                                      <p:tavLst>
                                        <p:tav tm="0">
                                          <p:val>
                                            <p:strVal val="#ppt_y"/>
                                          </p:val>
                                        </p:tav>
                                        <p:tav tm="100000">
                                          <p:val>
                                            <p:strVal val="#ppt_y"/>
                                          </p:val>
                                        </p:tav>
                                      </p:tavLst>
                                    </p:anim>
                                    <p:anim calcmode="lin" valueType="num">
                                      <p:cBhvr>
                                        <p:cTn id="262" dur="500" fill="hold"/>
                                        <p:tgtEl>
                                          <p:spTgt spid="1626232"/>
                                        </p:tgtEl>
                                        <p:attrNameLst>
                                          <p:attrName>ppt_w</p:attrName>
                                        </p:attrNameLst>
                                      </p:cBhvr>
                                      <p:tavLst>
                                        <p:tav tm="0">
                                          <p:val>
                                            <p:fltVal val="0"/>
                                          </p:val>
                                        </p:tav>
                                        <p:tav tm="100000">
                                          <p:val>
                                            <p:strVal val="#ppt_w"/>
                                          </p:val>
                                        </p:tav>
                                      </p:tavLst>
                                    </p:anim>
                                    <p:anim calcmode="lin" valueType="num">
                                      <p:cBhvr>
                                        <p:cTn id="263" dur="500" fill="hold"/>
                                        <p:tgtEl>
                                          <p:spTgt spid="1626232"/>
                                        </p:tgtEl>
                                        <p:attrNameLst>
                                          <p:attrName>ppt_h</p:attrName>
                                        </p:attrNameLst>
                                      </p:cBhvr>
                                      <p:tavLst>
                                        <p:tav tm="0">
                                          <p:val>
                                            <p:strVal val="#ppt_h"/>
                                          </p:val>
                                        </p:tav>
                                        <p:tav tm="100000">
                                          <p:val>
                                            <p:strVal val="#ppt_h"/>
                                          </p:val>
                                        </p:tav>
                                      </p:tavLst>
                                    </p:anim>
                                  </p:childTnLst>
                                </p:cTn>
                              </p:par>
                            </p:childTnLst>
                          </p:cTn>
                        </p:par>
                        <p:par>
                          <p:cTn id="264" fill="hold">
                            <p:stCondLst>
                              <p:cond delay="3640"/>
                            </p:stCondLst>
                            <p:childTnLst>
                              <p:par>
                                <p:cTn id="265" presetID="1" presetClass="entr" presetSubtype="0" fill="hold" grpId="0" nodeType="afterEffect">
                                  <p:stCondLst>
                                    <p:cond delay="0"/>
                                  </p:stCondLst>
                                  <p:childTnLst>
                                    <p:set>
                                      <p:cBhvr>
                                        <p:cTn id="266" dur="1" fill="hold">
                                          <p:stCondLst>
                                            <p:cond delay="0"/>
                                          </p:stCondLst>
                                        </p:cTn>
                                        <p:tgtEl>
                                          <p:spTgt spid="1626233"/>
                                        </p:tgtEl>
                                        <p:attrNameLst>
                                          <p:attrName>style.visibility</p:attrName>
                                        </p:attrNameLst>
                                      </p:cBhvr>
                                      <p:to>
                                        <p:strVal val="visible"/>
                                      </p:to>
                                    </p:set>
                                  </p:childTnLst>
                                </p:cTn>
                              </p:par>
                            </p:childTnLst>
                          </p:cTn>
                        </p:par>
                        <p:par>
                          <p:cTn id="267" fill="hold">
                            <p:stCondLst>
                              <p:cond delay="3640"/>
                            </p:stCondLst>
                            <p:childTnLst>
                              <p:par>
                                <p:cTn id="268" presetID="1" presetClass="entr" presetSubtype="0" fill="hold" grpId="0" nodeType="afterEffect">
                                  <p:stCondLst>
                                    <p:cond delay="0"/>
                                  </p:stCondLst>
                                  <p:childTnLst>
                                    <p:set>
                                      <p:cBhvr>
                                        <p:cTn id="269" dur="1" fill="hold">
                                          <p:stCondLst>
                                            <p:cond delay="0"/>
                                          </p:stCondLst>
                                        </p:cTn>
                                        <p:tgtEl>
                                          <p:spTgt spid="1626227"/>
                                        </p:tgtEl>
                                        <p:attrNameLst>
                                          <p:attrName>style.visibility</p:attrName>
                                        </p:attrNameLst>
                                      </p:cBhvr>
                                      <p:to>
                                        <p:strVal val="visible"/>
                                      </p:to>
                                    </p:set>
                                  </p:childTnLst>
                                </p:cTn>
                              </p:par>
                            </p:childTnLst>
                          </p:cTn>
                        </p:par>
                        <p:par>
                          <p:cTn id="270" fill="hold">
                            <p:stCondLst>
                              <p:cond delay="3640"/>
                            </p:stCondLst>
                            <p:childTnLst>
                              <p:par>
                                <p:cTn id="271" presetID="17" presetClass="entr" presetSubtype="8" fill="hold" grpId="0" nodeType="afterEffect">
                                  <p:stCondLst>
                                    <p:cond delay="0"/>
                                  </p:stCondLst>
                                  <p:childTnLst>
                                    <p:set>
                                      <p:cBhvr>
                                        <p:cTn id="272" dur="1" fill="hold">
                                          <p:stCondLst>
                                            <p:cond delay="0"/>
                                          </p:stCondLst>
                                        </p:cTn>
                                        <p:tgtEl>
                                          <p:spTgt spid="1626226"/>
                                        </p:tgtEl>
                                        <p:attrNameLst>
                                          <p:attrName>style.visibility</p:attrName>
                                        </p:attrNameLst>
                                      </p:cBhvr>
                                      <p:to>
                                        <p:strVal val="visible"/>
                                      </p:to>
                                    </p:set>
                                    <p:anim calcmode="lin" valueType="num">
                                      <p:cBhvr>
                                        <p:cTn id="273" dur="500" fill="hold"/>
                                        <p:tgtEl>
                                          <p:spTgt spid="1626226"/>
                                        </p:tgtEl>
                                        <p:attrNameLst>
                                          <p:attrName>ppt_x</p:attrName>
                                        </p:attrNameLst>
                                      </p:cBhvr>
                                      <p:tavLst>
                                        <p:tav tm="0">
                                          <p:val>
                                            <p:strVal val="#ppt_x-#ppt_w/2"/>
                                          </p:val>
                                        </p:tav>
                                        <p:tav tm="100000">
                                          <p:val>
                                            <p:strVal val="#ppt_x"/>
                                          </p:val>
                                        </p:tav>
                                      </p:tavLst>
                                    </p:anim>
                                    <p:anim calcmode="lin" valueType="num">
                                      <p:cBhvr>
                                        <p:cTn id="274" dur="500" fill="hold"/>
                                        <p:tgtEl>
                                          <p:spTgt spid="1626226"/>
                                        </p:tgtEl>
                                        <p:attrNameLst>
                                          <p:attrName>ppt_y</p:attrName>
                                        </p:attrNameLst>
                                      </p:cBhvr>
                                      <p:tavLst>
                                        <p:tav tm="0">
                                          <p:val>
                                            <p:strVal val="#ppt_y"/>
                                          </p:val>
                                        </p:tav>
                                        <p:tav tm="100000">
                                          <p:val>
                                            <p:strVal val="#ppt_y"/>
                                          </p:val>
                                        </p:tav>
                                      </p:tavLst>
                                    </p:anim>
                                    <p:anim calcmode="lin" valueType="num">
                                      <p:cBhvr>
                                        <p:cTn id="275" dur="500" fill="hold"/>
                                        <p:tgtEl>
                                          <p:spTgt spid="1626226"/>
                                        </p:tgtEl>
                                        <p:attrNameLst>
                                          <p:attrName>ppt_w</p:attrName>
                                        </p:attrNameLst>
                                      </p:cBhvr>
                                      <p:tavLst>
                                        <p:tav tm="0">
                                          <p:val>
                                            <p:fltVal val="0"/>
                                          </p:val>
                                        </p:tav>
                                        <p:tav tm="100000">
                                          <p:val>
                                            <p:strVal val="#ppt_w"/>
                                          </p:val>
                                        </p:tav>
                                      </p:tavLst>
                                    </p:anim>
                                    <p:anim calcmode="lin" valueType="num">
                                      <p:cBhvr>
                                        <p:cTn id="276" dur="500" fill="hold"/>
                                        <p:tgtEl>
                                          <p:spTgt spid="1626226"/>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26224"/>
                                        </p:tgtEl>
                                        <p:attrNameLst>
                                          <p:attrName>style.visibility</p:attrName>
                                        </p:attrNameLst>
                                      </p:cBhvr>
                                      <p:to>
                                        <p:strVal val="visible"/>
                                      </p:to>
                                    </p:set>
                                    <p:anim calcmode="lin" valueType="num">
                                      <p:cBhvr>
                                        <p:cTn id="279" dur="500" fill="hold"/>
                                        <p:tgtEl>
                                          <p:spTgt spid="1626224"/>
                                        </p:tgtEl>
                                        <p:attrNameLst>
                                          <p:attrName>ppt_x</p:attrName>
                                        </p:attrNameLst>
                                      </p:cBhvr>
                                      <p:tavLst>
                                        <p:tav tm="0">
                                          <p:val>
                                            <p:strVal val="#ppt_x-#ppt_w/2"/>
                                          </p:val>
                                        </p:tav>
                                        <p:tav tm="100000">
                                          <p:val>
                                            <p:strVal val="#ppt_x"/>
                                          </p:val>
                                        </p:tav>
                                      </p:tavLst>
                                    </p:anim>
                                    <p:anim calcmode="lin" valueType="num">
                                      <p:cBhvr>
                                        <p:cTn id="280" dur="500" fill="hold"/>
                                        <p:tgtEl>
                                          <p:spTgt spid="1626224"/>
                                        </p:tgtEl>
                                        <p:attrNameLst>
                                          <p:attrName>ppt_y</p:attrName>
                                        </p:attrNameLst>
                                      </p:cBhvr>
                                      <p:tavLst>
                                        <p:tav tm="0">
                                          <p:val>
                                            <p:strVal val="#ppt_y"/>
                                          </p:val>
                                        </p:tav>
                                        <p:tav tm="100000">
                                          <p:val>
                                            <p:strVal val="#ppt_y"/>
                                          </p:val>
                                        </p:tav>
                                      </p:tavLst>
                                    </p:anim>
                                    <p:anim calcmode="lin" valueType="num">
                                      <p:cBhvr>
                                        <p:cTn id="281" dur="500" fill="hold"/>
                                        <p:tgtEl>
                                          <p:spTgt spid="1626224"/>
                                        </p:tgtEl>
                                        <p:attrNameLst>
                                          <p:attrName>ppt_w</p:attrName>
                                        </p:attrNameLst>
                                      </p:cBhvr>
                                      <p:tavLst>
                                        <p:tav tm="0">
                                          <p:val>
                                            <p:fltVal val="0"/>
                                          </p:val>
                                        </p:tav>
                                        <p:tav tm="100000">
                                          <p:val>
                                            <p:strVal val="#ppt_w"/>
                                          </p:val>
                                        </p:tav>
                                      </p:tavLst>
                                    </p:anim>
                                    <p:anim calcmode="lin" valueType="num">
                                      <p:cBhvr>
                                        <p:cTn id="282" dur="500" fill="hold"/>
                                        <p:tgtEl>
                                          <p:spTgt spid="1626224"/>
                                        </p:tgtEl>
                                        <p:attrNameLst>
                                          <p:attrName>ppt_h</p:attrName>
                                        </p:attrNameLst>
                                      </p:cBhvr>
                                      <p:tavLst>
                                        <p:tav tm="0">
                                          <p:val>
                                            <p:strVal val="#ppt_h"/>
                                          </p:val>
                                        </p:tav>
                                        <p:tav tm="100000">
                                          <p:val>
                                            <p:strVal val="#ppt_h"/>
                                          </p:val>
                                        </p:tav>
                                      </p:tavLst>
                                    </p:anim>
                                  </p:childTnLst>
                                </p:cTn>
                              </p:par>
                            </p:childTnLst>
                          </p:cTn>
                        </p:par>
                        <p:par>
                          <p:cTn id="283" fill="hold">
                            <p:stCondLst>
                              <p:cond delay="4140"/>
                            </p:stCondLst>
                            <p:childTnLst>
                              <p:par>
                                <p:cTn id="284" presetID="17" presetClass="entr" presetSubtype="8" fill="hold" grpId="0" nodeType="afterEffect">
                                  <p:stCondLst>
                                    <p:cond delay="0"/>
                                  </p:stCondLst>
                                  <p:childTnLst>
                                    <p:set>
                                      <p:cBhvr>
                                        <p:cTn id="285" dur="1" fill="hold">
                                          <p:stCondLst>
                                            <p:cond delay="0"/>
                                          </p:stCondLst>
                                        </p:cTn>
                                        <p:tgtEl>
                                          <p:spTgt spid="1626225"/>
                                        </p:tgtEl>
                                        <p:attrNameLst>
                                          <p:attrName>style.visibility</p:attrName>
                                        </p:attrNameLst>
                                      </p:cBhvr>
                                      <p:to>
                                        <p:strVal val="visible"/>
                                      </p:to>
                                    </p:set>
                                    <p:anim calcmode="lin" valueType="num">
                                      <p:cBhvr>
                                        <p:cTn id="286" dur="500" fill="hold"/>
                                        <p:tgtEl>
                                          <p:spTgt spid="1626225"/>
                                        </p:tgtEl>
                                        <p:attrNameLst>
                                          <p:attrName>ppt_x</p:attrName>
                                        </p:attrNameLst>
                                      </p:cBhvr>
                                      <p:tavLst>
                                        <p:tav tm="0">
                                          <p:val>
                                            <p:strVal val="#ppt_x-#ppt_w/2"/>
                                          </p:val>
                                        </p:tav>
                                        <p:tav tm="100000">
                                          <p:val>
                                            <p:strVal val="#ppt_x"/>
                                          </p:val>
                                        </p:tav>
                                      </p:tavLst>
                                    </p:anim>
                                    <p:anim calcmode="lin" valueType="num">
                                      <p:cBhvr>
                                        <p:cTn id="287" dur="500" fill="hold"/>
                                        <p:tgtEl>
                                          <p:spTgt spid="1626225"/>
                                        </p:tgtEl>
                                        <p:attrNameLst>
                                          <p:attrName>ppt_y</p:attrName>
                                        </p:attrNameLst>
                                      </p:cBhvr>
                                      <p:tavLst>
                                        <p:tav tm="0">
                                          <p:val>
                                            <p:strVal val="#ppt_y"/>
                                          </p:val>
                                        </p:tav>
                                        <p:tav tm="100000">
                                          <p:val>
                                            <p:strVal val="#ppt_y"/>
                                          </p:val>
                                        </p:tav>
                                      </p:tavLst>
                                    </p:anim>
                                    <p:anim calcmode="lin" valueType="num">
                                      <p:cBhvr>
                                        <p:cTn id="288" dur="500" fill="hold"/>
                                        <p:tgtEl>
                                          <p:spTgt spid="1626225"/>
                                        </p:tgtEl>
                                        <p:attrNameLst>
                                          <p:attrName>ppt_w</p:attrName>
                                        </p:attrNameLst>
                                      </p:cBhvr>
                                      <p:tavLst>
                                        <p:tav tm="0">
                                          <p:val>
                                            <p:fltVal val="0"/>
                                          </p:val>
                                        </p:tav>
                                        <p:tav tm="100000">
                                          <p:val>
                                            <p:strVal val="#ppt_w"/>
                                          </p:val>
                                        </p:tav>
                                      </p:tavLst>
                                    </p:anim>
                                    <p:anim calcmode="lin" valueType="num">
                                      <p:cBhvr>
                                        <p:cTn id="289" dur="500" fill="hold"/>
                                        <p:tgtEl>
                                          <p:spTgt spid="1626225"/>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26235"/>
                                        </p:tgtEl>
                                        <p:attrNameLst>
                                          <p:attrName>style.visibility</p:attrName>
                                        </p:attrNameLst>
                                      </p:cBhvr>
                                      <p:to>
                                        <p:strVal val="visible"/>
                                      </p:to>
                                    </p:set>
                                    <p:anim calcmode="lin" valueType="num">
                                      <p:cBhvr>
                                        <p:cTn id="294" dur="500" fill="hold"/>
                                        <p:tgtEl>
                                          <p:spTgt spid="1626235"/>
                                        </p:tgtEl>
                                        <p:attrNameLst>
                                          <p:attrName>ppt_x</p:attrName>
                                        </p:attrNameLst>
                                      </p:cBhvr>
                                      <p:tavLst>
                                        <p:tav tm="0">
                                          <p:val>
                                            <p:strVal val="#ppt_x"/>
                                          </p:val>
                                        </p:tav>
                                        <p:tav tm="100000">
                                          <p:val>
                                            <p:strVal val="#ppt_x"/>
                                          </p:val>
                                        </p:tav>
                                      </p:tavLst>
                                    </p:anim>
                                    <p:anim calcmode="lin" valueType="num">
                                      <p:cBhvr>
                                        <p:cTn id="295" dur="500" fill="hold"/>
                                        <p:tgtEl>
                                          <p:spTgt spid="1626235"/>
                                        </p:tgtEl>
                                        <p:attrNameLst>
                                          <p:attrName>ppt_y</p:attrName>
                                        </p:attrNameLst>
                                      </p:cBhvr>
                                      <p:tavLst>
                                        <p:tav tm="0">
                                          <p:val>
                                            <p:strVal val="#ppt_y-#ppt_h/2"/>
                                          </p:val>
                                        </p:tav>
                                        <p:tav tm="100000">
                                          <p:val>
                                            <p:strVal val="#ppt_y"/>
                                          </p:val>
                                        </p:tav>
                                      </p:tavLst>
                                    </p:anim>
                                    <p:anim calcmode="lin" valueType="num">
                                      <p:cBhvr>
                                        <p:cTn id="296" dur="500" fill="hold"/>
                                        <p:tgtEl>
                                          <p:spTgt spid="1626235"/>
                                        </p:tgtEl>
                                        <p:attrNameLst>
                                          <p:attrName>ppt_w</p:attrName>
                                        </p:attrNameLst>
                                      </p:cBhvr>
                                      <p:tavLst>
                                        <p:tav tm="0">
                                          <p:val>
                                            <p:strVal val="#ppt_w"/>
                                          </p:val>
                                        </p:tav>
                                        <p:tav tm="100000">
                                          <p:val>
                                            <p:strVal val="#ppt_w"/>
                                          </p:val>
                                        </p:tav>
                                      </p:tavLst>
                                    </p:anim>
                                    <p:anim calcmode="lin" valueType="num">
                                      <p:cBhvr>
                                        <p:cTn id="297" dur="500" fill="hold"/>
                                        <p:tgtEl>
                                          <p:spTgt spid="1626235"/>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26253"/>
                                        </p:tgtEl>
                                        <p:attrNameLst>
                                          <p:attrName>style.visibility</p:attrName>
                                        </p:attrNameLst>
                                      </p:cBhvr>
                                      <p:to>
                                        <p:strVal val="visible"/>
                                      </p:to>
                                    </p:set>
                                    <p:anim calcmode="lin" valueType="num">
                                      <p:cBhvr>
                                        <p:cTn id="301" dur="500" fill="hold"/>
                                        <p:tgtEl>
                                          <p:spTgt spid="1626253"/>
                                        </p:tgtEl>
                                        <p:attrNameLst>
                                          <p:attrName>ppt_x</p:attrName>
                                        </p:attrNameLst>
                                      </p:cBhvr>
                                      <p:tavLst>
                                        <p:tav tm="0">
                                          <p:val>
                                            <p:strVal val="#ppt_x-#ppt_w/2"/>
                                          </p:val>
                                        </p:tav>
                                        <p:tav tm="100000">
                                          <p:val>
                                            <p:strVal val="#ppt_x"/>
                                          </p:val>
                                        </p:tav>
                                      </p:tavLst>
                                    </p:anim>
                                    <p:anim calcmode="lin" valueType="num">
                                      <p:cBhvr>
                                        <p:cTn id="302" dur="500" fill="hold"/>
                                        <p:tgtEl>
                                          <p:spTgt spid="1626253"/>
                                        </p:tgtEl>
                                        <p:attrNameLst>
                                          <p:attrName>ppt_y</p:attrName>
                                        </p:attrNameLst>
                                      </p:cBhvr>
                                      <p:tavLst>
                                        <p:tav tm="0">
                                          <p:val>
                                            <p:strVal val="#ppt_y"/>
                                          </p:val>
                                        </p:tav>
                                        <p:tav tm="100000">
                                          <p:val>
                                            <p:strVal val="#ppt_y"/>
                                          </p:val>
                                        </p:tav>
                                      </p:tavLst>
                                    </p:anim>
                                    <p:anim calcmode="lin" valueType="num">
                                      <p:cBhvr>
                                        <p:cTn id="303" dur="500" fill="hold"/>
                                        <p:tgtEl>
                                          <p:spTgt spid="1626253"/>
                                        </p:tgtEl>
                                        <p:attrNameLst>
                                          <p:attrName>ppt_w</p:attrName>
                                        </p:attrNameLst>
                                      </p:cBhvr>
                                      <p:tavLst>
                                        <p:tav tm="0">
                                          <p:val>
                                            <p:fltVal val="0"/>
                                          </p:val>
                                        </p:tav>
                                        <p:tav tm="100000">
                                          <p:val>
                                            <p:strVal val="#ppt_w"/>
                                          </p:val>
                                        </p:tav>
                                      </p:tavLst>
                                    </p:anim>
                                    <p:anim calcmode="lin" valueType="num">
                                      <p:cBhvr>
                                        <p:cTn id="304" dur="500" fill="hold"/>
                                        <p:tgtEl>
                                          <p:spTgt spid="16262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6232" grpId="0" animBg="1"/>
      <p:bldP spid="1626114" grpId="0" animBg="1"/>
      <p:bldP spid="1626189" grpId="0"/>
      <p:bldP spid="1626190" grpId="0" animBg="1"/>
      <p:bldP spid="1626191" grpId="0" animBg="1"/>
      <p:bldP spid="1626192" grpId="0" animBg="1"/>
      <p:bldP spid="1626193" grpId="0" animBg="1"/>
      <p:bldP spid="1626194" grpId="0"/>
      <p:bldP spid="1626195" grpId="0"/>
      <p:bldP spid="1626196" grpId="0"/>
      <p:bldP spid="1626197" grpId="0" animBg="1"/>
      <p:bldP spid="1626198" grpId="0" animBg="1"/>
      <p:bldP spid="1626199" grpId="0" animBg="1"/>
      <p:bldP spid="1626200" grpId="0" animBg="1"/>
      <p:bldP spid="1626201" grpId="0" animBg="1"/>
      <p:bldP spid="1626203" grpId="0" animBg="1"/>
      <p:bldP spid="1626205" grpId="0"/>
      <p:bldP spid="1626206" grpId="0" animBg="1"/>
      <p:bldP spid="1626207" grpId="0" animBg="1"/>
      <p:bldP spid="1626208" grpId="0" animBg="1"/>
      <p:bldP spid="1626209" grpId="0" animBg="1"/>
      <p:bldP spid="1626210" grpId="0" animBg="1"/>
      <p:bldP spid="1626212" grpId="0" animBg="1"/>
      <p:bldP spid="1626213" grpId="0" animBg="1"/>
      <p:bldP spid="1626215" grpId="0" animBg="1"/>
      <p:bldP spid="1626216" grpId="0" animBg="1"/>
      <p:bldP spid="1626217" grpId="0" animBg="1"/>
      <p:bldP spid="1626218" grpId="0" animBg="1"/>
      <p:bldP spid="1626219" grpId="0" animBg="1"/>
      <p:bldP spid="1626220" grpId="0" animBg="1"/>
      <p:bldP spid="1626221" grpId="0" animBg="1"/>
      <p:bldP spid="1626222" grpId="0" animBg="1"/>
      <p:bldP spid="1626223" grpId="0"/>
      <p:bldP spid="1626224" grpId="0" animBg="1"/>
      <p:bldP spid="1626225" grpId="0" animBg="1"/>
      <p:bldP spid="1626226" grpId="0" animBg="1"/>
      <p:bldP spid="1626227" grpId="0" animBg="1"/>
      <p:bldP spid="1626228" grpId="0"/>
      <p:bldP spid="1626229" grpId="0"/>
      <p:bldP spid="1626230" grpId="0" animBg="1"/>
      <p:bldP spid="1626231" grpId="0"/>
      <p:bldP spid="1626233" grpId="0"/>
      <p:bldP spid="1626234" grpId="0"/>
      <p:bldP spid="1626235" grpId="0" animBg="1"/>
      <p:bldP spid="1626202" grpId="0" animBg="1"/>
      <p:bldP spid="1626214" grpId="0" animBg="1"/>
      <p:bldP spid="1626204" grpId="0" animBg="1"/>
      <p:bldP spid="1626211" grpId="0" animBg="1"/>
      <p:bldP spid="1626253" grpId="0" animBg="1"/>
      <p:bldP spid="1626310" grpId="0" animBg="1"/>
      <p:bldP spid="1626311" grpId="0" animBg="1"/>
      <p:bldP spid="16263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4"/>
          <p:cNvSpPr>
            <a:spLocks noGrp="1"/>
          </p:cNvSpPr>
          <p:nvPr>
            <p:ph type="sldNum" sz="quarter" idx="11"/>
          </p:nvPr>
        </p:nvSpPr>
        <p:spPr>
          <a:noFill/>
        </p:spPr>
        <p:txBody>
          <a:bodyPr/>
          <a:lstStyle/>
          <a:p>
            <a:fld id="{C92F4FE9-DAFB-40C9-8C13-5A36AA94DB6C}" type="slidenum">
              <a:rPr lang="zh-CN" altLang="en-US" smtClean="0"/>
              <a:pPr/>
              <a:t>19</a:t>
            </a:fld>
            <a:endParaRPr lang="en-US" altLang="zh-CN"/>
          </a:p>
        </p:txBody>
      </p:sp>
      <p:sp>
        <p:nvSpPr>
          <p:cNvPr id="50179" name="Rectangle 2"/>
          <p:cNvSpPr>
            <a:spLocks noGrp="1" noChangeArrowheads="1"/>
          </p:cNvSpPr>
          <p:nvPr>
            <p:ph type="title"/>
          </p:nvPr>
        </p:nvSpPr>
        <p:spPr/>
        <p:txBody>
          <a:bodyPr/>
          <a:lstStyle/>
          <a:p>
            <a:pPr eaLnBrk="1" hangingPunct="1"/>
            <a:r>
              <a:rPr lang="zh-CN" altLang="en-US"/>
              <a:t>例子：</a:t>
            </a:r>
            <a:r>
              <a:rPr lang="en-US" altLang="zh-CN"/>
              <a:t>AMD Opteron </a:t>
            </a:r>
            <a:r>
              <a:rPr lang="zh-CN" altLang="en-US"/>
              <a:t>处理器的数据</a:t>
            </a:r>
            <a:r>
              <a:rPr lang="en-US" altLang="zh-CN"/>
              <a:t>Cache</a:t>
            </a:r>
          </a:p>
        </p:txBody>
      </p:sp>
      <p:sp>
        <p:nvSpPr>
          <p:cNvPr id="50180" name="Rectangle 3"/>
          <p:cNvSpPr>
            <a:spLocks noGrp="1" noChangeArrowheads="1"/>
          </p:cNvSpPr>
          <p:nvPr>
            <p:ph type="body" idx="1"/>
          </p:nvPr>
        </p:nvSpPr>
        <p:spPr>
          <a:xfrm>
            <a:off x="530225" y="1989138"/>
            <a:ext cx="8362950" cy="3311525"/>
          </a:xfrm>
        </p:spPr>
        <p:txBody>
          <a:bodyPr/>
          <a:lstStyle/>
          <a:p>
            <a:pPr eaLnBrk="1" hangingPunct="1"/>
            <a:r>
              <a:rPr lang="zh-CN" altLang="en-US"/>
              <a:t>容量：</a:t>
            </a:r>
            <a:r>
              <a:rPr lang="en-US" altLang="zh-CN"/>
              <a:t>64 KB</a:t>
            </a:r>
          </a:p>
          <a:p>
            <a:pPr eaLnBrk="1" hangingPunct="1"/>
            <a:r>
              <a:rPr lang="zh-CN" altLang="en-US"/>
              <a:t>块大小：</a:t>
            </a:r>
            <a:r>
              <a:rPr lang="en-US" altLang="zh-CN"/>
              <a:t>64 Bytes</a:t>
            </a:r>
          </a:p>
          <a:p>
            <a:pPr eaLnBrk="1" hangingPunct="1"/>
            <a:r>
              <a:rPr lang="zh-CN" altLang="en-US"/>
              <a:t>映射方式：</a:t>
            </a:r>
            <a:r>
              <a:rPr lang="en-US" altLang="zh-CN"/>
              <a:t>2</a:t>
            </a:r>
            <a:r>
              <a:rPr lang="zh-CN" altLang="en-US"/>
              <a:t>路组相联（位选择组相联）</a:t>
            </a:r>
            <a:endParaRPr lang="en-US" altLang="zh-CN"/>
          </a:p>
          <a:p>
            <a:pPr eaLnBrk="1" hangingPunct="1"/>
            <a:r>
              <a:rPr lang="zh-CN" altLang="en-US"/>
              <a:t>替换策略：</a:t>
            </a:r>
            <a:r>
              <a:rPr lang="en-US" altLang="zh-CN"/>
              <a:t>LRU</a:t>
            </a:r>
          </a:p>
          <a:p>
            <a:pPr eaLnBrk="1" hangingPunct="1"/>
            <a:r>
              <a:rPr lang="zh-CN" altLang="en-US"/>
              <a:t>写策略：写回法</a:t>
            </a:r>
          </a:p>
          <a:p>
            <a:pPr eaLnBrk="1" hangingPunct="1"/>
            <a:r>
              <a:rPr lang="zh-CN" altLang="en-US"/>
              <a:t>写</a:t>
            </a:r>
            <a:r>
              <a:rPr lang="en-US" altLang="zh-CN"/>
              <a:t>Cache</a:t>
            </a:r>
            <a:r>
              <a:rPr lang="zh-CN" altLang="en-US"/>
              <a:t>不命中 </a:t>
            </a:r>
            <a:r>
              <a:rPr lang="zh-CN" altLang="en-US">
                <a:latin typeface="+mn-ea"/>
              </a:rPr>
              <a:t>→</a:t>
            </a:r>
            <a:r>
              <a:rPr lang="zh-CN" altLang="en-US"/>
              <a:t> 取主存块到</a:t>
            </a:r>
            <a:r>
              <a:rPr lang="en-US" altLang="zh-CN"/>
              <a:t>Cache </a:t>
            </a:r>
            <a:r>
              <a:rPr lang="zh-CN" altLang="en-US">
                <a:latin typeface="+mn-ea"/>
              </a:rPr>
              <a:t>→</a:t>
            </a:r>
            <a:r>
              <a:rPr lang="en-US" altLang="zh-CN"/>
              <a:t> </a:t>
            </a:r>
            <a:r>
              <a:rPr lang="zh-CN" altLang="en-US"/>
              <a:t>写</a:t>
            </a:r>
            <a:r>
              <a:rPr lang="en-US" altLang="zh-CN"/>
              <a:t>Cache</a:t>
            </a:r>
          </a:p>
        </p:txBody>
      </p:sp>
      <p:pic>
        <p:nvPicPr>
          <p:cNvPr id="50181" name="Picture 4"/>
          <p:cNvPicPr>
            <a:picLocks noChangeAspect="1" noChangeArrowheads="1"/>
          </p:cNvPicPr>
          <p:nvPr/>
        </p:nvPicPr>
        <p:blipFill>
          <a:blip r:embed="rId2" cstate="print"/>
          <a:srcRect/>
          <a:stretch>
            <a:fillRect/>
          </a:stretch>
        </p:blipFill>
        <p:spPr bwMode="auto">
          <a:xfrm>
            <a:off x="7235825" y="765175"/>
            <a:ext cx="1552575" cy="1752600"/>
          </a:xfrm>
          <a:prstGeom prst="rect">
            <a:avLst/>
          </a:prstGeom>
          <a:noFill/>
          <a:ln w="9525">
            <a:noFill/>
            <a:miter lim="800000"/>
            <a:headEnd/>
            <a:tailEnd/>
          </a:ln>
        </p:spPr>
      </p:pic>
      <p:sp>
        <p:nvSpPr>
          <p:cNvPr id="50182" name="Rectangle 5"/>
          <p:cNvSpPr>
            <a:spLocks noChangeArrowheads="1"/>
          </p:cNvSpPr>
          <p:nvPr/>
        </p:nvSpPr>
        <p:spPr bwMode="auto">
          <a:xfrm>
            <a:off x="7235825" y="2563813"/>
            <a:ext cx="1512888" cy="720725"/>
          </a:xfrm>
          <a:prstGeom prst="rect">
            <a:avLst/>
          </a:prstGeom>
          <a:noFill/>
          <a:ln w="9525">
            <a:noFill/>
            <a:miter lim="800000"/>
            <a:headEnd/>
            <a:tailEnd/>
          </a:ln>
        </p:spPr>
        <p:txBody>
          <a:bodyPr/>
          <a:lstStyle/>
          <a:p>
            <a:pPr algn="ctr">
              <a:lnSpc>
                <a:spcPct val="90000"/>
              </a:lnSpc>
              <a:buClr>
                <a:schemeClr val="bg2"/>
              </a:buClr>
              <a:buSzPct val="75000"/>
              <a:buFont typeface="Wingdings" pitchFamily="2" charset="2"/>
              <a:buNone/>
            </a:pPr>
            <a:r>
              <a:rPr lang="en-US" altLang="zh-CN" sz="2000" b="0">
                <a:solidFill>
                  <a:srgbClr val="0000FF"/>
                </a:solidFill>
                <a:ea typeface="黑体" pitchFamily="2" charset="-122"/>
              </a:rPr>
              <a:t>   </a:t>
            </a:r>
            <a:r>
              <a:rPr lang="en-US" altLang="en-US" sz="2000" b="0">
                <a:solidFill>
                  <a:srgbClr val="0000FF"/>
                </a:solidFill>
                <a:ea typeface="黑体" pitchFamily="2" charset="-122"/>
              </a:rPr>
              <a:t>皓</a:t>
            </a:r>
            <a:r>
              <a:rPr lang="en-US" altLang="zh-CN" sz="2000" b="0">
                <a:solidFill>
                  <a:srgbClr val="0000FF"/>
                </a:solidFill>
                <a:ea typeface="黑体" pitchFamily="2" charset="-122"/>
              </a:rPr>
              <a:t> </a:t>
            </a:r>
            <a:r>
              <a:rPr lang="en-US" altLang="en-US" sz="2000" b="0">
                <a:solidFill>
                  <a:srgbClr val="0000FF"/>
                </a:solidFill>
                <a:ea typeface="黑体" pitchFamily="2" charset="-122"/>
              </a:rPr>
              <a:t>龙</a:t>
            </a:r>
            <a:r>
              <a:rPr lang="en-US" altLang="zh-CN" sz="1800" b="0" baseline="50000">
                <a:solidFill>
                  <a:srgbClr val="0000FF"/>
                </a:solidFill>
                <a:ea typeface="黑体" pitchFamily="2" charset="-122"/>
              </a:rPr>
              <a:t>TM</a:t>
            </a:r>
          </a:p>
          <a:p>
            <a:pPr algn="ctr">
              <a:lnSpc>
                <a:spcPct val="90000"/>
              </a:lnSpc>
              <a:buClr>
                <a:schemeClr val="bg2"/>
              </a:buClr>
              <a:buSzPct val="75000"/>
              <a:buFont typeface="Wingdings" pitchFamily="2" charset="2"/>
              <a:buNone/>
            </a:pPr>
            <a:r>
              <a:rPr lang="en-US" altLang="en-US" sz="2000" b="0">
                <a:solidFill>
                  <a:srgbClr val="0000FF"/>
                </a:solidFill>
                <a:ea typeface="黑体" pitchFamily="2" charset="-122"/>
              </a:rPr>
              <a:t>处</a:t>
            </a:r>
            <a:r>
              <a:rPr lang="en-US" altLang="zh-CN" sz="2000" b="0">
                <a:solidFill>
                  <a:srgbClr val="0000FF"/>
                </a:solidFill>
                <a:ea typeface="黑体" pitchFamily="2" charset="-122"/>
              </a:rPr>
              <a:t> </a:t>
            </a:r>
            <a:r>
              <a:rPr lang="en-US" altLang="en-US" sz="2000" b="0">
                <a:solidFill>
                  <a:srgbClr val="0000FF"/>
                </a:solidFill>
                <a:ea typeface="黑体" pitchFamily="2" charset="-122"/>
              </a:rPr>
              <a:t>理</a:t>
            </a:r>
            <a:r>
              <a:rPr lang="en-US" altLang="zh-CN" sz="2000" b="0">
                <a:solidFill>
                  <a:srgbClr val="0000FF"/>
                </a:solidFill>
                <a:ea typeface="黑体" pitchFamily="2" charset="-122"/>
              </a:rPr>
              <a:t> </a:t>
            </a:r>
            <a:r>
              <a:rPr lang="en-US" altLang="en-US" sz="2000" b="0">
                <a:solidFill>
                  <a:srgbClr val="0000FF"/>
                </a:solidFill>
                <a:ea typeface="黑体" pitchFamily="2" charset="-122"/>
              </a:rPr>
              <a:t>器</a:t>
            </a:r>
            <a:endParaRPr lang="zh-CN" altLang="en-US" sz="2000" b="0">
              <a:solidFill>
                <a:srgbClr val="0000FF"/>
              </a:solidFill>
              <a:ea typeface="黑体" pitchFamily="2" charset="-122"/>
            </a:endParaRPr>
          </a:p>
        </p:txBody>
      </p:sp>
      <p:sp>
        <p:nvSpPr>
          <p:cNvPr id="7" name="动作按钮: 信息 6">
            <a:hlinkClick r:id="rId3" action="ppaction://hlinksldjump" highlightClick="1"/>
          </p:cNvPr>
          <p:cNvSpPr/>
          <p:nvPr/>
        </p:nvSpPr>
        <p:spPr bwMode="auto">
          <a:xfrm>
            <a:off x="395536" y="5949280"/>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C4EEE-E1D5-4291-8E3B-6EB02A2B2B3C}"/>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4C6AD5D-098A-4257-A274-FEED3AABE4BF}"/>
              </a:ext>
            </a:extLst>
          </p:cNvPr>
          <p:cNvSpPr>
            <a:spLocks noGrp="1"/>
          </p:cNvSpPr>
          <p:nvPr>
            <p:ph idx="1"/>
          </p:nvPr>
        </p:nvSpPr>
        <p:spPr>
          <a:xfrm>
            <a:off x="457200" y="1196776"/>
            <a:ext cx="8362950" cy="4896520"/>
          </a:xfrm>
        </p:spPr>
        <p:txBody>
          <a:bodyPr/>
          <a:lstStyle/>
          <a:p>
            <a:pPr marL="0" lvl="0" indent="0" eaLnBrk="1" hangingPunct="1">
              <a:buClr>
                <a:srgbClr val="00007D"/>
              </a:buClr>
              <a:buNone/>
            </a:pPr>
            <a:r>
              <a:rPr lang="zh-CN" altLang="en-US" kern="1200" dirty="0">
                <a:solidFill>
                  <a:srgbClr val="00007D"/>
                </a:solidFill>
                <a:latin typeface="Times New Roman" pitchFamily="18" charset="0"/>
                <a:ea typeface="黑体" pitchFamily="2" charset="-122"/>
              </a:rPr>
              <a:t>一般计算机系统中主要有两种</a:t>
            </a:r>
            <a:r>
              <a:rPr lang="zh-CN" altLang="en-US" kern="1200" dirty="0">
                <a:solidFill>
                  <a:srgbClr val="D60093"/>
                </a:solidFill>
                <a:latin typeface="Times New Roman" pitchFamily="18" charset="0"/>
                <a:ea typeface="黑体" pitchFamily="2" charset="-122"/>
              </a:rPr>
              <a:t>存储体系</a:t>
            </a:r>
            <a:r>
              <a:rPr lang="zh-CN" altLang="en-US" kern="1200" dirty="0">
                <a:solidFill>
                  <a:srgbClr val="00007D"/>
                </a:solidFill>
                <a:latin typeface="Times New Roman" pitchFamily="18" charset="0"/>
                <a:ea typeface="黑体" pitchFamily="2" charset="-122"/>
              </a:rPr>
              <a:t>：</a:t>
            </a:r>
          </a:p>
          <a:p>
            <a:pPr marL="0" lvl="0" indent="0" eaLnBrk="1" hangingPunct="1">
              <a:buClr>
                <a:srgbClr val="00007D"/>
              </a:buClr>
              <a:buNone/>
            </a:pPr>
            <a:endParaRPr lang="zh-CN" altLang="en-US" kern="1200" dirty="0">
              <a:solidFill>
                <a:srgbClr val="00007D"/>
              </a:solidFill>
              <a:latin typeface="Times New Roman" pitchFamily="18" charset="0"/>
              <a:ea typeface="黑体" pitchFamily="2" charset="-122"/>
            </a:endParaRPr>
          </a:p>
          <a:p>
            <a:pPr marL="0" lvl="0" indent="0" eaLnBrk="1" hangingPunct="1">
              <a:buClr>
                <a:srgbClr val="00007D"/>
              </a:buClr>
              <a:buNone/>
            </a:pPr>
            <a:r>
              <a:rPr lang="en-US" altLang="zh-CN" kern="1200" dirty="0">
                <a:solidFill>
                  <a:srgbClr val="006600"/>
                </a:solidFill>
                <a:latin typeface="Times New Roman" pitchFamily="18" charset="0"/>
                <a:ea typeface="宋体" pitchFamily="2" charset="-122"/>
              </a:rPr>
              <a:t>Cache</a:t>
            </a:r>
            <a:r>
              <a:rPr lang="zh-CN" altLang="en-US" kern="1200" dirty="0">
                <a:solidFill>
                  <a:srgbClr val="006600"/>
                </a:solidFill>
                <a:latin typeface="Times New Roman" pitchFamily="18" charset="0"/>
                <a:ea typeface="宋体" pitchFamily="2" charset="-122"/>
              </a:rPr>
              <a:t>存储体系</a:t>
            </a:r>
            <a:r>
              <a:rPr lang="zh-CN" altLang="en-US" kern="1200" dirty="0">
                <a:solidFill>
                  <a:srgbClr val="000000"/>
                </a:solidFill>
                <a:latin typeface="Times New Roman" pitchFamily="18" charset="0"/>
                <a:ea typeface="宋体" pitchFamily="2" charset="-122"/>
              </a:rPr>
              <a:t>：由</a:t>
            </a:r>
            <a:r>
              <a:rPr lang="en-US" altLang="zh-CN" kern="1200" dirty="0">
                <a:solidFill>
                  <a:srgbClr val="FF0000"/>
                </a:solidFill>
                <a:latin typeface="Times New Roman" pitchFamily="18" charset="0"/>
                <a:ea typeface="宋体" pitchFamily="2" charset="-122"/>
              </a:rPr>
              <a:t>Cache</a:t>
            </a:r>
            <a:r>
              <a:rPr lang="zh-CN" altLang="en-US" kern="1200" dirty="0">
                <a:solidFill>
                  <a:srgbClr val="000000"/>
                </a:solidFill>
                <a:latin typeface="Times New Roman" pitchFamily="18" charset="0"/>
                <a:ea typeface="宋体" pitchFamily="2" charset="-122"/>
              </a:rPr>
              <a:t>和</a:t>
            </a:r>
            <a:r>
              <a:rPr lang="zh-CN" altLang="en-US" kern="1200" dirty="0">
                <a:solidFill>
                  <a:srgbClr val="FF0000"/>
                </a:solidFill>
                <a:latin typeface="Times New Roman" pitchFamily="18" charset="0"/>
                <a:ea typeface="宋体" pitchFamily="2" charset="-122"/>
              </a:rPr>
              <a:t>主存储器</a:t>
            </a:r>
            <a:r>
              <a:rPr lang="zh-CN" altLang="en-US" kern="1200" dirty="0">
                <a:solidFill>
                  <a:srgbClr val="000000"/>
                </a:solidFill>
                <a:latin typeface="Times New Roman" pitchFamily="18" charset="0"/>
                <a:ea typeface="宋体" pitchFamily="2" charset="-122"/>
              </a:rPr>
              <a:t>构成；主要目的是</a:t>
            </a:r>
            <a:r>
              <a:rPr lang="zh-CN" altLang="en-US" kern="1200" dirty="0">
                <a:solidFill>
                  <a:srgbClr val="FF0000"/>
                </a:solidFill>
                <a:latin typeface="Times New Roman" pitchFamily="18" charset="0"/>
                <a:ea typeface="宋体" pitchFamily="2" charset="-122"/>
              </a:rPr>
              <a:t>提高</a:t>
            </a:r>
            <a:r>
              <a:rPr lang="zh-CN" altLang="en-US" kern="1200" dirty="0">
                <a:solidFill>
                  <a:srgbClr val="000000"/>
                </a:solidFill>
                <a:latin typeface="Times New Roman" pitchFamily="18" charset="0"/>
                <a:ea typeface="宋体" pitchFamily="2" charset="-122"/>
              </a:rPr>
              <a:t>存储器</a:t>
            </a:r>
            <a:r>
              <a:rPr lang="zh-CN" altLang="en-US" kern="1200" dirty="0">
                <a:solidFill>
                  <a:srgbClr val="FF0000"/>
                </a:solidFill>
                <a:latin typeface="Times New Roman" pitchFamily="18" charset="0"/>
                <a:ea typeface="宋体" pitchFamily="2" charset="-122"/>
              </a:rPr>
              <a:t>速度</a:t>
            </a:r>
            <a:r>
              <a:rPr lang="zh-CN" altLang="en-US" kern="1200" dirty="0">
                <a:solidFill>
                  <a:srgbClr val="000000"/>
                </a:solidFill>
                <a:latin typeface="Times New Roman" pitchFamily="18" charset="0"/>
                <a:ea typeface="宋体" pitchFamily="2" charset="-122"/>
              </a:rPr>
              <a:t>。</a:t>
            </a:r>
            <a:endParaRPr lang="en-US" altLang="zh-CN" kern="1200" dirty="0">
              <a:solidFill>
                <a:srgbClr val="000000"/>
              </a:solidFill>
              <a:latin typeface="Times New Roman" pitchFamily="18" charset="0"/>
              <a:ea typeface="宋体" pitchFamily="2" charset="-122"/>
            </a:endParaRPr>
          </a:p>
          <a:p>
            <a:pPr marL="0" lvl="0" indent="0" eaLnBrk="1" hangingPunct="1">
              <a:buClr>
                <a:srgbClr val="00007D"/>
              </a:buClr>
              <a:buNone/>
            </a:pPr>
            <a:r>
              <a:rPr lang="zh-CN" altLang="en-US" kern="1200" dirty="0">
                <a:solidFill>
                  <a:srgbClr val="000000"/>
                </a:solidFill>
                <a:latin typeface="Times New Roman" pitchFamily="18" charset="0"/>
                <a:ea typeface="宋体" pitchFamily="2" charset="-122"/>
              </a:rPr>
              <a:t>用</a:t>
            </a:r>
            <a:r>
              <a:rPr lang="zh-CN" altLang="en-US" kern="1200" dirty="0">
                <a:solidFill>
                  <a:srgbClr val="0000FF"/>
                </a:solidFill>
                <a:latin typeface="黑体" panose="02010609060101010101" pitchFamily="49" charset="-122"/>
                <a:ea typeface="黑体" panose="02010609060101010101" pitchFamily="49" charset="-122"/>
              </a:rPr>
              <a:t>硬件</a:t>
            </a:r>
            <a:r>
              <a:rPr lang="zh-CN" altLang="en-US" kern="1200" dirty="0">
                <a:solidFill>
                  <a:srgbClr val="000000"/>
                </a:solidFill>
                <a:latin typeface="Times New Roman" pitchFamily="18" charset="0"/>
                <a:ea typeface="宋体" pitchFamily="2" charset="-122"/>
              </a:rPr>
              <a:t>实现。</a:t>
            </a:r>
          </a:p>
          <a:p>
            <a:pPr marL="0" lvl="0" indent="0" eaLnBrk="1" hangingPunct="1">
              <a:buClr>
                <a:srgbClr val="00007D"/>
              </a:buClr>
              <a:buNone/>
            </a:pPr>
            <a:endParaRPr lang="zh-CN" altLang="en-US" kern="1200" dirty="0">
              <a:solidFill>
                <a:srgbClr val="006600"/>
              </a:solidFill>
              <a:latin typeface="Times New Roman" pitchFamily="18" charset="0"/>
              <a:ea typeface="宋体" pitchFamily="2" charset="-122"/>
            </a:endParaRPr>
          </a:p>
          <a:p>
            <a:pPr marL="0" lvl="0" indent="0" eaLnBrk="1" hangingPunct="1">
              <a:buClr>
                <a:srgbClr val="00007D"/>
              </a:buClr>
              <a:buNone/>
            </a:pPr>
            <a:r>
              <a:rPr lang="zh-CN" altLang="en-US" kern="1200" dirty="0">
                <a:solidFill>
                  <a:srgbClr val="006600"/>
                </a:solidFill>
                <a:latin typeface="Times New Roman" pitchFamily="18" charset="0"/>
                <a:ea typeface="宋体" pitchFamily="2" charset="-122"/>
              </a:rPr>
              <a:t>虚拟存储体系</a:t>
            </a:r>
            <a:r>
              <a:rPr lang="zh-CN" altLang="en-US" kern="1200" dirty="0">
                <a:solidFill>
                  <a:srgbClr val="000000"/>
                </a:solidFill>
                <a:latin typeface="Times New Roman" pitchFamily="18" charset="0"/>
                <a:ea typeface="宋体" pitchFamily="2" charset="-122"/>
              </a:rPr>
              <a:t>：由</a:t>
            </a:r>
            <a:r>
              <a:rPr lang="zh-CN" altLang="en-US" kern="1200" dirty="0">
                <a:solidFill>
                  <a:srgbClr val="FF0000"/>
                </a:solidFill>
                <a:latin typeface="Times New Roman" pitchFamily="18" charset="0"/>
                <a:ea typeface="宋体" pitchFamily="2" charset="-122"/>
              </a:rPr>
              <a:t>主存储器</a:t>
            </a:r>
            <a:r>
              <a:rPr lang="zh-CN" altLang="en-US" kern="1200" dirty="0">
                <a:solidFill>
                  <a:srgbClr val="000000"/>
                </a:solidFill>
                <a:latin typeface="Times New Roman" pitchFamily="18" charset="0"/>
                <a:ea typeface="宋体" pitchFamily="2" charset="-122"/>
              </a:rPr>
              <a:t>和</a:t>
            </a:r>
            <a:r>
              <a:rPr lang="zh-CN" altLang="en-US" kern="1200" dirty="0">
                <a:solidFill>
                  <a:srgbClr val="FF0000"/>
                </a:solidFill>
                <a:latin typeface="Times New Roman" pitchFamily="18" charset="0"/>
                <a:ea typeface="宋体" pitchFamily="2" charset="-122"/>
              </a:rPr>
              <a:t>磁盘存储器</a:t>
            </a:r>
            <a:r>
              <a:rPr lang="zh-CN" altLang="en-US" kern="1200" dirty="0">
                <a:solidFill>
                  <a:srgbClr val="000000"/>
                </a:solidFill>
                <a:latin typeface="Times New Roman" pitchFamily="18" charset="0"/>
                <a:ea typeface="宋体" pitchFamily="2" charset="-122"/>
              </a:rPr>
              <a:t>构成；主要目的是</a:t>
            </a:r>
            <a:r>
              <a:rPr lang="zh-CN" altLang="en-US" kern="1200" dirty="0">
                <a:solidFill>
                  <a:srgbClr val="FF0000"/>
                </a:solidFill>
                <a:latin typeface="Times New Roman" pitchFamily="18" charset="0"/>
                <a:ea typeface="宋体" pitchFamily="2" charset="-122"/>
              </a:rPr>
              <a:t>扩大</a:t>
            </a:r>
            <a:r>
              <a:rPr lang="zh-CN" altLang="en-US" kern="1200" dirty="0">
                <a:solidFill>
                  <a:srgbClr val="000000"/>
                </a:solidFill>
                <a:latin typeface="Times New Roman" pitchFamily="18" charset="0"/>
                <a:ea typeface="宋体" pitchFamily="2" charset="-122"/>
              </a:rPr>
              <a:t>存储器</a:t>
            </a:r>
            <a:r>
              <a:rPr lang="zh-CN" altLang="en-US" kern="1200" dirty="0">
                <a:solidFill>
                  <a:srgbClr val="FF0000"/>
                </a:solidFill>
                <a:latin typeface="Times New Roman" pitchFamily="18" charset="0"/>
                <a:ea typeface="宋体" pitchFamily="2" charset="-122"/>
              </a:rPr>
              <a:t>容量</a:t>
            </a:r>
            <a:r>
              <a:rPr lang="zh-CN" altLang="en-US" kern="1200" dirty="0">
                <a:solidFill>
                  <a:srgbClr val="000000"/>
                </a:solidFill>
                <a:latin typeface="Times New Roman" pitchFamily="18" charset="0"/>
                <a:ea typeface="宋体" pitchFamily="2" charset="-122"/>
              </a:rPr>
              <a:t>。</a:t>
            </a:r>
            <a:endParaRPr lang="en-US" altLang="zh-CN" kern="1200" dirty="0">
              <a:solidFill>
                <a:srgbClr val="000000"/>
              </a:solidFill>
              <a:latin typeface="Times New Roman" pitchFamily="18" charset="0"/>
              <a:ea typeface="宋体" pitchFamily="2" charset="-122"/>
            </a:endParaRPr>
          </a:p>
          <a:p>
            <a:pPr marL="0" lvl="0" indent="0" eaLnBrk="1" hangingPunct="1">
              <a:buClr>
                <a:srgbClr val="00007D"/>
              </a:buClr>
              <a:buNone/>
            </a:pPr>
            <a:r>
              <a:rPr lang="zh-CN" altLang="en-US" kern="1200" dirty="0">
                <a:solidFill>
                  <a:srgbClr val="000000"/>
                </a:solidFill>
                <a:latin typeface="Times New Roman" pitchFamily="18" charset="0"/>
                <a:ea typeface="宋体" pitchFamily="2" charset="-122"/>
              </a:rPr>
              <a:t>用</a:t>
            </a:r>
            <a:r>
              <a:rPr lang="zh-CN" altLang="en-US" kern="1200" dirty="0">
                <a:solidFill>
                  <a:srgbClr val="0000FF"/>
                </a:solidFill>
                <a:latin typeface="黑体" panose="02010609060101010101" pitchFamily="49" charset="-122"/>
                <a:ea typeface="黑体" panose="02010609060101010101" pitchFamily="49" charset="-122"/>
              </a:rPr>
              <a:t>硬件</a:t>
            </a:r>
            <a:r>
              <a:rPr lang="zh-CN" altLang="en-US" kern="1200" dirty="0">
                <a:solidFill>
                  <a:srgbClr val="000000"/>
                </a:solidFill>
                <a:latin typeface="Times New Roman" pitchFamily="18" charset="0"/>
                <a:ea typeface="宋体" pitchFamily="2" charset="-122"/>
              </a:rPr>
              <a:t>＋</a:t>
            </a:r>
            <a:r>
              <a:rPr lang="zh-CN" altLang="en-US" kern="1200" dirty="0">
                <a:solidFill>
                  <a:srgbClr val="0000FF"/>
                </a:solidFill>
                <a:latin typeface="黑体" panose="02010609060101010101" pitchFamily="49" charset="-122"/>
                <a:ea typeface="黑体" panose="02010609060101010101" pitchFamily="49" charset="-122"/>
              </a:rPr>
              <a:t>软件</a:t>
            </a:r>
            <a:r>
              <a:rPr lang="zh-CN" altLang="en-US" kern="1200" dirty="0">
                <a:solidFill>
                  <a:srgbClr val="000000"/>
                </a:solidFill>
                <a:latin typeface="Times New Roman" pitchFamily="18" charset="0"/>
                <a:ea typeface="宋体" pitchFamily="2" charset="-122"/>
              </a:rPr>
              <a:t>实现。</a:t>
            </a:r>
          </a:p>
        </p:txBody>
      </p:sp>
      <p:sp>
        <p:nvSpPr>
          <p:cNvPr id="4" name="灯片编号占位符 3">
            <a:extLst>
              <a:ext uri="{FF2B5EF4-FFF2-40B4-BE49-F238E27FC236}">
                <a16:creationId xmlns:a16="http://schemas.microsoft.com/office/drawing/2014/main" id="{C646E475-77A6-4750-B925-4265ACC00D22}"/>
              </a:ext>
            </a:extLst>
          </p:cNvPr>
          <p:cNvSpPr>
            <a:spLocks noGrp="1"/>
          </p:cNvSpPr>
          <p:nvPr>
            <p:ph type="sldNum" sz="quarter" idx="11"/>
          </p:nvPr>
        </p:nvSpPr>
        <p:spPr/>
        <p:txBody>
          <a:bodyPr/>
          <a:lstStyle/>
          <a:p>
            <a:pPr>
              <a:defRPr/>
            </a:pPr>
            <a:fld id="{464B9F64-44C5-455F-821F-CBD1E9471E8E}" type="slidenum">
              <a:rPr lang="zh-CN" altLang="en-US" smtClean="0"/>
              <a:pPr>
                <a:defRPr/>
              </a:pPr>
              <a:t>2</a:t>
            </a:fld>
            <a:endParaRPr lang="en-US" altLang="zh-CN"/>
          </a:p>
        </p:txBody>
      </p:sp>
    </p:spTree>
    <p:extLst>
      <p:ext uri="{BB962C8B-B14F-4D97-AF65-F5344CB8AC3E}">
        <p14:creationId xmlns:p14="http://schemas.microsoft.com/office/powerpoint/2010/main" val="162209720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086477" y="79375"/>
            <a:ext cx="1725611" cy="400110"/>
          </a:xfrm>
          <a:prstGeom prst="rect">
            <a:avLst/>
          </a:prstGeom>
          <a:noFill/>
          <a:ln w="28575" algn="ctr">
            <a:noFill/>
            <a:miter lim="800000"/>
            <a:headEnd/>
            <a:tailEnd/>
          </a:ln>
        </p:spPr>
        <p:txBody>
          <a:bodyPr wrap="square">
            <a:spAutoFit/>
          </a:bodyPr>
          <a:lstStyle/>
          <a:p>
            <a:pPr algn="ctr">
              <a:spcBef>
                <a:spcPct val="50000"/>
              </a:spcBef>
            </a:pPr>
            <a:r>
              <a:rPr lang="zh-CN" altLang="en-US" sz="2000" dirty="0">
                <a:solidFill>
                  <a:srgbClr val="0000FF"/>
                </a:solidFill>
                <a:latin typeface="+mn-lt"/>
              </a:rPr>
              <a:t>主存</a:t>
            </a:r>
            <a:r>
              <a:rPr lang="en-US" altLang="zh-CN" sz="2000" dirty="0">
                <a:solidFill>
                  <a:srgbClr val="0000FF"/>
                </a:solidFill>
                <a:latin typeface="+mn-ea"/>
                <a:ea typeface="+mn-ea"/>
              </a:rPr>
              <a:t>(</a:t>
            </a:r>
            <a:r>
              <a:rPr lang="en-US" altLang="zh-CN" sz="2000" dirty="0">
                <a:solidFill>
                  <a:srgbClr val="0000FF"/>
                </a:solidFill>
                <a:latin typeface="+mn-lt"/>
              </a:rPr>
              <a:t>32</a:t>
            </a:r>
            <a:r>
              <a:rPr lang="zh-CN" altLang="en-US" sz="2000" dirty="0">
                <a:solidFill>
                  <a:srgbClr val="0000FF"/>
                </a:solidFill>
                <a:latin typeface="+mn-lt"/>
              </a:rPr>
              <a:t>块</a:t>
            </a:r>
            <a:r>
              <a:rPr lang="en-US" altLang="zh-CN" sz="2000" dirty="0">
                <a:solidFill>
                  <a:srgbClr val="0000FF"/>
                </a:solidFill>
                <a:latin typeface="+mn-ea"/>
                <a:ea typeface="+mn-ea"/>
              </a:rPr>
              <a:t>)</a:t>
            </a: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06" name="Rectangle 11"/>
          <p:cNvSpPr>
            <a:spLocks noChangeArrowheads="1"/>
          </p:cNvSpPr>
          <p:nvPr/>
        </p:nvSpPr>
        <p:spPr bwMode="auto">
          <a:xfrm>
            <a:off x="384968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556833" y="2299753"/>
            <a:ext cx="1799195" cy="400110"/>
          </a:xfrm>
          <a:prstGeom prst="rect">
            <a:avLst/>
          </a:prstGeom>
          <a:noFill/>
          <a:ln w="28575" algn="ctr">
            <a:noFill/>
            <a:miter lim="800000"/>
            <a:headEnd/>
            <a:tailEnd/>
          </a:ln>
        </p:spPr>
        <p:txBody>
          <a:bodyPr wrap="square">
            <a:spAutoFit/>
          </a:bodyPr>
          <a:lstStyle/>
          <a:p>
            <a:pPr algn="ctr">
              <a:spcBef>
                <a:spcPct val="50000"/>
              </a:spcBef>
            </a:pPr>
            <a:r>
              <a:rPr lang="en-US" altLang="zh-CN" sz="2000" dirty="0">
                <a:solidFill>
                  <a:srgbClr val="0000FF"/>
                </a:solidFill>
                <a:latin typeface="+mn-lt"/>
              </a:rPr>
              <a:t>Cache</a:t>
            </a:r>
            <a:r>
              <a:rPr lang="en-US" altLang="zh-CN" sz="2000" dirty="0">
                <a:solidFill>
                  <a:srgbClr val="0000FF"/>
                </a:solidFill>
                <a:latin typeface="+mn-ea"/>
                <a:ea typeface="+mn-ea"/>
              </a:rPr>
              <a:t>(</a:t>
            </a:r>
            <a:r>
              <a:rPr lang="en-US" altLang="zh-CN" sz="2000" dirty="0">
                <a:solidFill>
                  <a:srgbClr val="0000FF"/>
                </a:solidFill>
                <a:latin typeface="+mn-lt"/>
              </a:rPr>
              <a:t>8</a:t>
            </a:r>
            <a:r>
              <a:rPr lang="zh-CN" altLang="en-US" sz="2000" dirty="0">
                <a:solidFill>
                  <a:srgbClr val="0000FF"/>
                </a:solidFill>
                <a:latin typeface="+mn-lt"/>
              </a:rPr>
              <a:t>块</a:t>
            </a:r>
            <a:r>
              <a:rPr lang="en-US" altLang="zh-CN" sz="2000" dirty="0">
                <a:solidFill>
                  <a:srgbClr val="0000FF"/>
                </a:solidFill>
                <a:latin typeface="+mn-ea"/>
                <a:ea typeface="+mn-ea"/>
              </a:rPr>
              <a:t>)</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dirty="0">
                <a:solidFill>
                  <a:srgbClr val="D60093"/>
                </a:solidFill>
                <a:latin typeface="Arial" charset="0"/>
              </a:rPr>
              <a:t>有效位</a:t>
            </a:r>
            <a:endParaRPr lang="en-US" altLang="zh-CN" sz="1800" dirty="0">
              <a:solidFill>
                <a:srgbClr val="D60093"/>
              </a:solidFill>
              <a:latin typeface="Arial" charset="0"/>
            </a:endParaRPr>
          </a:p>
        </p:txBody>
      </p:sp>
      <p:sp>
        <p:nvSpPr>
          <p:cNvPr id="51210" name="Text Box 34"/>
          <p:cNvSpPr txBox="1">
            <a:spLocks noChangeArrowheads="1"/>
          </p:cNvSpPr>
          <p:nvPr/>
        </p:nvSpPr>
        <p:spPr bwMode="auto">
          <a:xfrm>
            <a:off x="5075238" y="1017855"/>
            <a:ext cx="576262" cy="366713"/>
          </a:xfrm>
          <a:prstGeom prst="rect">
            <a:avLst/>
          </a:prstGeom>
          <a:noFill/>
          <a:ln w="28575" algn="ctr">
            <a:noFill/>
            <a:miter lim="800000"/>
            <a:headEnd/>
            <a:tailEnd/>
          </a:ln>
        </p:spPr>
        <p:txBody>
          <a:bodyPr>
            <a:spAutoFit/>
          </a:bodyPr>
          <a:lstStyle/>
          <a:p>
            <a:pPr>
              <a:spcBef>
                <a:spcPct val="50000"/>
              </a:spcBef>
            </a:pPr>
            <a:r>
              <a:rPr lang="zh-CN" altLang="en-US" sz="1800" dirty="0">
                <a:solidFill>
                  <a:srgbClr val="D60093"/>
                </a:solidFill>
                <a:latin typeface="Arial" charset="0"/>
              </a:rPr>
              <a:t>组</a:t>
            </a:r>
            <a:r>
              <a:rPr lang="en-US" altLang="zh-CN" sz="1800" dirty="0">
                <a:solidFill>
                  <a:srgbClr val="D60093"/>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15" name="Text Box 40"/>
          <p:cNvSpPr txBox="1">
            <a:spLocks noChangeArrowheads="1"/>
          </p:cNvSpPr>
          <p:nvPr/>
        </p:nvSpPr>
        <p:spPr bwMode="auto">
          <a:xfrm>
            <a:off x="7739063" y="83185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050" cy="107950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1" name="Text Box 50"/>
          <p:cNvSpPr txBox="1">
            <a:spLocks noChangeArrowheads="1"/>
          </p:cNvSpPr>
          <p:nvPr/>
        </p:nvSpPr>
        <p:spPr bwMode="auto">
          <a:xfrm>
            <a:off x="7740650" y="19843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1</a:t>
            </a:r>
          </a:p>
        </p:txBody>
      </p:sp>
      <p:sp>
        <p:nvSpPr>
          <p:cNvPr id="51222" name="AutoShape 51"/>
          <p:cNvSpPr>
            <a:spLocks/>
          </p:cNvSpPr>
          <p:nvPr/>
        </p:nvSpPr>
        <p:spPr bwMode="auto">
          <a:xfrm>
            <a:off x="7667625" y="1630363"/>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7" name="Text Box 60"/>
          <p:cNvSpPr txBox="1">
            <a:spLocks noChangeArrowheads="1"/>
          </p:cNvSpPr>
          <p:nvPr/>
        </p:nvSpPr>
        <p:spPr bwMode="auto">
          <a:xfrm>
            <a:off x="7740650" y="314325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2</a:t>
            </a:r>
          </a:p>
        </p:txBody>
      </p:sp>
      <p:sp>
        <p:nvSpPr>
          <p:cNvPr id="51228" name="AutoShape 61"/>
          <p:cNvSpPr>
            <a:spLocks/>
          </p:cNvSpPr>
          <p:nvPr/>
        </p:nvSpPr>
        <p:spPr bwMode="auto">
          <a:xfrm>
            <a:off x="7667625" y="2782888"/>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2</a:t>
            </a: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33" name="Text Box 70"/>
          <p:cNvSpPr txBox="1">
            <a:spLocks noChangeArrowheads="1"/>
          </p:cNvSpPr>
          <p:nvPr/>
        </p:nvSpPr>
        <p:spPr bwMode="auto">
          <a:xfrm>
            <a:off x="7739063" y="43608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3</a:t>
            </a:r>
          </a:p>
        </p:txBody>
      </p:sp>
      <p:sp>
        <p:nvSpPr>
          <p:cNvPr id="51234" name="AutoShape 71"/>
          <p:cNvSpPr>
            <a:spLocks/>
          </p:cNvSpPr>
          <p:nvPr/>
        </p:nvSpPr>
        <p:spPr bwMode="auto">
          <a:xfrm>
            <a:off x="7666038" y="3935413"/>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35" name="Rectangle 77"/>
          <p:cNvSpPr>
            <a:spLocks noChangeArrowheads="1"/>
          </p:cNvSpPr>
          <p:nvPr/>
        </p:nvSpPr>
        <p:spPr bwMode="auto">
          <a:xfrm>
            <a:off x="466725" y="5661025"/>
            <a:ext cx="576263" cy="576263"/>
          </a:xfrm>
          <a:prstGeom prst="rect">
            <a:avLst/>
          </a:prstGeom>
          <a:noFill/>
          <a:ln w="19050" algn="ctr">
            <a:noFill/>
            <a:miter lim="800000"/>
            <a:headEnd/>
            <a:tailEnd/>
          </a:ln>
        </p:spPr>
        <p:txBody>
          <a:bodyPr wrap="none" anchor="ctr"/>
          <a:lstStyle/>
          <a:p>
            <a:pPr algn="ctr"/>
            <a:r>
              <a:rPr lang="zh-CN" altLang="en-US" sz="1800" dirty="0">
                <a:latin typeface="Arial" charset="0"/>
              </a:rPr>
              <a:t>标记</a:t>
            </a:r>
          </a:p>
          <a:p>
            <a:pPr algn="ctr"/>
            <a:r>
              <a:rPr lang="en-US" altLang="zh-CN" sz="1800" dirty="0">
                <a:latin typeface="Arial" charset="0"/>
              </a:rPr>
              <a:t>(</a:t>
            </a:r>
            <a:r>
              <a:rPr lang="zh-CN" altLang="en-US" sz="1800" dirty="0">
                <a:latin typeface="Arial" charset="0"/>
              </a:rPr>
              <a:t>区号</a:t>
            </a:r>
            <a:r>
              <a:rPr lang="en-US" altLang="zh-CN" sz="1800" dirty="0">
                <a:latin typeface="Arial" charset="0"/>
              </a:rPr>
              <a:t>)</a:t>
            </a:r>
          </a:p>
        </p:txBody>
      </p:sp>
      <p:sp>
        <p:nvSpPr>
          <p:cNvPr id="51236" name="Rectangle 78"/>
          <p:cNvSpPr>
            <a:spLocks noChangeArrowheads="1"/>
          </p:cNvSpPr>
          <p:nvPr/>
        </p:nvSpPr>
        <p:spPr bwMode="auto">
          <a:xfrm>
            <a:off x="111442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9068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14425" y="5372100"/>
            <a:ext cx="576263"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10</a:t>
            </a:r>
          </a:p>
        </p:txBody>
      </p:sp>
      <p:sp>
        <p:nvSpPr>
          <p:cNvPr id="51239" name="Rectangle 82"/>
          <p:cNvSpPr>
            <a:spLocks noChangeArrowheads="1"/>
          </p:cNvSpPr>
          <p:nvPr/>
        </p:nvSpPr>
        <p:spPr bwMode="auto">
          <a:xfrm>
            <a:off x="169068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95288" y="5372100"/>
            <a:ext cx="717550"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011</a:t>
            </a:r>
          </a:p>
        </p:txBody>
      </p:sp>
      <p:sp>
        <p:nvSpPr>
          <p:cNvPr id="51243" name="Text Box 126"/>
          <p:cNvSpPr txBox="1">
            <a:spLocks noChangeArrowheads="1"/>
          </p:cNvSpPr>
          <p:nvPr/>
        </p:nvSpPr>
        <p:spPr bwMode="auto">
          <a:xfrm>
            <a:off x="717508" y="2204864"/>
            <a:ext cx="2641880" cy="400110"/>
          </a:xfrm>
          <a:prstGeom prst="rect">
            <a:avLst/>
          </a:prstGeom>
          <a:noFill/>
          <a:ln w="28575" algn="ctr">
            <a:noFill/>
            <a:miter lim="800000"/>
            <a:headEnd/>
            <a:tailEnd/>
          </a:ln>
        </p:spPr>
        <p:txBody>
          <a:bodyPr wrap="square">
            <a:spAutoFit/>
          </a:bodyPr>
          <a:lstStyle/>
          <a:p>
            <a:pPr>
              <a:spcBef>
                <a:spcPts val="0"/>
              </a:spcBef>
            </a:pPr>
            <a:r>
              <a:rPr lang="zh-CN" altLang="en-US" sz="2000" dirty="0">
                <a:solidFill>
                  <a:srgbClr val="0000FF"/>
                </a:solidFill>
                <a:latin typeface="+mn-lt"/>
              </a:rPr>
              <a:t>地址映射表</a:t>
            </a:r>
            <a:r>
              <a:rPr lang="en-US" altLang="zh-CN" sz="2000" dirty="0">
                <a:solidFill>
                  <a:srgbClr val="0000FF"/>
                </a:solidFill>
                <a:latin typeface="+mn-ea"/>
                <a:ea typeface="+mn-ea"/>
              </a:rPr>
              <a:t>(</a:t>
            </a:r>
            <a:r>
              <a:rPr lang="en-US" altLang="zh-CN" sz="2000" dirty="0">
                <a:solidFill>
                  <a:srgbClr val="0000FF"/>
                </a:solidFill>
                <a:latin typeface="+mn-lt"/>
              </a:rPr>
              <a:t>8</a:t>
            </a:r>
            <a:r>
              <a:rPr lang="zh-CN" altLang="en-US" sz="2000" dirty="0">
                <a:solidFill>
                  <a:srgbClr val="0000FF"/>
                </a:solidFill>
                <a:latin typeface="+mn-lt"/>
              </a:rPr>
              <a:t>行</a:t>
            </a:r>
            <a:r>
              <a:rPr lang="en-US" altLang="zh-CN" sz="2000" dirty="0">
                <a:solidFill>
                  <a:srgbClr val="0000FF"/>
                </a:solidFill>
                <a:latin typeface="+mn-ea"/>
                <a:ea typeface="+mn-ea"/>
              </a:rPr>
              <a:t>)</a:t>
            </a:r>
            <a:endParaRPr lang="zh-CN" altLang="en-US" sz="2000" dirty="0">
              <a:solidFill>
                <a:srgbClr val="0000FF"/>
              </a:solidFill>
              <a:latin typeface="+mn-ea"/>
              <a:ea typeface="+mn-ea"/>
            </a:endParaRPr>
          </a:p>
        </p:txBody>
      </p:sp>
      <p:sp>
        <p:nvSpPr>
          <p:cNvPr id="51244" name="Text Box 134"/>
          <p:cNvSpPr txBox="1">
            <a:spLocks noChangeArrowheads="1"/>
          </p:cNvSpPr>
          <p:nvPr/>
        </p:nvSpPr>
        <p:spPr bwMode="auto">
          <a:xfrm>
            <a:off x="5073650" y="1298996"/>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45" name="Text Box 135"/>
          <p:cNvSpPr txBox="1">
            <a:spLocks noChangeArrowheads="1"/>
          </p:cNvSpPr>
          <p:nvPr/>
        </p:nvSpPr>
        <p:spPr bwMode="auto">
          <a:xfrm>
            <a:off x="5073650" y="1622425"/>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46" name="Rectangle 136"/>
          <p:cNvSpPr>
            <a:spLocks noChangeArrowheads="1"/>
          </p:cNvSpPr>
          <p:nvPr/>
        </p:nvSpPr>
        <p:spPr bwMode="auto">
          <a:xfrm>
            <a:off x="3849688" y="285273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138488"/>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34274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49" name="Rectangle 139"/>
          <p:cNvSpPr>
            <a:spLocks noChangeArrowheads="1"/>
          </p:cNvSpPr>
          <p:nvPr/>
        </p:nvSpPr>
        <p:spPr bwMode="auto">
          <a:xfrm>
            <a:off x="3849688" y="3716338"/>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50" name="Text Box 140"/>
          <p:cNvSpPr txBox="1">
            <a:spLocks noChangeArrowheads="1"/>
          </p:cNvSpPr>
          <p:nvPr/>
        </p:nvSpPr>
        <p:spPr bwMode="auto">
          <a:xfrm>
            <a:off x="5075238" y="277177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10383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52" name="Text Box 142"/>
          <p:cNvSpPr txBox="1">
            <a:spLocks noChangeArrowheads="1"/>
          </p:cNvSpPr>
          <p:nvPr/>
        </p:nvSpPr>
        <p:spPr bwMode="auto">
          <a:xfrm>
            <a:off x="5073650" y="3384971"/>
            <a:ext cx="576263" cy="366713"/>
          </a:xfrm>
          <a:prstGeom prst="rect">
            <a:avLst/>
          </a:prstGeom>
          <a:noFill/>
          <a:ln w="28575" algn="ctr">
            <a:noFill/>
            <a:miter lim="800000"/>
            <a:headEnd/>
            <a:tailEnd/>
          </a:ln>
        </p:spPr>
        <p:txBody>
          <a:bodyPr>
            <a:spAutoFit/>
          </a:bodyPr>
          <a:lstStyle/>
          <a:p>
            <a:pPr>
              <a:spcBef>
                <a:spcPct val="50000"/>
              </a:spcBef>
            </a:pPr>
            <a:r>
              <a:rPr lang="zh-CN" altLang="en-US" sz="1800" dirty="0">
                <a:solidFill>
                  <a:srgbClr val="0000FF"/>
                </a:solidFill>
                <a:latin typeface="Arial" charset="0"/>
              </a:rPr>
              <a:t>组</a:t>
            </a:r>
            <a:r>
              <a:rPr lang="en-US" altLang="zh-CN" sz="1800" dirty="0">
                <a:solidFill>
                  <a:srgbClr val="0000FF"/>
                </a:solidFill>
                <a:latin typeface="Arial" charset="0"/>
              </a:rPr>
              <a:t>2</a:t>
            </a:r>
          </a:p>
        </p:txBody>
      </p:sp>
      <p:sp>
        <p:nvSpPr>
          <p:cNvPr id="51253" name="Text Box 143"/>
          <p:cNvSpPr txBox="1">
            <a:spLocks noChangeArrowheads="1"/>
          </p:cNvSpPr>
          <p:nvPr/>
        </p:nvSpPr>
        <p:spPr bwMode="auto">
          <a:xfrm>
            <a:off x="5073650" y="37084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010</a:t>
            </a:r>
          </a:p>
        </p:txBody>
      </p:sp>
      <p:sp>
        <p:nvSpPr>
          <p:cNvPr id="51255" name="Rectangle 145"/>
          <p:cNvSpPr>
            <a:spLocks noChangeArrowheads="1"/>
          </p:cNvSpPr>
          <p:nvPr/>
        </p:nvSpPr>
        <p:spPr bwMode="auto">
          <a:xfrm>
            <a:off x="197643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110</a:t>
            </a:r>
          </a:p>
        </p:txBody>
      </p:sp>
      <p:sp>
        <p:nvSpPr>
          <p:cNvPr id="51256" name="Rectangle 146"/>
          <p:cNvSpPr>
            <a:spLocks noChangeArrowheads="1"/>
          </p:cNvSpPr>
          <p:nvPr/>
        </p:nvSpPr>
        <p:spPr bwMode="auto">
          <a:xfrm>
            <a:off x="197643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001</a:t>
            </a:r>
          </a:p>
        </p:txBody>
      </p:sp>
      <p:sp>
        <p:nvSpPr>
          <p:cNvPr id="51257" name="Rectangle 147"/>
          <p:cNvSpPr>
            <a:spLocks noChangeArrowheads="1"/>
          </p:cNvSpPr>
          <p:nvPr/>
        </p:nvSpPr>
        <p:spPr bwMode="auto">
          <a:xfrm>
            <a:off x="19764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339850"/>
            <a:ext cx="360363"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51262" name="Rectangle 154"/>
          <p:cNvSpPr>
            <a:spLocks noChangeArrowheads="1"/>
          </p:cNvSpPr>
          <p:nvPr/>
        </p:nvSpPr>
        <p:spPr bwMode="auto">
          <a:xfrm>
            <a:off x="1617663" y="1628775"/>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8527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a:t>
            </a:r>
          </a:p>
        </p:txBody>
      </p:sp>
      <p:sp>
        <p:nvSpPr>
          <p:cNvPr id="51264" name="Rectangle 156"/>
          <p:cNvSpPr>
            <a:spLocks noChangeArrowheads="1"/>
          </p:cNvSpPr>
          <p:nvPr/>
        </p:nvSpPr>
        <p:spPr bwMode="auto">
          <a:xfrm>
            <a:off x="1978025" y="313848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101</a:t>
            </a:r>
          </a:p>
        </p:txBody>
      </p:sp>
      <p:sp>
        <p:nvSpPr>
          <p:cNvPr id="51265" name="Rectangle 157"/>
          <p:cNvSpPr>
            <a:spLocks noChangeArrowheads="1"/>
          </p:cNvSpPr>
          <p:nvPr/>
        </p:nvSpPr>
        <p:spPr bwMode="auto">
          <a:xfrm>
            <a:off x="1978025" y="342741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010</a:t>
            </a:r>
          </a:p>
        </p:txBody>
      </p:sp>
      <p:sp>
        <p:nvSpPr>
          <p:cNvPr id="51266" name="Rectangle 158"/>
          <p:cNvSpPr>
            <a:spLocks noChangeArrowheads="1"/>
          </p:cNvSpPr>
          <p:nvPr/>
        </p:nvSpPr>
        <p:spPr bwMode="auto">
          <a:xfrm>
            <a:off x="1978025" y="37163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100</a:t>
            </a:r>
          </a:p>
        </p:txBody>
      </p:sp>
      <p:sp>
        <p:nvSpPr>
          <p:cNvPr id="51267" name="Rectangle 159"/>
          <p:cNvSpPr>
            <a:spLocks noChangeArrowheads="1"/>
          </p:cNvSpPr>
          <p:nvPr/>
        </p:nvSpPr>
        <p:spPr bwMode="auto">
          <a:xfrm>
            <a:off x="1617663" y="2851150"/>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136900"/>
            <a:ext cx="3603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3425825"/>
            <a:ext cx="360362"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70" name="Rectangle 162"/>
          <p:cNvSpPr>
            <a:spLocks noChangeArrowheads="1"/>
          </p:cNvSpPr>
          <p:nvPr/>
        </p:nvSpPr>
        <p:spPr bwMode="auto">
          <a:xfrm>
            <a:off x="1619250" y="3714750"/>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76" name="Text Box 168"/>
          <p:cNvSpPr txBox="1">
            <a:spLocks noChangeArrowheads="1"/>
          </p:cNvSpPr>
          <p:nvPr/>
        </p:nvSpPr>
        <p:spPr bwMode="auto">
          <a:xfrm>
            <a:off x="7740650" y="580390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7</a:t>
            </a:r>
          </a:p>
        </p:txBody>
      </p:sp>
      <p:sp>
        <p:nvSpPr>
          <p:cNvPr id="51277" name="AutoShape 169"/>
          <p:cNvSpPr>
            <a:spLocks/>
          </p:cNvSpPr>
          <p:nvPr/>
        </p:nvSpPr>
        <p:spPr bwMode="auto">
          <a:xfrm>
            <a:off x="7667625" y="5378450"/>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块，每组</a:t>
            </a:r>
            <a:r>
              <a:rPr lang="en-US" altLang="zh-CN" sz="2400">
                <a:solidFill>
                  <a:srgbClr val="0000FF"/>
                </a:solidFill>
              </a:rPr>
              <a:t>2</a:t>
            </a:r>
            <a:r>
              <a:rPr lang="zh-CN" altLang="en-US" sz="2400">
                <a:solidFill>
                  <a:srgbClr val="0000FF"/>
                </a:solidFill>
              </a:rPr>
              <a:t>块；主存</a:t>
            </a:r>
            <a:r>
              <a:rPr lang="en-US" altLang="zh-CN" sz="2400">
                <a:solidFill>
                  <a:srgbClr val="0000FF"/>
                </a:solidFill>
              </a:rPr>
              <a:t>32</a:t>
            </a:r>
            <a:r>
              <a:rPr lang="zh-CN" altLang="en-US" sz="2400">
                <a:solidFill>
                  <a:srgbClr val="0000FF"/>
                </a:solidFill>
              </a:rPr>
              <a:t>块；每块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15" name="任意多边形 114"/>
          <p:cNvSpPr/>
          <p:nvPr/>
        </p:nvSpPr>
        <p:spPr bwMode="auto">
          <a:xfrm>
            <a:off x="4788024" y="1473798"/>
            <a:ext cx="1569745" cy="3162748"/>
          </a:xfrm>
          <a:custGeom>
            <a:avLst/>
            <a:gdLst>
              <a:gd name="connsiteX0" fmla="*/ 1441524 w 1441524"/>
              <a:gd name="connsiteY0" fmla="*/ 3162748 h 3162748"/>
              <a:gd name="connsiteX1" fmla="*/ 1194099 w 1441524"/>
              <a:gd name="connsiteY1" fmla="*/ 2463501 h 3162748"/>
              <a:gd name="connsiteX2" fmla="*/ 1065007 w 1441524"/>
              <a:gd name="connsiteY2" fmla="*/ 602428 h 3162748"/>
              <a:gd name="connsiteX3" fmla="*/ 0 w 1441524"/>
              <a:gd name="connsiteY3" fmla="*/ 0 h 3162748"/>
            </a:gdLst>
            <a:ahLst/>
            <a:cxnLst>
              <a:cxn ang="0">
                <a:pos x="connsiteX0" y="connsiteY0"/>
              </a:cxn>
              <a:cxn ang="0">
                <a:pos x="connsiteX1" y="connsiteY1"/>
              </a:cxn>
              <a:cxn ang="0">
                <a:pos x="connsiteX2" y="connsiteY2"/>
              </a:cxn>
              <a:cxn ang="0">
                <a:pos x="connsiteX3" y="connsiteY3"/>
              </a:cxn>
            </a:cxnLst>
            <a:rect l="l" t="t" r="r" b="b"/>
            <a:pathLst>
              <a:path w="1441524" h="3162748">
                <a:moveTo>
                  <a:pt x="1441524" y="3162748"/>
                </a:moveTo>
                <a:cubicBezTo>
                  <a:pt x="1349188" y="3026484"/>
                  <a:pt x="1256852" y="2890221"/>
                  <a:pt x="1194099" y="2463501"/>
                </a:cubicBezTo>
                <a:cubicBezTo>
                  <a:pt x="1131346" y="2036781"/>
                  <a:pt x="1264023" y="1013011"/>
                  <a:pt x="1065007" y="602428"/>
                </a:cubicBezTo>
                <a:cubicBezTo>
                  <a:pt x="865991" y="191845"/>
                  <a:pt x="432995" y="95922"/>
                  <a:pt x="0" y="0"/>
                </a:cubicBezTo>
              </a:path>
            </a:pathLst>
          </a:custGeom>
          <a:noFill/>
          <a:ln w="28575" cap="flat" cmpd="sng" algn="ctr">
            <a:solidFill>
              <a:srgbClr val="FF8989"/>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6" name="任意多边形 115"/>
          <p:cNvSpPr/>
          <p:nvPr/>
        </p:nvSpPr>
        <p:spPr bwMode="auto">
          <a:xfrm>
            <a:off x="4776395" y="3582296"/>
            <a:ext cx="1595805" cy="1070840"/>
          </a:xfrm>
          <a:custGeom>
            <a:avLst/>
            <a:gdLst>
              <a:gd name="connsiteX0" fmla="*/ 1602890 w 1602890"/>
              <a:gd name="connsiteY0" fmla="*/ 1054250 h 1054250"/>
              <a:gd name="connsiteX1" fmla="*/ 806824 w 1602890"/>
              <a:gd name="connsiteY1" fmla="*/ 215153 h 1054250"/>
              <a:gd name="connsiteX2" fmla="*/ 0 w 1602890"/>
              <a:gd name="connsiteY2" fmla="*/ 0 h 1054250"/>
            </a:gdLst>
            <a:ahLst/>
            <a:cxnLst>
              <a:cxn ang="0">
                <a:pos x="connsiteX0" y="connsiteY0"/>
              </a:cxn>
              <a:cxn ang="0">
                <a:pos x="connsiteX1" y="connsiteY1"/>
              </a:cxn>
              <a:cxn ang="0">
                <a:pos x="connsiteX2" y="connsiteY2"/>
              </a:cxn>
            </a:cxnLst>
            <a:rect l="l" t="t" r="r" b="b"/>
            <a:pathLst>
              <a:path w="1602890" h="1054250">
                <a:moveTo>
                  <a:pt x="1602890" y="1054250"/>
                </a:moveTo>
                <a:cubicBezTo>
                  <a:pt x="1338431" y="722555"/>
                  <a:pt x="1073972" y="390861"/>
                  <a:pt x="806824" y="215153"/>
                </a:cubicBezTo>
                <a:cubicBezTo>
                  <a:pt x="539676" y="39445"/>
                  <a:pt x="269838" y="1972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p>
        </p:txBody>
      </p:sp>
      <p:sp>
        <p:nvSpPr>
          <p:cNvPr id="117" name="Rectangle 157"/>
          <p:cNvSpPr>
            <a:spLocks noChangeArrowheads="1"/>
          </p:cNvSpPr>
          <p:nvPr/>
        </p:nvSpPr>
        <p:spPr bwMode="auto">
          <a:xfrm>
            <a:off x="2235470" y="3461274"/>
            <a:ext cx="720080" cy="216024"/>
          </a:xfrm>
          <a:prstGeom prst="rect">
            <a:avLst/>
          </a:prstGeom>
          <a:solidFill>
            <a:srgbClr val="CCECFF"/>
          </a:solidFill>
          <a:ln w="19050" algn="ctr">
            <a:noFill/>
            <a:miter lim="800000"/>
            <a:headEnd/>
            <a:tailEnd/>
          </a:ln>
        </p:spPr>
        <p:txBody>
          <a:bodyPr wrap="none" anchor="ctr"/>
          <a:lstStyle/>
          <a:p>
            <a:pPr algn="ctr"/>
            <a:r>
              <a:rPr lang="en-US" altLang="zh-CN" sz="1800">
                <a:solidFill>
                  <a:srgbClr val="FF0000"/>
                </a:solidFill>
                <a:latin typeface="Arial" charset="0"/>
              </a:rPr>
              <a:t>011</a:t>
            </a:r>
          </a:p>
        </p:txBody>
      </p:sp>
      <p:sp>
        <p:nvSpPr>
          <p:cNvPr id="118" name="Rectangle 161"/>
          <p:cNvSpPr>
            <a:spLocks noChangeArrowheads="1"/>
          </p:cNvSpPr>
          <p:nvPr/>
        </p:nvSpPr>
        <p:spPr bwMode="auto">
          <a:xfrm>
            <a:off x="1647626" y="3460410"/>
            <a:ext cx="288032" cy="216024"/>
          </a:xfrm>
          <a:prstGeom prst="rect">
            <a:avLst/>
          </a:prstGeom>
          <a:solidFill>
            <a:srgbClr val="CCECFF"/>
          </a:solidFill>
          <a:ln w="19050" algn="ctr">
            <a:noFill/>
            <a:miter lim="800000"/>
            <a:headEnd/>
            <a:tailEnd/>
          </a:ln>
        </p:spPr>
        <p:txBody>
          <a:bodyPr wrap="none" anchor="ctr"/>
          <a:lstStyle/>
          <a:p>
            <a:pPr algn="ctr"/>
            <a:r>
              <a:rPr lang="en-US" altLang="zh-CN" sz="1800">
                <a:solidFill>
                  <a:srgbClr val="FF0000"/>
                </a:solidFill>
                <a:latin typeface="Arial" charset="0"/>
              </a:rPr>
              <a:t>1</a:t>
            </a:r>
          </a:p>
        </p:txBody>
      </p:sp>
      <p:cxnSp>
        <p:nvCxnSpPr>
          <p:cNvPr id="123" name="直接箭头连接符 122"/>
          <p:cNvCxnSpPr/>
          <p:nvPr/>
        </p:nvCxnSpPr>
        <p:spPr bwMode="auto">
          <a:xfrm rot="10800000">
            <a:off x="2843808" y="3573016"/>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flipV="1">
            <a:off x="1907704" y="3573016"/>
            <a:ext cx="432048" cy="3730"/>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771800" y="5157192"/>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4"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a:solidFill>
                  <a:srgbClr val="CC0000"/>
                </a:solidFill>
                <a:effectLst>
                  <a:outerShdw blurRad="38100" dist="38100" dir="2700000" algn="tl">
                    <a:srgbClr val="C0C0C0"/>
                  </a:outerShdw>
                </a:effectLst>
                <a:latin typeface="Arial" pitchFamily="34" charset="0"/>
                <a:ea typeface="黑体" pitchFamily="49" charset="-122"/>
              </a:rPr>
              <a:t>2</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路组相联</a:t>
            </a:r>
          </a:p>
        </p:txBody>
      </p:sp>
      <p:sp>
        <p:nvSpPr>
          <p:cNvPr id="136" name="TextBox 135"/>
          <p:cNvSpPr txBox="1"/>
          <p:nvPr/>
        </p:nvSpPr>
        <p:spPr>
          <a:xfrm>
            <a:off x="2843808" y="5418264"/>
            <a:ext cx="3384376" cy="923330"/>
          </a:xfrm>
          <a:prstGeom prst="rect">
            <a:avLst/>
          </a:prstGeom>
          <a:noFill/>
        </p:spPr>
        <p:txBody>
          <a:bodyPr wrap="square" rtlCol="0">
            <a:spAutoFit/>
          </a:bodyPr>
          <a:lstStyle/>
          <a:p>
            <a:r>
              <a:rPr lang="zh-CN" altLang="en-US" sz="1800" dirty="0"/>
              <a:t>标记：</a:t>
            </a:r>
            <a:r>
              <a:rPr lang="en-US" altLang="zh-CN" sz="1800" dirty="0"/>
              <a:t>Tag</a:t>
            </a:r>
            <a:r>
              <a:rPr lang="zh-CN" altLang="en-US" sz="1800" dirty="0"/>
              <a:t>，主存字块标记</a:t>
            </a:r>
            <a:endParaRPr lang="en-US" altLang="zh-CN" sz="1800" dirty="0"/>
          </a:p>
          <a:p>
            <a:r>
              <a:rPr lang="zh-CN" altLang="en-US" sz="1800" dirty="0"/>
              <a:t>索引：</a:t>
            </a:r>
            <a:r>
              <a:rPr lang="en-US" altLang="zh-CN" sz="1800" dirty="0"/>
              <a:t>Index</a:t>
            </a:r>
            <a:r>
              <a:rPr lang="zh-CN" altLang="en-US" sz="1800" dirty="0"/>
              <a:t>，组地址，组号</a:t>
            </a:r>
            <a:endParaRPr lang="en-US" altLang="zh-CN" sz="1800" dirty="0"/>
          </a:p>
          <a:p>
            <a:r>
              <a:rPr lang="zh-CN" altLang="en-US" sz="1800" dirty="0"/>
              <a:t>块内地址：字块内地址</a:t>
            </a:r>
          </a:p>
        </p:txBody>
      </p:sp>
      <p:sp>
        <p:nvSpPr>
          <p:cNvPr id="2" name="矩形 1">
            <a:extLst>
              <a:ext uri="{FF2B5EF4-FFF2-40B4-BE49-F238E27FC236}">
                <a16:creationId xmlns:a16="http://schemas.microsoft.com/office/drawing/2014/main" id="{FAD916B2-4F94-43DB-9A28-F5E58C40141B}"/>
              </a:ext>
            </a:extLst>
          </p:cNvPr>
          <p:cNvSpPr/>
          <p:nvPr/>
        </p:nvSpPr>
        <p:spPr>
          <a:xfrm>
            <a:off x="4047132" y="1883197"/>
            <a:ext cx="829073" cy="400110"/>
          </a:xfrm>
          <a:prstGeom prst="rect">
            <a:avLst/>
          </a:prstGeom>
        </p:spPr>
        <p:txBody>
          <a:bodyPr wrap="none">
            <a:spAutoFit/>
          </a:bodyPr>
          <a:lstStyle/>
          <a:p>
            <a:r>
              <a:rPr lang="zh-CN" altLang="en-US" sz="2000" dirty="0">
                <a:latin typeface="+mn-lt"/>
              </a:rPr>
              <a:t>第</a:t>
            </a:r>
            <a:r>
              <a:rPr lang="en-US" altLang="zh-CN" sz="2000" dirty="0">
                <a:latin typeface="+mn-lt"/>
              </a:rPr>
              <a:t>1</a:t>
            </a:r>
            <a:r>
              <a:rPr lang="zh-CN" altLang="en-US" sz="2000" dirty="0">
                <a:latin typeface="+mn-lt"/>
              </a:rPr>
              <a:t>路</a:t>
            </a:r>
          </a:p>
        </p:txBody>
      </p:sp>
      <p:sp>
        <p:nvSpPr>
          <p:cNvPr id="90" name="矩形 89">
            <a:extLst>
              <a:ext uri="{FF2B5EF4-FFF2-40B4-BE49-F238E27FC236}">
                <a16:creationId xmlns:a16="http://schemas.microsoft.com/office/drawing/2014/main" id="{86AFC9C9-1261-4AF5-9250-43DE692565BD}"/>
              </a:ext>
            </a:extLst>
          </p:cNvPr>
          <p:cNvSpPr/>
          <p:nvPr/>
        </p:nvSpPr>
        <p:spPr>
          <a:xfrm>
            <a:off x="1995105" y="1880979"/>
            <a:ext cx="829073" cy="400110"/>
          </a:xfrm>
          <a:prstGeom prst="rect">
            <a:avLst/>
          </a:prstGeom>
        </p:spPr>
        <p:txBody>
          <a:bodyPr wrap="none">
            <a:spAutoFit/>
          </a:bodyPr>
          <a:lstStyle/>
          <a:p>
            <a:r>
              <a:rPr lang="zh-CN" altLang="en-US" sz="2000" dirty="0">
                <a:latin typeface="+mn-lt"/>
              </a:rPr>
              <a:t>第</a:t>
            </a:r>
            <a:r>
              <a:rPr lang="en-US" altLang="zh-CN" sz="2000" dirty="0">
                <a:latin typeface="+mn-lt"/>
              </a:rPr>
              <a:t>1</a:t>
            </a:r>
            <a:r>
              <a:rPr lang="zh-CN" altLang="en-US" sz="2000" dirty="0">
                <a:latin typeface="+mn-lt"/>
              </a:rPr>
              <a:t>路</a:t>
            </a:r>
          </a:p>
        </p:txBody>
      </p:sp>
      <p:sp>
        <p:nvSpPr>
          <p:cNvPr id="91" name="矩形 90">
            <a:extLst>
              <a:ext uri="{FF2B5EF4-FFF2-40B4-BE49-F238E27FC236}">
                <a16:creationId xmlns:a16="http://schemas.microsoft.com/office/drawing/2014/main" id="{49DEEFA4-52CA-4146-B2BC-1E1DE1088D33}"/>
              </a:ext>
            </a:extLst>
          </p:cNvPr>
          <p:cNvSpPr/>
          <p:nvPr/>
        </p:nvSpPr>
        <p:spPr>
          <a:xfrm>
            <a:off x="4049928" y="3972778"/>
            <a:ext cx="829073" cy="400110"/>
          </a:xfrm>
          <a:prstGeom prst="rect">
            <a:avLst/>
          </a:prstGeom>
        </p:spPr>
        <p:txBody>
          <a:bodyPr wrap="none">
            <a:spAutoFit/>
          </a:bodyPr>
          <a:lstStyle/>
          <a:p>
            <a:r>
              <a:rPr lang="zh-CN" altLang="en-US" sz="2000" dirty="0">
                <a:latin typeface="+mn-lt"/>
              </a:rPr>
              <a:t>第</a:t>
            </a:r>
            <a:r>
              <a:rPr lang="en-US" altLang="zh-CN" sz="2000" dirty="0">
                <a:latin typeface="+mn-lt"/>
              </a:rPr>
              <a:t>2</a:t>
            </a:r>
            <a:r>
              <a:rPr lang="zh-CN" altLang="en-US" sz="2000" dirty="0">
                <a:latin typeface="+mn-lt"/>
              </a:rPr>
              <a:t>路</a:t>
            </a:r>
          </a:p>
        </p:txBody>
      </p:sp>
      <p:sp>
        <p:nvSpPr>
          <p:cNvPr id="92" name="矩形 91">
            <a:extLst>
              <a:ext uri="{FF2B5EF4-FFF2-40B4-BE49-F238E27FC236}">
                <a16:creationId xmlns:a16="http://schemas.microsoft.com/office/drawing/2014/main" id="{25529B06-1ABD-424F-83BE-86E171D83902}"/>
              </a:ext>
            </a:extLst>
          </p:cNvPr>
          <p:cNvSpPr/>
          <p:nvPr/>
        </p:nvSpPr>
        <p:spPr>
          <a:xfrm>
            <a:off x="1997901" y="3970560"/>
            <a:ext cx="829073" cy="400110"/>
          </a:xfrm>
          <a:prstGeom prst="rect">
            <a:avLst/>
          </a:prstGeom>
        </p:spPr>
        <p:txBody>
          <a:bodyPr wrap="none">
            <a:spAutoFit/>
          </a:bodyPr>
          <a:lstStyle/>
          <a:p>
            <a:r>
              <a:rPr lang="zh-CN" altLang="en-US" sz="2000" dirty="0">
                <a:latin typeface="+mn-lt"/>
              </a:rPr>
              <a:t>第</a:t>
            </a:r>
            <a:r>
              <a:rPr lang="en-US" altLang="zh-CN" sz="2000" dirty="0">
                <a:latin typeface="+mn-lt"/>
              </a:rPr>
              <a:t>2</a:t>
            </a:r>
            <a:r>
              <a:rPr lang="zh-CN" altLang="en-US" sz="2000" dirty="0">
                <a:latin typeface="+mn-lt"/>
              </a:rPr>
              <a:t>路</a:t>
            </a:r>
          </a:p>
        </p:txBody>
      </p:sp>
      <p:sp>
        <p:nvSpPr>
          <p:cNvPr id="3" name="矩形 2">
            <a:extLst>
              <a:ext uri="{FF2B5EF4-FFF2-40B4-BE49-F238E27FC236}">
                <a16:creationId xmlns:a16="http://schemas.microsoft.com/office/drawing/2014/main" id="{0D3FF4A9-4C91-4B29-9164-27B050853749}"/>
              </a:ext>
            </a:extLst>
          </p:cNvPr>
          <p:cNvSpPr/>
          <p:nvPr/>
        </p:nvSpPr>
        <p:spPr bwMode="auto">
          <a:xfrm>
            <a:off x="683568" y="476249"/>
            <a:ext cx="2641880" cy="3928925"/>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4" name="矩形 93">
            <a:extLst>
              <a:ext uri="{FF2B5EF4-FFF2-40B4-BE49-F238E27FC236}">
                <a16:creationId xmlns:a16="http://schemas.microsoft.com/office/drawing/2014/main" id="{25D91D03-0936-46E2-A223-FAA89FE8F50B}"/>
              </a:ext>
            </a:extLst>
          </p:cNvPr>
          <p:cNvSpPr/>
          <p:nvPr/>
        </p:nvSpPr>
        <p:spPr bwMode="auto">
          <a:xfrm>
            <a:off x="3658239" y="476249"/>
            <a:ext cx="1991674" cy="3928925"/>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5" name="Text Box 19">
            <a:extLst>
              <a:ext uri="{FF2B5EF4-FFF2-40B4-BE49-F238E27FC236}">
                <a16:creationId xmlns:a16="http://schemas.microsoft.com/office/drawing/2014/main" id="{370981FE-035A-4144-8AED-47EA8525BDEB}"/>
              </a:ext>
            </a:extLst>
          </p:cNvPr>
          <p:cNvSpPr txBox="1">
            <a:spLocks noChangeArrowheads="1"/>
          </p:cNvSpPr>
          <p:nvPr/>
        </p:nvSpPr>
        <p:spPr bwMode="auto">
          <a:xfrm>
            <a:off x="1041400" y="2579290"/>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dirty="0">
                <a:solidFill>
                  <a:srgbClr val="D60093"/>
                </a:solidFill>
                <a:latin typeface="Arial" charset="0"/>
              </a:rPr>
              <a:t>有效位</a:t>
            </a:r>
            <a:endParaRPr lang="en-US" altLang="zh-CN" sz="1800" dirty="0">
              <a:solidFill>
                <a:srgbClr val="D60093"/>
              </a:solidFill>
              <a:latin typeface="Arial" charset="0"/>
            </a:endParaRPr>
          </a:p>
        </p:txBody>
      </p:sp>
      <p:sp>
        <p:nvSpPr>
          <p:cNvPr id="96" name="Text Box 153">
            <a:extLst>
              <a:ext uri="{FF2B5EF4-FFF2-40B4-BE49-F238E27FC236}">
                <a16:creationId xmlns:a16="http://schemas.microsoft.com/office/drawing/2014/main" id="{B9D0A0B8-77CA-4A7B-8764-D80868FA5894}"/>
              </a:ext>
            </a:extLst>
          </p:cNvPr>
          <p:cNvSpPr txBox="1">
            <a:spLocks noChangeArrowheads="1"/>
          </p:cNvSpPr>
          <p:nvPr/>
        </p:nvSpPr>
        <p:spPr bwMode="auto">
          <a:xfrm>
            <a:off x="2049463" y="2579290"/>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97" name="Text Box 126">
            <a:extLst>
              <a:ext uri="{FF2B5EF4-FFF2-40B4-BE49-F238E27FC236}">
                <a16:creationId xmlns:a16="http://schemas.microsoft.com/office/drawing/2014/main" id="{EDECC403-03F2-4890-9ED5-6455FF2BE8B8}"/>
              </a:ext>
            </a:extLst>
          </p:cNvPr>
          <p:cNvSpPr txBox="1">
            <a:spLocks noChangeArrowheads="1"/>
          </p:cNvSpPr>
          <p:nvPr/>
        </p:nvSpPr>
        <p:spPr bwMode="auto">
          <a:xfrm>
            <a:off x="690003" y="4395771"/>
            <a:ext cx="263544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每行</a:t>
            </a:r>
            <a:r>
              <a:rPr lang="en-US" altLang="zh-CN" sz="2000" dirty="0">
                <a:solidFill>
                  <a:srgbClr val="008000"/>
                </a:solidFill>
                <a:latin typeface="+mn-lt"/>
              </a:rPr>
              <a:t>4</a:t>
            </a:r>
            <a:r>
              <a:rPr lang="zh-CN" altLang="en-US" sz="2000" dirty="0">
                <a:solidFill>
                  <a:srgbClr val="008000"/>
                </a:solidFill>
                <a:latin typeface="+mn-lt"/>
              </a:rPr>
              <a:t>个二进制位</a:t>
            </a:r>
            <a:endParaRPr lang="zh-CN" altLang="en-US" sz="2000" dirty="0">
              <a:solidFill>
                <a:srgbClr val="008000"/>
              </a:solidFill>
              <a:latin typeface="+mn-ea"/>
              <a:ea typeface="+mn-ea"/>
            </a:endParaRPr>
          </a:p>
        </p:txBody>
      </p:sp>
      <p:sp>
        <p:nvSpPr>
          <p:cNvPr id="98" name="Text Box 126">
            <a:extLst>
              <a:ext uri="{FF2B5EF4-FFF2-40B4-BE49-F238E27FC236}">
                <a16:creationId xmlns:a16="http://schemas.microsoft.com/office/drawing/2014/main" id="{7800062F-FF14-47D1-8825-ABD716E8B274}"/>
              </a:ext>
            </a:extLst>
          </p:cNvPr>
          <p:cNvSpPr txBox="1">
            <a:spLocks noChangeArrowheads="1"/>
          </p:cNvSpPr>
          <p:nvPr/>
        </p:nvSpPr>
        <p:spPr bwMode="auto">
          <a:xfrm>
            <a:off x="3658238" y="4395771"/>
            <a:ext cx="199167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每块</a:t>
            </a:r>
            <a:r>
              <a:rPr lang="en-US" altLang="zh-CN" sz="2000" dirty="0">
                <a:solidFill>
                  <a:srgbClr val="008000"/>
                </a:solidFill>
                <a:latin typeface="+mn-lt"/>
              </a:rPr>
              <a:t>64</a:t>
            </a:r>
            <a:r>
              <a:rPr lang="zh-CN" altLang="en-US" sz="2000" dirty="0">
                <a:solidFill>
                  <a:srgbClr val="008000"/>
                </a:solidFill>
                <a:latin typeface="+mn-lt"/>
              </a:rPr>
              <a:t>个字节</a:t>
            </a:r>
            <a:endParaRPr lang="zh-CN" altLang="en-US" sz="2000" dirty="0">
              <a:solidFill>
                <a:srgbClr val="008000"/>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strips(upLeft)">
                                      <p:cBhvr>
                                        <p:cTn id="7" dur="500"/>
                                        <p:tgtEl>
                                          <p:spTgt spid="115"/>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strips(upLeft)">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cBhvr>
                                        <p:cTn id="15" dur="500" fill="hold"/>
                                        <p:tgtEl>
                                          <p:spTgt spid="123"/>
                                        </p:tgtEl>
                                        <p:attrNameLst>
                                          <p:attrName>ppt_x</p:attrName>
                                        </p:attrNameLst>
                                      </p:cBhvr>
                                      <p:tavLst>
                                        <p:tav tm="0">
                                          <p:val>
                                            <p:strVal val="#ppt_x+#ppt_w/2"/>
                                          </p:val>
                                        </p:tav>
                                        <p:tav tm="100000">
                                          <p:val>
                                            <p:strVal val="#ppt_x"/>
                                          </p:val>
                                        </p:tav>
                                      </p:tavLst>
                                    </p:anim>
                                    <p:anim calcmode="lin" valueType="num">
                                      <p:cBhvr>
                                        <p:cTn id="16" dur="500" fill="hold"/>
                                        <p:tgtEl>
                                          <p:spTgt spid="123"/>
                                        </p:tgtEl>
                                        <p:attrNameLst>
                                          <p:attrName>ppt_y</p:attrName>
                                        </p:attrNameLst>
                                      </p:cBhvr>
                                      <p:tavLst>
                                        <p:tav tm="0">
                                          <p:val>
                                            <p:strVal val="#ppt_y"/>
                                          </p:val>
                                        </p:tav>
                                        <p:tav tm="100000">
                                          <p:val>
                                            <p:strVal val="#ppt_y"/>
                                          </p:val>
                                        </p:tav>
                                      </p:tavLst>
                                    </p:anim>
                                    <p:anim calcmode="lin" valueType="num">
                                      <p:cBhvr>
                                        <p:cTn id="17" dur="500" fill="hold"/>
                                        <p:tgtEl>
                                          <p:spTgt spid="123"/>
                                        </p:tgtEl>
                                        <p:attrNameLst>
                                          <p:attrName>ppt_w</p:attrName>
                                        </p:attrNameLst>
                                      </p:cBhvr>
                                      <p:tavLst>
                                        <p:tav tm="0">
                                          <p:val>
                                            <p:fltVal val="0"/>
                                          </p:val>
                                        </p:tav>
                                        <p:tav tm="100000">
                                          <p:val>
                                            <p:strVal val="#ppt_w"/>
                                          </p:val>
                                        </p:tav>
                                      </p:tavLst>
                                    </p:anim>
                                    <p:anim calcmode="lin" valueType="num">
                                      <p:cBhvr>
                                        <p:cTn id="18" dur="500" fill="hold"/>
                                        <p:tgtEl>
                                          <p:spTgt spid="123"/>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right)">
                                      <p:cBhvr>
                                        <p:cTn id="22" dur="500"/>
                                        <p:tgtEl>
                                          <p:spTgt spid="117"/>
                                        </p:tgtEl>
                                      </p:cBhvr>
                                    </p:animEffect>
                                  </p:childTnLst>
                                </p:cTn>
                              </p:par>
                            </p:childTnLst>
                          </p:cTn>
                        </p:par>
                        <p:par>
                          <p:cTn id="23" fill="hold">
                            <p:stCondLst>
                              <p:cond delay="1000"/>
                            </p:stCondLst>
                            <p:childTnLst>
                              <p:par>
                                <p:cTn id="24" presetID="17" presetClass="entr" presetSubtype="2" fill="hold" nodeType="afterEffect">
                                  <p:stCondLst>
                                    <p:cond delay="0"/>
                                  </p:stCondLst>
                                  <p:childTnLst>
                                    <p:set>
                                      <p:cBhvr>
                                        <p:cTn id="25" dur="1" fill="hold">
                                          <p:stCondLst>
                                            <p:cond delay="0"/>
                                          </p:stCondLst>
                                        </p:cTn>
                                        <p:tgtEl>
                                          <p:spTgt spid="129"/>
                                        </p:tgtEl>
                                        <p:attrNameLst>
                                          <p:attrName>style.visibility</p:attrName>
                                        </p:attrNameLst>
                                      </p:cBhvr>
                                      <p:to>
                                        <p:strVal val="visible"/>
                                      </p:to>
                                    </p:set>
                                    <p:anim calcmode="lin" valueType="num">
                                      <p:cBhvr>
                                        <p:cTn id="26" dur="500" fill="hold"/>
                                        <p:tgtEl>
                                          <p:spTgt spid="129"/>
                                        </p:tgtEl>
                                        <p:attrNameLst>
                                          <p:attrName>ppt_x</p:attrName>
                                        </p:attrNameLst>
                                      </p:cBhvr>
                                      <p:tavLst>
                                        <p:tav tm="0">
                                          <p:val>
                                            <p:strVal val="#ppt_x+#ppt_w/2"/>
                                          </p:val>
                                        </p:tav>
                                        <p:tav tm="100000">
                                          <p:val>
                                            <p:strVal val="#ppt_x"/>
                                          </p:val>
                                        </p:tav>
                                      </p:tavLst>
                                    </p:anim>
                                    <p:anim calcmode="lin" valueType="num">
                                      <p:cBhvr>
                                        <p:cTn id="27" dur="500" fill="hold"/>
                                        <p:tgtEl>
                                          <p:spTgt spid="129"/>
                                        </p:tgtEl>
                                        <p:attrNameLst>
                                          <p:attrName>ppt_y</p:attrName>
                                        </p:attrNameLst>
                                      </p:cBhvr>
                                      <p:tavLst>
                                        <p:tav tm="0">
                                          <p:val>
                                            <p:strVal val="#ppt_y"/>
                                          </p:val>
                                        </p:tav>
                                        <p:tav tm="100000">
                                          <p:val>
                                            <p:strVal val="#ppt_y"/>
                                          </p:val>
                                        </p:tav>
                                      </p:tavLst>
                                    </p:anim>
                                    <p:anim calcmode="lin" valueType="num">
                                      <p:cBhvr>
                                        <p:cTn id="28" dur="500" fill="hold"/>
                                        <p:tgtEl>
                                          <p:spTgt spid="129"/>
                                        </p:tgtEl>
                                        <p:attrNameLst>
                                          <p:attrName>ppt_w</p:attrName>
                                        </p:attrNameLst>
                                      </p:cBhvr>
                                      <p:tavLst>
                                        <p:tav tm="0">
                                          <p:val>
                                            <p:fltVal val="0"/>
                                          </p:val>
                                        </p:tav>
                                        <p:tav tm="100000">
                                          <p:val>
                                            <p:strVal val="#ppt_w"/>
                                          </p:val>
                                        </p:tav>
                                      </p:tavLst>
                                    </p:anim>
                                    <p:anim calcmode="lin" valueType="num">
                                      <p:cBhvr>
                                        <p:cTn id="29" dur="500" fill="hold"/>
                                        <p:tgtEl>
                                          <p:spTgt spid="12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22" presetClass="entr" presetSubtype="2" fill="hold" grpId="0" nodeType="afterEffect">
                                  <p:stCondLst>
                                    <p:cond delay="0"/>
                                  </p:stCondLst>
                                  <p:childTnLst>
                                    <p:set>
                                      <p:cBhvr>
                                        <p:cTn id="32" dur="1" fill="hold">
                                          <p:stCondLst>
                                            <p:cond delay="0"/>
                                          </p:stCondLst>
                                        </p:cTn>
                                        <p:tgtEl>
                                          <p:spTgt spid="118"/>
                                        </p:tgtEl>
                                        <p:attrNameLst>
                                          <p:attrName>style.visibility</p:attrName>
                                        </p:attrNameLst>
                                      </p:cBhvr>
                                      <p:to>
                                        <p:strVal val="visible"/>
                                      </p:to>
                                    </p:set>
                                    <p:animEffect transition="in" filter="wipe(right)">
                                      <p:cBhvr>
                                        <p:cTn id="33"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6" grpId="0" animBg="1"/>
      <p:bldP spid="117" grpId="0" animBg="1"/>
      <p:bldP spid="11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06" name="Rectangle 11"/>
          <p:cNvSpPr>
            <a:spLocks noChangeArrowheads="1"/>
          </p:cNvSpPr>
          <p:nvPr/>
        </p:nvSpPr>
        <p:spPr bwMode="auto">
          <a:xfrm>
            <a:off x="384968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15" name="Text Box 40"/>
          <p:cNvSpPr txBox="1">
            <a:spLocks noChangeArrowheads="1"/>
          </p:cNvSpPr>
          <p:nvPr/>
        </p:nvSpPr>
        <p:spPr bwMode="auto">
          <a:xfrm>
            <a:off x="7739063" y="83185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050" cy="107950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1" name="Text Box 50"/>
          <p:cNvSpPr txBox="1">
            <a:spLocks noChangeArrowheads="1"/>
          </p:cNvSpPr>
          <p:nvPr/>
        </p:nvSpPr>
        <p:spPr bwMode="auto">
          <a:xfrm>
            <a:off x="7740650" y="1984375"/>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1</a:t>
            </a:r>
          </a:p>
        </p:txBody>
      </p:sp>
      <p:sp>
        <p:nvSpPr>
          <p:cNvPr id="51222" name="AutoShape 51"/>
          <p:cNvSpPr>
            <a:spLocks/>
          </p:cNvSpPr>
          <p:nvPr/>
        </p:nvSpPr>
        <p:spPr bwMode="auto">
          <a:xfrm>
            <a:off x="7667625" y="1630363"/>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27" name="Text Box 60"/>
          <p:cNvSpPr txBox="1">
            <a:spLocks noChangeArrowheads="1"/>
          </p:cNvSpPr>
          <p:nvPr/>
        </p:nvSpPr>
        <p:spPr bwMode="auto">
          <a:xfrm>
            <a:off x="7740650" y="314325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2</a:t>
            </a:r>
          </a:p>
        </p:txBody>
      </p:sp>
      <p:sp>
        <p:nvSpPr>
          <p:cNvPr id="51228" name="AutoShape 61"/>
          <p:cNvSpPr>
            <a:spLocks/>
          </p:cNvSpPr>
          <p:nvPr/>
        </p:nvSpPr>
        <p:spPr bwMode="auto">
          <a:xfrm>
            <a:off x="7667625" y="2782888"/>
            <a:ext cx="144463" cy="1081087"/>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2</a:t>
            </a: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33" name="Text Box 70"/>
          <p:cNvSpPr txBox="1">
            <a:spLocks noChangeArrowheads="1"/>
          </p:cNvSpPr>
          <p:nvPr/>
        </p:nvSpPr>
        <p:spPr bwMode="auto">
          <a:xfrm>
            <a:off x="7739063" y="4360863"/>
            <a:ext cx="576262" cy="366712"/>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3</a:t>
            </a:r>
          </a:p>
        </p:txBody>
      </p:sp>
      <p:sp>
        <p:nvSpPr>
          <p:cNvPr id="51234" name="AutoShape 71"/>
          <p:cNvSpPr>
            <a:spLocks/>
          </p:cNvSpPr>
          <p:nvPr/>
        </p:nvSpPr>
        <p:spPr bwMode="auto">
          <a:xfrm>
            <a:off x="7666038" y="3935413"/>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35" name="Rectangle 77"/>
          <p:cNvSpPr>
            <a:spLocks noChangeArrowheads="1"/>
          </p:cNvSpPr>
          <p:nvPr/>
        </p:nvSpPr>
        <p:spPr bwMode="auto">
          <a:xfrm>
            <a:off x="466725" y="5661025"/>
            <a:ext cx="576263" cy="576263"/>
          </a:xfrm>
          <a:prstGeom prst="rect">
            <a:avLst/>
          </a:prstGeom>
          <a:noFill/>
          <a:ln w="19050" algn="ctr">
            <a:noFill/>
            <a:miter lim="800000"/>
            <a:headEnd/>
            <a:tailEnd/>
          </a:ln>
        </p:spPr>
        <p:txBody>
          <a:bodyPr wrap="none" anchor="ctr"/>
          <a:lstStyle/>
          <a:p>
            <a:pPr algn="ctr"/>
            <a:r>
              <a:rPr lang="zh-CN" altLang="en-US" sz="1800" dirty="0">
                <a:latin typeface="Arial" charset="0"/>
              </a:rPr>
              <a:t>标记</a:t>
            </a:r>
          </a:p>
          <a:p>
            <a:pPr algn="ctr"/>
            <a:r>
              <a:rPr lang="en-US" altLang="zh-CN" sz="1800" dirty="0">
                <a:latin typeface="Arial" charset="0"/>
              </a:rPr>
              <a:t>(</a:t>
            </a:r>
            <a:r>
              <a:rPr lang="zh-CN" altLang="en-US" sz="1800" dirty="0">
                <a:latin typeface="Arial" charset="0"/>
              </a:rPr>
              <a:t>区号</a:t>
            </a:r>
            <a:r>
              <a:rPr lang="en-US" altLang="zh-CN" sz="1800" dirty="0">
                <a:latin typeface="Arial" charset="0"/>
              </a:rPr>
              <a:t>)</a:t>
            </a:r>
          </a:p>
        </p:txBody>
      </p:sp>
      <p:sp>
        <p:nvSpPr>
          <p:cNvPr id="51236" name="Rectangle 78"/>
          <p:cNvSpPr>
            <a:spLocks noChangeArrowheads="1"/>
          </p:cNvSpPr>
          <p:nvPr/>
        </p:nvSpPr>
        <p:spPr bwMode="auto">
          <a:xfrm>
            <a:off x="111442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9068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14425" y="5372100"/>
            <a:ext cx="576263"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10</a:t>
            </a:r>
          </a:p>
        </p:txBody>
      </p:sp>
      <p:sp>
        <p:nvSpPr>
          <p:cNvPr id="51239" name="Rectangle 82"/>
          <p:cNvSpPr>
            <a:spLocks noChangeArrowheads="1"/>
          </p:cNvSpPr>
          <p:nvPr/>
        </p:nvSpPr>
        <p:spPr bwMode="auto">
          <a:xfrm>
            <a:off x="169068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95288" y="5372100"/>
            <a:ext cx="717550"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011</a:t>
            </a:r>
          </a:p>
        </p:txBody>
      </p:sp>
      <p:sp>
        <p:nvSpPr>
          <p:cNvPr id="51241" name="Rectangle 84"/>
          <p:cNvSpPr>
            <a:spLocks noChangeArrowheads="1"/>
          </p:cNvSpPr>
          <p:nvPr/>
        </p:nvSpPr>
        <p:spPr bwMode="auto">
          <a:xfrm>
            <a:off x="2771800" y="5157192"/>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644662"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51243" name="Text Box 126"/>
          <p:cNvSpPr txBox="1">
            <a:spLocks noChangeArrowheads="1"/>
          </p:cNvSpPr>
          <p:nvPr/>
        </p:nvSpPr>
        <p:spPr bwMode="auto">
          <a:xfrm>
            <a:off x="1403648"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dirty="0">
                <a:solidFill>
                  <a:srgbClr val="0000FF"/>
                </a:solidFill>
                <a:latin typeface="Arial" charset="0"/>
              </a:rPr>
              <a:t>地址映射表</a:t>
            </a:r>
          </a:p>
        </p:txBody>
      </p:sp>
      <p:sp>
        <p:nvSpPr>
          <p:cNvPr id="51244" name="Text Box 134"/>
          <p:cNvSpPr txBox="1">
            <a:spLocks noChangeArrowheads="1"/>
          </p:cNvSpPr>
          <p:nvPr/>
        </p:nvSpPr>
        <p:spPr bwMode="auto">
          <a:xfrm>
            <a:off x="5073650" y="13335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45" name="Text Box 135"/>
          <p:cNvSpPr txBox="1">
            <a:spLocks noChangeArrowheads="1"/>
          </p:cNvSpPr>
          <p:nvPr/>
        </p:nvSpPr>
        <p:spPr bwMode="auto">
          <a:xfrm>
            <a:off x="5073650" y="1622425"/>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46" name="Rectangle 136"/>
          <p:cNvSpPr>
            <a:spLocks noChangeArrowheads="1"/>
          </p:cNvSpPr>
          <p:nvPr/>
        </p:nvSpPr>
        <p:spPr bwMode="auto">
          <a:xfrm>
            <a:off x="3849688" y="2852738"/>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138488"/>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3427413"/>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49" name="Rectangle 139"/>
          <p:cNvSpPr>
            <a:spLocks noChangeArrowheads="1"/>
          </p:cNvSpPr>
          <p:nvPr/>
        </p:nvSpPr>
        <p:spPr bwMode="auto">
          <a:xfrm>
            <a:off x="3849688" y="3716338"/>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50" name="Text Box 140"/>
          <p:cNvSpPr txBox="1">
            <a:spLocks noChangeArrowheads="1"/>
          </p:cNvSpPr>
          <p:nvPr/>
        </p:nvSpPr>
        <p:spPr bwMode="auto">
          <a:xfrm>
            <a:off x="5075238" y="277177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0607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52" name="Text Box 142"/>
          <p:cNvSpPr txBox="1">
            <a:spLocks noChangeArrowheads="1"/>
          </p:cNvSpPr>
          <p:nvPr/>
        </p:nvSpPr>
        <p:spPr bwMode="auto">
          <a:xfrm>
            <a:off x="5073650" y="3419475"/>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53" name="Text Box 143"/>
          <p:cNvSpPr txBox="1">
            <a:spLocks noChangeArrowheads="1"/>
          </p:cNvSpPr>
          <p:nvPr/>
        </p:nvSpPr>
        <p:spPr bwMode="auto">
          <a:xfrm>
            <a:off x="5073650" y="37084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010</a:t>
            </a:r>
          </a:p>
        </p:txBody>
      </p:sp>
      <p:sp>
        <p:nvSpPr>
          <p:cNvPr id="51255" name="Rectangle 145"/>
          <p:cNvSpPr>
            <a:spLocks noChangeArrowheads="1"/>
          </p:cNvSpPr>
          <p:nvPr/>
        </p:nvSpPr>
        <p:spPr bwMode="auto">
          <a:xfrm>
            <a:off x="197643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110</a:t>
            </a:r>
          </a:p>
        </p:txBody>
      </p:sp>
      <p:sp>
        <p:nvSpPr>
          <p:cNvPr id="51256" name="Rectangle 146"/>
          <p:cNvSpPr>
            <a:spLocks noChangeArrowheads="1"/>
          </p:cNvSpPr>
          <p:nvPr/>
        </p:nvSpPr>
        <p:spPr bwMode="auto">
          <a:xfrm>
            <a:off x="197643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001</a:t>
            </a:r>
          </a:p>
        </p:txBody>
      </p:sp>
      <p:sp>
        <p:nvSpPr>
          <p:cNvPr id="51257" name="Rectangle 147"/>
          <p:cNvSpPr>
            <a:spLocks noChangeArrowheads="1"/>
          </p:cNvSpPr>
          <p:nvPr/>
        </p:nvSpPr>
        <p:spPr bwMode="auto">
          <a:xfrm>
            <a:off x="19764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339850"/>
            <a:ext cx="360363"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51262" name="Rectangle 154"/>
          <p:cNvSpPr>
            <a:spLocks noChangeArrowheads="1"/>
          </p:cNvSpPr>
          <p:nvPr/>
        </p:nvSpPr>
        <p:spPr bwMode="auto">
          <a:xfrm>
            <a:off x="1617663" y="1628775"/>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8527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a:t>
            </a:r>
          </a:p>
        </p:txBody>
      </p:sp>
      <p:sp>
        <p:nvSpPr>
          <p:cNvPr id="51264" name="Rectangle 156"/>
          <p:cNvSpPr>
            <a:spLocks noChangeArrowheads="1"/>
          </p:cNvSpPr>
          <p:nvPr/>
        </p:nvSpPr>
        <p:spPr bwMode="auto">
          <a:xfrm>
            <a:off x="1978025" y="313848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101</a:t>
            </a:r>
          </a:p>
        </p:txBody>
      </p:sp>
      <p:sp>
        <p:nvSpPr>
          <p:cNvPr id="51265" name="Rectangle 157"/>
          <p:cNvSpPr>
            <a:spLocks noChangeArrowheads="1"/>
          </p:cNvSpPr>
          <p:nvPr/>
        </p:nvSpPr>
        <p:spPr bwMode="auto">
          <a:xfrm>
            <a:off x="1978025" y="3427413"/>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011</a:t>
            </a:r>
          </a:p>
        </p:txBody>
      </p:sp>
      <p:sp>
        <p:nvSpPr>
          <p:cNvPr id="51266" name="Rectangle 158"/>
          <p:cNvSpPr>
            <a:spLocks noChangeArrowheads="1"/>
          </p:cNvSpPr>
          <p:nvPr/>
        </p:nvSpPr>
        <p:spPr bwMode="auto">
          <a:xfrm>
            <a:off x="1978025" y="37163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100</a:t>
            </a:r>
          </a:p>
        </p:txBody>
      </p:sp>
      <p:sp>
        <p:nvSpPr>
          <p:cNvPr id="51267" name="Rectangle 159"/>
          <p:cNvSpPr>
            <a:spLocks noChangeArrowheads="1"/>
          </p:cNvSpPr>
          <p:nvPr/>
        </p:nvSpPr>
        <p:spPr bwMode="auto">
          <a:xfrm>
            <a:off x="1617663" y="2851150"/>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136900"/>
            <a:ext cx="3603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3425825"/>
            <a:ext cx="360362"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0" name="Rectangle 162"/>
          <p:cNvSpPr>
            <a:spLocks noChangeArrowheads="1"/>
          </p:cNvSpPr>
          <p:nvPr/>
        </p:nvSpPr>
        <p:spPr bwMode="auto">
          <a:xfrm>
            <a:off x="1619250" y="3714750"/>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2</a:t>
            </a: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3</a:t>
            </a:r>
          </a:p>
        </p:txBody>
      </p:sp>
      <p:sp>
        <p:nvSpPr>
          <p:cNvPr id="51276" name="Text Box 168"/>
          <p:cNvSpPr txBox="1">
            <a:spLocks noChangeArrowheads="1"/>
          </p:cNvSpPr>
          <p:nvPr/>
        </p:nvSpPr>
        <p:spPr bwMode="auto">
          <a:xfrm>
            <a:off x="7740650" y="5803900"/>
            <a:ext cx="576263"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7</a:t>
            </a:r>
          </a:p>
        </p:txBody>
      </p:sp>
      <p:sp>
        <p:nvSpPr>
          <p:cNvPr id="51277" name="AutoShape 169"/>
          <p:cNvSpPr>
            <a:spLocks/>
          </p:cNvSpPr>
          <p:nvPr/>
        </p:nvSpPr>
        <p:spPr bwMode="auto">
          <a:xfrm>
            <a:off x="7667625" y="5378450"/>
            <a:ext cx="146050" cy="1152525"/>
          </a:xfrm>
          <a:prstGeom prst="rightBrace">
            <a:avLst>
              <a:gd name="adj1" fmla="val 65761"/>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644715" name="Line 171"/>
          <p:cNvSpPr>
            <a:spLocks noChangeShapeType="1"/>
          </p:cNvSpPr>
          <p:nvPr/>
        </p:nvSpPr>
        <p:spPr bwMode="auto">
          <a:xfrm flipV="1">
            <a:off x="1403350" y="1484313"/>
            <a:ext cx="0" cy="3889375"/>
          </a:xfrm>
          <a:prstGeom prst="line">
            <a:avLst/>
          </a:prstGeom>
          <a:noFill/>
          <a:ln w="28575">
            <a:solidFill>
              <a:srgbClr val="009900"/>
            </a:solidFill>
            <a:round/>
            <a:headEnd/>
            <a:tailEnd/>
          </a:ln>
        </p:spPr>
        <p:txBody>
          <a:bodyPr wrap="none" anchor="ctr"/>
          <a:lstStyle/>
          <a:p>
            <a:endParaRPr lang="zh-CN" altLang="en-US"/>
          </a:p>
        </p:txBody>
      </p:sp>
      <p:sp>
        <p:nvSpPr>
          <p:cNvPr id="1644716" name="Line 172"/>
          <p:cNvSpPr>
            <a:spLocks noChangeShapeType="1"/>
          </p:cNvSpPr>
          <p:nvPr/>
        </p:nvSpPr>
        <p:spPr bwMode="auto">
          <a:xfrm>
            <a:off x="1403350" y="1484313"/>
            <a:ext cx="215900" cy="0"/>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17" name="Line 173"/>
          <p:cNvSpPr>
            <a:spLocks noChangeShapeType="1"/>
          </p:cNvSpPr>
          <p:nvPr/>
        </p:nvSpPr>
        <p:spPr bwMode="auto">
          <a:xfrm>
            <a:off x="1403350" y="3571875"/>
            <a:ext cx="215900" cy="1588"/>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18" name="Line 174"/>
          <p:cNvSpPr>
            <a:spLocks noChangeShapeType="1"/>
          </p:cNvSpPr>
          <p:nvPr/>
        </p:nvSpPr>
        <p:spPr bwMode="auto">
          <a:xfrm>
            <a:off x="3492500" y="3500438"/>
            <a:ext cx="358775" cy="0"/>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19" name="Line 175"/>
          <p:cNvSpPr>
            <a:spLocks noChangeShapeType="1"/>
          </p:cNvSpPr>
          <p:nvPr/>
        </p:nvSpPr>
        <p:spPr bwMode="auto">
          <a:xfrm>
            <a:off x="3492500" y="1412875"/>
            <a:ext cx="360363" cy="0"/>
          </a:xfrm>
          <a:prstGeom prst="line">
            <a:avLst/>
          </a:prstGeom>
          <a:noFill/>
          <a:ln w="28575">
            <a:solidFill>
              <a:srgbClr val="009900"/>
            </a:solidFill>
            <a:round/>
            <a:headEnd/>
            <a:tailEnd type="triangle" w="med" len="lg"/>
          </a:ln>
        </p:spPr>
        <p:txBody>
          <a:bodyPr wrap="none" anchor="ctr"/>
          <a:lstStyle/>
          <a:p>
            <a:endParaRPr lang="zh-CN" altLang="en-US"/>
          </a:p>
        </p:txBody>
      </p:sp>
      <p:sp>
        <p:nvSpPr>
          <p:cNvPr id="1644720" name="Line 176"/>
          <p:cNvSpPr>
            <a:spLocks noChangeShapeType="1"/>
          </p:cNvSpPr>
          <p:nvPr/>
        </p:nvSpPr>
        <p:spPr bwMode="auto">
          <a:xfrm flipV="1">
            <a:off x="3492500" y="1412875"/>
            <a:ext cx="0" cy="3529013"/>
          </a:xfrm>
          <a:prstGeom prst="line">
            <a:avLst/>
          </a:prstGeom>
          <a:noFill/>
          <a:ln w="28575">
            <a:solidFill>
              <a:srgbClr val="009900"/>
            </a:solidFill>
            <a:round/>
            <a:headEnd/>
            <a:tailEnd/>
          </a:ln>
        </p:spPr>
        <p:txBody>
          <a:bodyPr wrap="none" anchor="ctr"/>
          <a:lstStyle/>
          <a:p>
            <a:endParaRPr lang="zh-CN" altLang="en-US"/>
          </a:p>
        </p:txBody>
      </p:sp>
      <p:sp>
        <p:nvSpPr>
          <p:cNvPr id="1644721" name="Line 177"/>
          <p:cNvSpPr>
            <a:spLocks noChangeShapeType="1"/>
          </p:cNvSpPr>
          <p:nvPr/>
        </p:nvSpPr>
        <p:spPr bwMode="auto">
          <a:xfrm flipH="1">
            <a:off x="1403350" y="4941888"/>
            <a:ext cx="2089150" cy="0"/>
          </a:xfrm>
          <a:prstGeom prst="line">
            <a:avLst/>
          </a:prstGeom>
          <a:noFill/>
          <a:ln w="28575">
            <a:solidFill>
              <a:srgbClr val="009900"/>
            </a:solidFill>
            <a:round/>
            <a:headEnd/>
            <a:tailEnd/>
          </a:ln>
        </p:spPr>
        <p:txBody>
          <a:bodyPr wrap="none" anchor="ctr"/>
          <a:lstStyle/>
          <a:p>
            <a:endParaRPr lang="zh-CN" altLang="en-US"/>
          </a:p>
        </p:txBody>
      </p:sp>
      <p:sp>
        <p:nvSpPr>
          <p:cNvPr id="1644722" name="Line 178"/>
          <p:cNvSpPr>
            <a:spLocks noChangeShapeType="1"/>
          </p:cNvSpPr>
          <p:nvPr/>
        </p:nvSpPr>
        <p:spPr bwMode="auto">
          <a:xfrm flipV="1">
            <a:off x="2268538" y="5084763"/>
            <a:ext cx="0" cy="288925"/>
          </a:xfrm>
          <a:prstGeom prst="line">
            <a:avLst/>
          </a:prstGeom>
          <a:noFill/>
          <a:ln w="28575">
            <a:solidFill>
              <a:srgbClr val="9966FF"/>
            </a:solidFill>
            <a:round/>
            <a:headEnd/>
            <a:tailEnd/>
          </a:ln>
        </p:spPr>
        <p:txBody>
          <a:bodyPr wrap="none" anchor="ctr"/>
          <a:lstStyle/>
          <a:p>
            <a:endParaRPr lang="zh-CN" altLang="en-US"/>
          </a:p>
        </p:txBody>
      </p:sp>
      <p:sp>
        <p:nvSpPr>
          <p:cNvPr id="1644723" name="Line 179"/>
          <p:cNvSpPr>
            <a:spLocks noChangeShapeType="1"/>
          </p:cNvSpPr>
          <p:nvPr/>
        </p:nvSpPr>
        <p:spPr bwMode="auto">
          <a:xfrm>
            <a:off x="2268538" y="5084763"/>
            <a:ext cx="1366837" cy="0"/>
          </a:xfrm>
          <a:prstGeom prst="line">
            <a:avLst/>
          </a:prstGeom>
          <a:noFill/>
          <a:ln w="28575">
            <a:solidFill>
              <a:srgbClr val="9966FF"/>
            </a:solidFill>
            <a:round/>
            <a:headEnd/>
            <a:tailEnd/>
          </a:ln>
        </p:spPr>
        <p:txBody>
          <a:bodyPr wrap="none" anchor="ctr"/>
          <a:lstStyle/>
          <a:p>
            <a:endParaRPr lang="zh-CN" altLang="en-US"/>
          </a:p>
        </p:txBody>
      </p:sp>
      <p:sp>
        <p:nvSpPr>
          <p:cNvPr id="1644724" name="Line 180"/>
          <p:cNvSpPr>
            <a:spLocks noChangeShapeType="1"/>
          </p:cNvSpPr>
          <p:nvPr/>
        </p:nvSpPr>
        <p:spPr bwMode="auto">
          <a:xfrm flipV="1">
            <a:off x="3635375" y="1557338"/>
            <a:ext cx="0" cy="3527425"/>
          </a:xfrm>
          <a:prstGeom prst="line">
            <a:avLst/>
          </a:prstGeom>
          <a:noFill/>
          <a:ln w="28575">
            <a:solidFill>
              <a:srgbClr val="9966FF"/>
            </a:solidFill>
            <a:round/>
            <a:headEnd/>
            <a:tailEnd/>
          </a:ln>
        </p:spPr>
        <p:txBody>
          <a:bodyPr wrap="none" anchor="ctr"/>
          <a:lstStyle/>
          <a:p>
            <a:endParaRPr lang="zh-CN" altLang="en-US"/>
          </a:p>
        </p:txBody>
      </p:sp>
      <p:sp>
        <p:nvSpPr>
          <p:cNvPr id="1644725" name="Line 181"/>
          <p:cNvSpPr>
            <a:spLocks noChangeShapeType="1"/>
          </p:cNvSpPr>
          <p:nvPr/>
        </p:nvSpPr>
        <p:spPr bwMode="auto">
          <a:xfrm>
            <a:off x="3635375" y="3644900"/>
            <a:ext cx="217488" cy="0"/>
          </a:xfrm>
          <a:prstGeom prst="line">
            <a:avLst/>
          </a:prstGeom>
          <a:noFill/>
          <a:ln w="28575">
            <a:solidFill>
              <a:srgbClr val="9966FF"/>
            </a:solidFill>
            <a:round/>
            <a:headEnd/>
            <a:tailEnd type="triangle" w="med" len="lg"/>
          </a:ln>
        </p:spPr>
        <p:txBody>
          <a:bodyPr wrap="none" anchor="ctr"/>
          <a:lstStyle/>
          <a:p>
            <a:endParaRPr lang="zh-CN" altLang="en-US"/>
          </a:p>
        </p:txBody>
      </p:sp>
      <p:sp>
        <p:nvSpPr>
          <p:cNvPr id="1644726" name="Line 182"/>
          <p:cNvSpPr>
            <a:spLocks noChangeShapeType="1"/>
          </p:cNvSpPr>
          <p:nvPr/>
        </p:nvSpPr>
        <p:spPr bwMode="auto">
          <a:xfrm>
            <a:off x="3635375" y="1557338"/>
            <a:ext cx="217488" cy="0"/>
          </a:xfrm>
          <a:prstGeom prst="line">
            <a:avLst/>
          </a:prstGeom>
          <a:noFill/>
          <a:ln w="28575">
            <a:solidFill>
              <a:srgbClr val="9966FF"/>
            </a:solidFill>
            <a:round/>
            <a:headEnd/>
            <a:tailEnd type="triangle" w="med" len="lg"/>
          </a:ln>
        </p:spPr>
        <p:txBody>
          <a:bodyPr wrap="none" anchor="ctr"/>
          <a:lstStyle/>
          <a:p>
            <a:endParaRPr lang="zh-CN" altLang="en-US"/>
          </a:p>
        </p:txBody>
      </p:sp>
      <p:sp>
        <p:nvSpPr>
          <p:cNvPr id="1644727" name="Oval 183"/>
          <p:cNvSpPr>
            <a:spLocks noChangeArrowheads="1"/>
          </p:cNvSpPr>
          <p:nvPr/>
        </p:nvSpPr>
        <p:spPr bwMode="auto">
          <a:xfrm>
            <a:off x="2339975" y="2205038"/>
            <a:ext cx="433388" cy="431800"/>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400"/>
              <a:t>=?</a:t>
            </a:r>
          </a:p>
        </p:txBody>
      </p:sp>
      <p:sp>
        <p:nvSpPr>
          <p:cNvPr id="1644728" name="Line 184"/>
          <p:cNvSpPr>
            <a:spLocks noChangeShapeType="1"/>
          </p:cNvSpPr>
          <p:nvPr/>
        </p:nvSpPr>
        <p:spPr bwMode="auto">
          <a:xfrm>
            <a:off x="2628900" y="1557338"/>
            <a:ext cx="0" cy="6477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29" name="Line 185"/>
          <p:cNvSpPr>
            <a:spLocks noChangeShapeType="1"/>
          </p:cNvSpPr>
          <p:nvPr/>
        </p:nvSpPr>
        <p:spPr bwMode="auto">
          <a:xfrm>
            <a:off x="1836738" y="1557338"/>
            <a:ext cx="0" cy="431800"/>
          </a:xfrm>
          <a:prstGeom prst="line">
            <a:avLst/>
          </a:prstGeom>
          <a:noFill/>
          <a:ln w="28575">
            <a:solidFill>
              <a:srgbClr val="FF0000"/>
            </a:solidFill>
            <a:round/>
            <a:headEnd/>
            <a:tailEnd/>
          </a:ln>
        </p:spPr>
        <p:txBody>
          <a:bodyPr wrap="none" anchor="ctr"/>
          <a:lstStyle/>
          <a:p>
            <a:endParaRPr lang="zh-CN" altLang="en-US"/>
          </a:p>
        </p:txBody>
      </p:sp>
      <p:sp>
        <p:nvSpPr>
          <p:cNvPr id="1644730" name="Line 186"/>
          <p:cNvSpPr>
            <a:spLocks noChangeShapeType="1"/>
          </p:cNvSpPr>
          <p:nvPr/>
        </p:nvSpPr>
        <p:spPr bwMode="auto">
          <a:xfrm>
            <a:off x="1836738" y="1989138"/>
            <a:ext cx="647700" cy="0"/>
          </a:xfrm>
          <a:prstGeom prst="line">
            <a:avLst/>
          </a:prstGeom>
          <a:noFill/>
          <a:ln w="28575">
            <a:solidFill>
              <a:srgbClr val="FF0000"/>
            </a:solidFill>
            <a:round/>
            <a:headEnd/>
            <a:tailEnd/>
          </a:ln>
        </p:spPr>
        <p:txBody>
          <a:bodyPr wrap="none" anchor="ctr"/>
          <a:lstStyle/>
          <a:p>
            <a:endParaRPr lang="zh-CN" altLang="en-US"/>
          </a:p>
        </p:txBody>
      </p:sp>
      <p:sp>
        <p:nvSpPr>
          <p:cNvPr id="1644731" name="Line 187"/>
          <p:cNvSpPr>
            <a:spLocks noChangeShapeType="1"/>
          </p:cNvSpPr>
          <p:nvPr/>
        </p:nvSpPr>
        <p:spPr bwMode="auto">
          <a:xfrm>
            <a:off x="2484438" y="1989138"/>
            <a:ext cx="0" cy="2159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34" name="Oval 190"/>
          <p:cNvSpPr>
            <a:spLocks noChangeArrowheads="1"/>
          </p:cNvSpPr>
          <p:nvPr/>
        </p:nvSpPr>
        <p:spPr bwMode="auto">
          <a:xfrm>
            <a:off x="2339975" y="4294188"/>
            <a:ext cx="433388" cy="431800"/>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400"/>
              <a:t>=?</a:t>
            </a:r>
          </a:p>
        </p:txBody>
      </p:sp>
      <p:sp>
        <p:nvSpPr>
          <p:cNvPr id="1644735" name="Line 191"/>
          <p:cNvSpPr>
            <a:spLocks noChangeShapeType="1"/>
          </p:cNvSpPr>
          <p:nvPr/>
        </p:nvSpPr>
        <p:spPr bwMode="auto">
          <a:xfrm>
            <a:off x="2628900" y="3644900"/>
            <a:ext cx="0" cy="64928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36" name="Line 192"/>
          <p:cNvSpPr>
            <a:spLocks noChangeShapeType="1"/>
          </p:cNvSpPr>
          <p:nvPr/>
        </p:nvSpPr>
        <p:spPr bwMode="auto">
          <a:xfrm>
            <a:off x="1836738" y="3646488"/>
            <a:ext cx="0" cy="431800"/>
          </a:xfrm>
          <a:prstGeom prst="line">
            <a:avLst/>
          </a:prstGeom>
          <a:noFill/>
          <a:ln w="28575">
            <a:solidFill>
              <a:srgbClr val="FF0000"/>
            </a:solidFill>
            <a:round/>
            <a:headEnd/>
            <a:tailEnd/>
          </a:ln>
        </p:spPr>
        <p:txBody>
          <a:bodyPr wrap="none" anchor="ctr"/>
          <a:lstStyle/>
          <a:p>
            <a:endParaRPr lang="zh-CN" altLang="en-US"/>
          </a:p>
        </p:txBody>
      </p:sp>
      <p:sp>
        <p:nvSpPr>
          <p:cNvPr id="1644737" name="Line 193"/>
          <p:cNvSpPr>
            <a:spLocks noChangeShapeType="1"/>
          </p:cNvSpPr>
          <p:nvPr/>
        </p:nvSpPr>
        <p:spPr bwMode="auto">
          <a:xfrm>
            <a:off x="1836738" y="4078288"/>
            <a:ext cx="647700" cy="0"/>
          </a:xfrm>
          <a:prstGeom prst="line">
            <a:avLst/>
          </a:prstGeom>
          <a:noFill/>
          <a:ln w="28575">
            <a:solidFill>
              <a:srgbClr val="FF0000"/>
            </a:solidFill>
            <a:round/>
            <a:headEnd/>
            <a:tailEnd/>
          </a:ln>
        </p:spPr>
        <p:txBody>
          <a:bodyPr wrap="none" anchor="ctr"/>
          <a:lstStyle/>
          <a:p>
            <a:endParaRPr lang="zh-CN" altLang="en-US"/>
          </a:p>
        </p:txBody>
      </p:sp>
      <p:sp>
        <p:nvSpPr>
          <p:cNvPr id="1644738" name="Line 194"/>
          <p:cNvSpPr>
            <a:spLocks noChangeShapeType="1"/>
          </p:cNvSpPr>
          <p:nvPr/>
        </p:nvSpPr>
        <p:spPr bwMode="auto">
          <a:xfrm>
            <a:off x="2484438" y="4078288"/>
            <a:ext cx="0" cy="2159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39" name="Line 195"/>
          <p:cNvSpPr>
            <a:spLocks noChangeShapeType="1"/>
          </p:cNvSpPr>
          <p:nvPr/>
        </p:nvSpPr>
        <p:spPr bwMode="auto">
          <a:xfrm flipV="1">
            <a:off x="755650" y="2420938"/>
            <a:ext cx="0" cy="2952750"/>
          </a:xfrm>
          <a:prstGeom prst="line">
            <a:avLst/>
          </a:prstGeom>
          <a:noFill/>
          <a:ln w="28575">
            <a:solidFill>
              <a:srgbClr val="FF0000"/>
            </a:solidFill>
            <a:round/>
            <a:headEnd/>
            <a:tailEnd/>
          </a:ln>
        </p:spPr>
        <p:txBody>
          <a:bodyPr wrap="none" anchor="ctr"/>
          <a:lstStyle/>
          <a:p>
            <a:endParaRPr lang="zh-CN" altLang="en-US"/>
          </a:p>
        </p:txBody>
      </p:sp>
      <p:sp>
        <p:nvSpPr>
          <p:cNvPr id="1644740" name="Line 196"/>
          <p:cNvSpPr>
            <a:spLocks noChangeShapeType="1"/>
          </p:cNvSpPr>
          <p:nvPr/>
        </p:nvSpPr>
        <p:spPr bwMode="auto">
          <a:xfrm>
            <a:off x="755650" y="2420938"/>
            <a:ext cx="1584325"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1" name="Line 197"/>
          <p:cNvSpPr>
            <a:spLocks noChangeShapeType="1"/>
          </p:cNvSpPr>
          <p:nvPr/>
        </p:nvSpPr>
        <p:spPr bwMode="auto">
          <a:xfrm>
            <a:off x="755650" y="4508500"/>
            <a:ext cx="1584325" cy="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2" name="Line 198"/>
          <p:cNvSpPr>
            <a:spLocks noChangeShapeType="1"/>
          </p:cNvSpPr>
          <p:nvPr/>
        </p:nvSpPr>
        <p:spPr bwMode="auto">
          <a:xfrm>
            <a:off x="4716463" y="3644900"/>
            <a:ext cx="0" cy="649288"/>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4" name="Line 200"/>
          <p:cNvSpPr>
            <a:spLocks noChangeShapeType="1"/>
          </p:cNvSpPr>
          <p:nvPr/>
        </p:nvSpPr>
        <p:spPr bwMode="auto">
          <a:xfrm>
            <a:off x="4716463" y="1557338"/>
            <a:ext cx="0" cy="576262"/>
          </a:xfrm>
          <a:prstGeom prst="line">
            <a:avLst/>
          </a:prstGeom>
          <a:noFill/>
          <a:ln w="28575">
            <a:solidFill>
              <a:srgbClr val="FF0000"/>
            </a:solidFill>
            <a:round/>
            <a:headEnd/>
            <a:tailEnd/>
          </a:ln>
        </p:spPr>
        <p:txBody>
          <a:bodyPr wrap="none" anchor="ctr"/>
          <a:lstStyle/>
          <a:p>
            <a:endParaRPr lang="zh-CN" altLang="en-US"/>
          </a:p>
        </p:txBody>
      </p:sp>
      <p:sp>
        <p:nvSpPr>
          <p:cNvPr id="1644745" name="Line 201"/>
          <p:cNvSpPr>
            <a:spLocks noChangeShapeType="1"/>
          </p:cNvSpPr>
          <p:nvPr/>
        </p:nvSpPr>
        <p:spPr bwMode="auto">
          <a:xfrm>
            <a:off x="4716463" y="2133600"/>
            <a:ext cx="935037" cy="0"/>
          </a:xfrm>
          <a:prstGeom prst="line">
            <a:avLst/>
          </a:prstGeom>
          <a:noFill/>
          <a:ln w="28575">
            <a:solidFill>
              <a:srgbClr val="FF0000"/>
            </a:solidFill>
            <a:round/>
            <a:headEnd/>
            <a:tailEnd/>
          </a:ln>
        </p:spPr>
        <p:txBody>
          <a:bodyPr wrap="none" anchor="ctr"/>
          <a:lstStyle/>
          <a:p>
            <a:endParaRPr lang="zh-CN" altLang="en-US"/>
          </a:p>
        </p:txBody>
      </p:sp>
      <p:sp>
        <p:nvSpPr>
          <p:cNvPr id="1644746" name="Line 202"/>
          <p:cNvSpPr>
            <a:spLocks noChangeShapeType="1"/>
          </p:cNvSpPr>
          <p:nvPr/>
        </p:nvSpPr>
        <p:spPr bwMode="auto">
          <a:xfrm>
            <a:off x="5651500" y="2133600"/>
            <a:ext cx="0" cy="2159000"/>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7" name="Rectangle 203"/>
          <p:cNvSpPr>
            <a:spLocks noChangeArrowheads="1"/>
          </p:cNvSpPr>
          <p:nvPr/>
        </p:nvSpPr>
        <p:spPr bwMode="auto">
          <a:xfrm>
            <a:off x="4572000" y="4292600"/>
            <a:ext cx="1223963" cy="285750"/>
          </a:xfrm>
          <a:prstGeom prst="rect">
            <a:avLst/>
          </a:prstGeom>
          <a:solidFill>
            <a:srgbClr val="FFFF00"/>
          </a:solidFill>
          <a:ln w="28575" algn="ctr">
            <a:solidFill>
              <a:srgbClr val="FF0000"/>
            </a:solidFill>
            <a:miter lim="800000"/>
            <a:headEnd/>
            <a:tailEnd/>
          </a:ln>
        </p:spPr>
        <p:txBody>
          <a:bodyPr wrap="none" anchor="ctr"/>
          <a:lstStyle/>
          <a:p>
            <a:pPr algn="ctr">
              <a:spcBef>
                <a:spcPct val="50000"/>
              </a:spcBef>
            </a:pPr>
            <a:r>
              <a:rPr lang="en-US" altLang="zh-CN" sz="2000"/>
              <a:t>2:1 mux</a:t>
            </a:r>
          </a:p>
        </p:txBody>
      </p:sp>
      <p:sp>
        <p:nvSpPr>
          <p:cNvPr id="1644748" name="Line 204"/>
          <p:cNvSpPr>
            <a:spLocks noChangeShapeType="1"/>
          </p:cNvSpPr>
          <p:nvPr/>
        </p:nvSpPr>
        <p:spPr bwMode="auto">
          <a:xfrm>
            <a:off x="5219700" y="4581525"/>
            <a:ext cx="372" cy="431651"/>
          </a:xfrm>
          <a:prstGeom prst="line">
            <a:avLst/>
          </a:prstGeom>
          <a:noFill/>
          <a:ln w="28575">
            <a:solidFill>
              <a:srgbClr val="FF0000"/>
            </a:solidFill>
            <a:round/>
            <a:headEnd/>
            <a:tailEnd type="triangle" w="med" len="lg"/>
          </a:ln>
        </p:spPr>
        <p:txBody>
          <a:bodyPr wrap="none" anchor="ctr"/>
          <a:lstStyle/>
          <a:p>
            <a:endParaRPr lang="zh-CN" altLang="en-US"/>
          </a:p>
        </p:txBody>
      </p:sp>
      <p:sp>
        <p:nvSpPr>
          <p:cNvPr id="1644749" name="Line 205"/>
          <p:cNvSpPr>
            <a:spLocks noChangeShapeType="1"/>
          </p:cNvSpPr>
          <p:nvPr/>
        </p:nvSpPr>
        <p:spPr bwMode="auto">
          <a:xfrm>
            <a:off x="2771775" y="2420938"/>
            <a:ext cx="576263" cy="0"/>
          </a:xfrm>
          <a:prstGeom prst="line">
            <a:avLst/>
          </a:prstGeom>
          <a:noFill/>
          <a:ln w="28575">
            <a:solidFill>
              <a:srgbClr val="FF6600"/>
            </a:solidFill>
            <a:round/>
            <a:headEnd/>
            <a:tailEnd/>
          </a:ln>
        </p:spPr>
        <p:txBody>
          <a:bodyPr wrap="none" anchor="ctr"/>
          <a:lstStyle/>
          <a:p>
            <a:endParaRPr lang="zh-CN" altLang="en-US"/>
          </a:p>
        </p:txBody>
      </p:sp>
      <p:sp>
        <p:nvSpPr>
          <p:cNvPr id="1644750" name="Line 206"/>
          <p:cNvSpPr>
            <a:spLocks noChangeShapeType="1"/>
          </p:cNvSpPr>
          <p:nvPr/>
        </p:nvSpPr>
        <p:spPr bwMode="auto">
          <a:xfrm>
            <a:off x="3348038" y="2420938"/>
            <a:ext cx="0" cy="1944687"/>
          </a:xfrm>
          <a:prstGeom prst="line">
            <a:avLst/>
          </a:prstGeom>
          <a:noFill/>
          <a:ln w="28575">
            <a:solidFill>
              <a:srgbClr val="FF6600"/>
            </a:solidFill>
            <a:round/>
            <a:headEnd/>
            <a:tailEnd/>
          </a:ln>
        </p:spPr>
        <p:txBody>
          <a:bodyPr wrap="none" anchor="ctr"/>
          <a:lstStyle/>
          <a:p>
            <a:endParaRPr lang="zh-CN" altLang="en-US"/>
          </a:p>
        </p:txBody>
      </p:sp>
      <p:sp>
        <p:nvSpPr>
          <p:cNvPr id="1644751" name="Line 207"/>
          <p:cNvSpPr>
            <a:spLocks noChangeShapeType="1"/>
          </p:cNvSpPr>
          <p:nvPr/>
        </p:nvSpPr>
        <p:spPr bwMode="auto">
          <a:xfrm>
            <a:off x="3348038" y="4365625"/>
            <a:ext cx="1223962" cy="0"/>
          </a:xfrm>
          <a:prstGeom prst="line">
            <a:avLst/>
          </a:prstGeom>
          <a:noFill/>
          <a:ln w="28575">
            <a:solidFill>
              <a:srgbClr val="FF6600"/>
            </a:solidFill>
            <a:round/>
            <a:headEnd/>
            <a:tailEnd type="triangle" w="med" len="lg"/>
          </a:ln>
        </p:spPr>
        <p:txBody>
          <a:bodyPr wrap="none" anchor="ctr"/>
          <a:lstStyle/>
          <a:p>
            <a:endParaRPr lang="zh-CN" altLang="en-US"/>
          </a:p>
        </p:txBody>
      </p:sp>
      <p:sp>
        <p:nvSpPr>
          <p:cNvPr id="1644752" name="Line 208"/>
          <p:cNvSpPr>
            <a:spLocks noChangeShapeType="1"/>
          </p:cNvSpPr>
          <p:nvPr/>
        </p:nvSpPr>
        <p:spPr bwMode="auto">
          <a:xfrm>
            <a:off x="2771775" y="4508500"/>
            <a:ext cx="1800225" cy="0"/>
          </a:xfrm>
          <a:prstGeom prst="line">
            <a:avLst/>
          </a:prstGeom>
          <a:noFill/>
          <a:ln w="28575">
            <a:solidFill>
              <a:srgbClr val="FF6600"/>
            </a:solidFill>
            <a:round/>
            <a:headEnd/>
            <a:tailEnd type="triangle" w="med" len="lg"/>
          </a:ln>
        </p:spPr>
        <p:txBody>
          <a:bodyPr wrap="none" anchor="ctr"/>
          <a:lstStyle/>
          <a:p>
            <a:endParaRPr lang="zh-CN" altLang="en-US"/>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块，每组</a:t>
            </a:r>
            <a:r>
              <a:rPr lang="en-US" altLang="zh-CN" sz="2400">
                <a:solidFill>
                  <a:srgbClr val="0000FF"/>
                </a:solidFill>
              </a:rPr>
              <a:t>2</a:t>
            </a:r>
            <a:r>
              <a:rPr lang="zh-CN" altLang="en-US" sz="2400">
                <a:solidFill>
                  <a:srgbClr val="0000FF"/>
                </a:solidFill>
              </a:rPr>
              <a:t>块；主存</a:t>
            </a:r>
            <a:r>
              <a:rPr lang="en-US" altLang="zh-CN" sz="2400">
                <a:solidFill>
                  <a:srgbClr val="0000FF"/>
                </a:solidFill>
              </a:rPr>
              <a:t>32</a:t>
            </a:r>
            <a:r>
              <a:rPr lang="zh-CN" altLang="en-US" sz="2400">
                <a:solidFill>
                  <a:srgbClr val="0000FF"/>
                </a:solidFill>
              </a:rPr>
              <a:t>块；每块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1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a:solidFill>
                  <a:srgbClr val="CC0000"/>
                </a:solidFill>
                <a:effectLst>
                  <a:outerShdw blurRad="38100" dist="38100" dir="2700000" algn="tl">
                    <a:srgbClr val="C0C0C0"/>
                  </a:outerShdw>
                </a:effectLst>
                <a:latin typeface="Arial" pitchFamily="34" charset="0"/>
                <a:ea typeface="黑体" pitchFamily="49" charset="-122"/>
              </a:rPr>
              <a:t>2</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路组相联</a:t>
            </a:r>
          </a:p>
        </p:txBody>
      </p:sp>
      <p:sp>
        <p:nvSpPr>
          <p:cNvPr id="116" name="TextBox 115"/>
          <p:cNvSpPr txBox="1"/>
          <p:nvPr/>
        </p:nvSpPr>
        <p:spPr>
          <a:xfrm>
            <a:off x="2843808" y="5418264"/>
            <a:ext cx="3384376" cy="923330"/>
          </a:xfrm>
          <a:prstGeom prst="rect">
            <a:avLst/>
          </a:prstGeom>
          <a:noFill/>
        </p:spPr>
        <p:txBody>
          <a:bodyPr wrap="square" rtlCol="0">
            <a:spAutoFit/>
          </a:bodyPr>
          <a:lstStyle/>
          <a:p>
            <a:r>
              <a:rPr lang="zh-CN" altLang="en-US" sz="1800" dirty="0"/>
              <a:t>标记：</a:t>
            </a:r>
            <a:r>
              <a:rPr lang="en-US" altLang="zh-CN" sz="1800" dirty="0"/>
              <a:t>Tag</a:t>
            </a:r>
            <a:r>
              <a:rPr lang="zh-CN" altLang="en-US" sz="1800" dirty="0"/>
              <a:t>，主存字块标记</a:t>
            </a:r>
            <a:endParaRPr lang="en-US" altLang="zh-CN" sz="1800" dirty="0"/>
          </a:p>
          <a:p>
            <a:r>
              <a:rPr lang="zh-CN" altLang="en-US" sz="1800" dirty="0"/>
              <a:t>索引：</a:t>
            </a:r>
            <a:r>
              <a:rPr lang="en-US" altLang="zh-CN" sz="1800" dirty="0"/>
              <a:t>Index</a:t>
            </a:r>
            <a:r>
              <a:rPr lang="zh-CN" altLang="en-US" sz="1800" dirty="0"/>
              <a:t>，组地址，组号</a:t>
            </a:r>
            <a:endParaRPr lang="en-US" altLang="zh-CN" sz="1800" dirty="0"/>
          </a:p>
          <a:p>
            <a:r>
              <a:rPr lang="zh-CN" altLang="en-US" sz="1800" dirty="0"/>
              <a:t>块内地址：字块内地址</a:t>
            </a:r>
          </a:p>
        </p:txBody>
      </p:sp>
      <p:cxnSp>
        <p:nvCxnSpPr>
          <p:cNvPr id="118" name="直接连接符 117"/>
          <p:cNvCxnSpPr>
            <a:endCxn id="1644748" idx="0"/>
          </p:cNvCxnSpPr>
          <p:nvPr/>
        </p:nvCxnSpPr>
        <p:spPr bwMode="auto">
          <a:xfrm>
            <a:off x="4716016" y="4293096"/>
            <a:ext cx="503684" cy="288429"/>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120" name="Text Box 126"/>
          <p:cNvSpPr txBox="1">
            <a:spLocks noChangeArrowheads="1"/>
          </p:cNvSpPr>
          <p:nvPr/>
        </p:nvSpPr>
        <p:spPr bwMode="auto">
          <a:xfrm>
            <a:off x="4283968" y="4901098"/>
            <a:ext cx="2160836" cy="400110"/>
          </a:xfrm>
          <a:prstGeom prst="rect">
            <a:avLst/>
          </a:prstGeom>
          <a:noFill/>
          <a:ln w="28575" algn="ctr">
            <a:noFill/>
            <a:miter lim="800000"/>
            <a:headEnd/>
            <a:tailEnd/>
          </a:ln>
        </p:spPr>
        <p:txBody>
          <a:bodyPr wrap="square">
            <a:spAutoFit/>
          </a:bodyPr>
          <a:lstStyle/>
          <a:p>
            <a:pPr>
              <a:spcBef>
                <a:spcPts val="0"/>
              </a:spcBef>
            </a:pPr>
            <a:r>
              <a:rPr lang="en-US" altLang="zh-CN" sz="2000">
                <a:solidFill>
                  <a:srgbClr val="FF0000"/>
                </a:solidFill>
                <a:latin typeface="+mn-lt"/>
              </a:rPr>
              <a:t>to CPU Data in</a:t>
            </a:r>
            <a:endParaRPr lang="zh-CN" altLang="en-US" sz="2000">
              <a:solidFill>
                <a:srgbClr val="FF0000"/>
              </a:solidFill>
              <a:latin typeface="+mn-lt"/>
            </a:endParaRPr>
          </a:p>
        </p:txBody>
      </p:sp>
      <p:sp>
        <p:nvSpPr>
          <p:cNvPr id="119" name="矩形 118">
            <a:extLst>
              <a:ext uri="{FF2B5EF4-FFF2-40B4-BE49-F238E27FC236}">
                <a16:creationId xmlns:a16="http://schemas.microsoft.com/office/drawing/2014/main" id="{E081802E-7AE9-41B7-9BF8-6E7C0918741A}"/>
              </a:ext>
            </a:extLst>
          </p:cNvPr>
          <p:cNvSpPr/>
          <p:nvPr/>
        </p:nvSpPr>
        <p:spPr>
          <a:xfrm>
            <a:off x="3740131" y="1865945"/>
            <a:ext cx="829073" cy="400110"/>
          </a:xfrm>
          <a:prstGeom prst="rect">
            <a:avLst/>
          </a:prstGeom>
        </p:spPr>
        <p:txBody>
          <a:bodyPr wrap="none">
            <a:spAutoFit/>
          </a:bodyPr>
          <a:lstStyle/>
          <a:p>
            <a:r>
              <a:rPr lang="zh-CN" altLang="en-US" sz="2000" dirty="0">
                <a:latin typeface="+mn-lt"/>
              </a:rPr>
              <a:t>第</a:t>
            </a:r>
            <a:r>
              <a:rPr lang="en-US" altLang="zh-CN" sz="2000" dirty="0">
                <a:latin typeface="+mn-lt"/>
              </a:rPr>
              <a:t>1</a:t>
            </a:r>
            <a:r>
              <a:rPr lang="zh-CN" altLang="en-US" sz="2000" dirty="0">
                <a:latin typeface="+mn-lt"/>
              </a:rPr>
              <a:t>路</a:t>
            </a:r>
          </a:p>
        </p:txBody>
      </p:sp>
      <p:sp>
        <p:nvSpPr>
          <p:cNvPr id="121" name="矩形 120">
            <a:extLst>
              <a:ext uri="{FF2B5EF4-FFF2-40B4-BE49-F238E27FC236}">
                <a16:creationId xmlns:a16="http://schemas.microsoft.com/office/drawing/2014/main" id="{582CBD20-C588-4CDB-A804-F2FEE69A58EB}"/>
              </a:ext>
            </a:extLst>
          </p:cNvPr>
          <p:cNvSpPr/>
          <p:nvPr/>
        </p:nvSpPr>
        <p:spPr>
          <a:xfrm>
            <a:off x="3742927" y="3955526"/>
            <a:ext cx="829073" cy="400110"/>
          </a:xfrm>
          <a:prstGeom prst="rect">
            <a:avLst/>
          </a:prstGeom>
        </p:spPr>
        <p:txBody>
          <a:bodyPr wrap="none">
            <a:spAutoFit/>
          </a:bodyPr>
          <a:lstStyle/>
          <a:p>
            <a:r>
              <a:rPr lang="zh-CN" altLang="en-US" sz="2000" dirty="0">
                <a:latin typeface="+mn-lt"/>
              </a:rPr>
              <a:t>第</a:t>
            </a:r>
            <a:r>
              <a:rPr lang="en-US" altLang="zh-CN" sz="2000" dirty="0">
                <a:latin typeface="+mn-lt"/>
              </a:rPr>
              <a:t>2</a:t>
            </a:r>
            <a:r>
              <a:rPr lang="zh-CN" altLang="en-US" sz="2000" dirty="0">
                <a:latin typeface="+mn-lt"/>
              </a:rPr>
              <a:t>路</a:t>
            </a:r>
          </a:p>
        </p:txBody>
      </p:sp>
      <p:sp>
        <p:nvSpPr>
          <p:cNvPr id="122" name="矩形 121">
            <a:extLst>
              <a:ext uri="{FF2B5EF4-FFF2-40B4-BE49-F238E27FC236}">
                <a16:creationId xmlns:a16="http://schemas.microsoft.com/office/drawing/2014/main" id="{1AC29938-A6B6-4D72-A305-59229DD366E6}"/>
              </a:ext>
            </a:extLst>
          </p:cNvPr>
          <p:cNvSpPr/>
          <p:nvPr/>
        </p:nvSpPr>
        <p:spPr>
          <a:xfrm>
            <a:off x="969963" y="785981"/>
            <a:ext cx="420490" cy="1015663"/>
          </a:xfrm>
          <a:prstGeom prst="rect">
            <a:avLst/>
          </a:prstGeom>
        </p:spPr>
        <p:txBody>
          <a:bodyPr wrap="square">
            <a:spAutoFit/>
          </a:bodyPr>
          <a:lstStyle/>
          <a:p>
            <a:pPr algn="ctr"/>
            <a:r>
              <a:rPr lang="zh-CN" altLang="en-US" sz="2000" dirty="0">
                <a:latin typeface="+mn-lt"/>
              </a:rPr>
              <a:t>第</a:t>
            </a:r>
            <a:r>
              <a:rPr lang="en-US" altLang="zh-CN" sz="2000" dirty="0">
                <a:latin typeface="+mn-lt"/>
              </a:rPr>
              <a:t>1</a:t>
            </a:r>
            <a:r>
              <a:rPr lang="zh-CN" altLang="en-US" sz="2000" dirty="0">
                <a:latin typeface="+mn-lt"/>
              </a:rPr>
              <a:t>路</a:t>
            </a:r>
          </a:p>
        </p:txBody>
      </p:sp>
      <p:sp>
        <p:nvSpPr>
          <p:cNvPr id="123" name="矩形 122">
            <a:extLst>
              <a:ext uri="{FF2B5EF4-FFF2-40B4-BE49-F238E27FC236}">
                <a16:creationId xmlns:a16="http://schemas.microsoft.com/office/drawing/2014/main" id="{D1AD66D2-6DCA-435D-A338-72EF66281578}"/>
              </a:ext>
            </a:extLst>
          </p:cNvPr>
          <p:cNvSpPr/>
          <p:nvPr/>
        </p:nvSpPr>
        <p:spPr>
          <a:xfrm>
            <a:off x="970938" y="2924944"/>
            <a:ext cx="420490" cy="1015663"/>
          </a:xfrm>
          <a:prstGeom prst="rect">
            <a:avLst/>
          </a:prstGeom>
        </p:spPr>
        <p:txBody>
          <a:bodyPr wrap="square">
            <a:spAutoFit/>
          </a:bodyPr>
          <a:lstStyle/>
          <a:p>
            <a:pPr algn="ctr"/>
            <a:r>
              <a:rPr lang="zh-CN" altLang="en-US" sz="2000" dirty="0">
                <a:latin typeface="+mn-lt"/>
              </a:rPr>
              <a:t>第</a:t>
            </a:r>
            <a:r>
              <a:rPr lang="en-US" altLang="zh-CN" sz="2000" dirty="0">
                <a:latin typeface="+mn-lt"/>
              </a:rPr>
              <a:t>2</a:t>
            </a:r>
            <a:r>
              <a:rPr lang="zh-CN" altLang="en-US" sz="2000" dirty="0">
                <a:latin typeface="+mn-lt"/>
              </a:rPr>
              <a:t>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644715"/>
                                        </p:tgtEl>
                                        <p:attrNameLst>
                                          <p:attrName>style.visibility</p:attrName>
                                        </p:attrNameLst>
                                      </p:cBhvr>
                                      <p:to>
                                        <p:strVal val="visible"/>
                                      </p:to>
                                    </p:set>
                                    <p:anim calcmode="lin" valueType="num">
                                      <p:cBhvr>
                                        <p:cTn id="7" dur="500" fill="hold"/>
                                        <p:tgtEl>
                                          <p:spTgt spid="1644715"/>
                                        </p:tgtEl>
                                        <p:attrNameLst>
                                          <p:attrName>ppt_x</p:attrName>
                                        </p:attrNameLst>
                                      </p:cBhvr>
                                      <p:tavLst>
                                        <p:tav tm="0">
                                          <p:val>
                                            <p:strVal val="#ppt_x"/>
                                          </p:val>
                                        </p:tav>
                                        <p:tav tm="100000">
                                          <p:val>
                                            <p:strVal val="#ppt_x"/>
                                          </p:val>
                                        </p:tav>
                                      </p:tavLst>
                                    </p:anim>
                                    <p:anim calcmode="lin" valueType="num">
                                      <p:cBhvr>
                                        <p:cTn id="8" dur="500" fill="hold"/>
                                        <p:tgtEl>
                                          <p:spTgt spid="1644715"/>
                                        </p:tgtEl>
                                        <p:attrNameLst>
                                          <p:attrName>ppt_y</p:attrName>
                                        </p:attrNameLst>
                                      </p:cBhvr>
                                      <p:tavLst>
                                        <p:tav tm="0">
                                          <p:val>
                                            <p:strVal val="#ppt_y+#ppt_h/2"/>
                                          </p:val>
                                        </p:tav>
                                        <p:tav tm="100000">
                                          <p:val>
                                            <p:strVal val="#ppt_y"/>
                                          </p:val>
                                        </p:tav>
                                      </p:tavLst>
                                    </p:anim>
                                    <p:anim calcmode="lin" valueType="num">
                                      <p:cBhvr>
                                        <p:cTn id="9" dur="500" fill="hold"/>
                                        <p:tgtEl>
                                          <p:spTgt spid="1644715"/>
                                        </p:tgtEl>
                                        <p:attrNameLst>
                                          <p:attrName>ppt_w</p:attrName>
                                        </p:attrNameLst>
                                      </p:cBhvr>
                                      <p:tavLst>
                                        <p:tav tm="0">
                                          <p:val>
                                            <p:strVal val="#ppt_w"/>
                                          </p:val>
                                        </p:tav>
                                        <p:tav tm="100000">
                                          <p:val>
                                            <p:strVal val="#ppt_w"/>
                                          </p:val>
                                        </p:tav>
                                      </p:tavLst>
                                    </p:anim>
                                    <p:anim calcmode="lin" valueType="num">
                                      <p:cBhvr>
                                        <p:cTn id="10" dur="500" fill="hold"/>
                                        <p:tgtEl>
                                          <p:spTgt spid="16447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644716"/>
                                        </p:tgtEl>
                                        <p:attrNameLst>
                                          <p:attrName>style.visibility</p:attrName>
                                        </p:attrNameLst>
                                      </p:cBhvr>
                                      <p:to>
                                        <p:strVal val="visible"/>
                                      </p:to>
                                    </p:set>
                                    <p:anim calcmode="lin" valueType="num">
                                      <p:cBhvr>
                                        <p:cTn id="14" dur="500" fill="hold"/>
                                        <p:tgtEl>
                                          <p:spTgt spid="1644716"/>
                                        </p:tgtEl>
                                        <p:attrNameLst>
                                          <p:attrName>ppt_x</p:attrName>
                                        </p:attrNameLst>
                                      </p:cBhvr>
                                      <p:tavLst>
                                        <p:tav tm="0">
                                          <p:val>
                                            <p:strVal val="#ppt_x-#ppt_w/2"/>
                                          </p:val>
                                        </p:tav>
                                        <p:tav tm="100000">
                                          <p:val>
                                            <p:strVal val="#ppt_x"/>
                                          </p:val>
                                        </p:tav>
                                      </p:tavLst>
                                    </p:anim>
                                    <p:anim calcmode="lin" valueType="num">
                                      <p:cBhvr>
                                        <p:cTn id="15" dur="500" fill="hold"/>
                                        <p:tgtEl>
                                          <p:spTgt spid="1644716"/>
                                        </p:tgtEl>
                                        <p:attrNameLst>
                                          <p:attrName>ppt_y</p:attrName>
                                        </p:attrNameLst>
                                      </p:cBhvr>
                                      <p:tavLst>
                                        <p:tav tm="0">
                                          <p:val>
                                            <p:strVal val="#ppt_y"/>
                                          </p:val>
                                        </p:tav>
                                        <p:tav tm="100000">
                                          <p:val>
                                            <p:strVal val="#ppt_y"/>
                                          </p:val>
                                        </p:tav>
                                      </p:tavLst>
                                    </p:anim>
                                    <p:anim calcmode="lin" valueType="num">
                                      <p:cBhvr>
                                        <p:cTn id="16" dur="500" fill="hold"/>
                                        <p:tgtEl>
                                          <p:spTgt spid="1644716"/>
                                        </p:tgtEl>
                                        <p:attrNameLst>
                                          <p:attrName>ppt_w</p:attrName>
                                        </p:attrNameLst>
                                      </p:cBhvr>
                                      <p:tavLst>
                                        <p:tav tm="0">
                                          <p:val>
                                            <p:fltVal val="0"/>
                                          </p:val>
                                        </p:tav>
                                        <p:tav tm="100000">
                                          <p:val>
                                            <p:strVal val="#ppt_w"/>
                                          </p:val>
                                        </p:tav>
                                      </p:tavLst>
                                    </p:anim>
                                    <p:anim calcmode="lin" valueType="num">
                                      <p:cBhvr>
                                        <p:cTn id="17" dur="500" fill="hold"/>
                                        <p:tgtEl>
                                          <p:spTgt spid="1644716"/>
                                        </p:tgtEl>
                                        <p:attrNameLst>
                                          <p:attrName>ppt_h</p:attrName>
                                        </p:attrNameLst>
                                      </p:cBhvr>
                                      <p:tavLst>
                                        <p:tav tm="0">
                                          <p:val>
                                            <p:strVal val="#ppt_h"/>
                                          </p:val>
                                        </p:tav>
                                        <p:tav tm="100000">
                                          <p:val>
                                            <p:strVal val="#ppt_h"/>
                                          </p:val>
                                        </p:tav>
                                      </p:tavLst>
                                    </p:anim>
                                  </p:childTnLst>
                                </p:cTn>
                              </p:par>
                              <p:par>
                                <p:cTn id="18" presetID="17" presetClass="entr" presetSubtype="8" fill="hold" grpId="0" nodeType="withEffect">
                                  <p:stCondLst>
                                    <p:cond delay="0"/>
                                  </p:stCondLst>
                                  <p:childTnLst>
                                    <p:set>
                                      <p:cBhvr>
                                        <p:cTn id="19" dur="1" fill="hold">
                                          <p:stCondLst>
                                            <p:cond delay="0"/>
                                          </p:stCondLst>
                                        </p:cTn>
                                        <p:tgtEl>
                                          <p:spTgt spid="1644717"/>
                                        </p:tgtEl>
                                        <p:attrNameLst>
                                          <p:attrName>style.visibility</p:attrName>
                                        </p:attrNameLst>
                                      </p:cBhvr>
                                      <p:to>
                                        <p:strVal val="visible"/>
                                      </p:to>
                                    </p:set>
                                    <p:anim calcmode="lin" valueType="num">
                                      <p:cBhvr>
                                        <p:cTn id="20" dur="500" fill="hold"/>
                                        <p:tgtEl>
                                          <p:spTgt spid="1644717"/>
                                        </p:tgtEl>
                                        <p:attrNameLst>
                                          <p:attrName>ppt_x</p:attrName>
                                        </p:attrNameLst>
                                      </p:cBhvr>
                                      <p:tavLst>
                                        <p:tav tm="0">
                                          <p:val>
                                            <p:strVal val="#ppt_x-#ppt_w/2"/>
                                          </p:val>
                                        </p:tav>
                                        <p:tav tm="100000">
                                          <p:val>
                                            <p:strVal val="#ppt_x"/>
                                          </p:val>
                                        </p:tav>
                                      </p:tavLst>
                                    </p:anim>
                                    <p:anim calcmode="lin" valueType="num">
                                      <p:cBhvr>
                                        <p:cTn id="21" dur="500" fill="hold"/>
                                        <p:tgtEl>
                                          <p:spTgt spid="1644717"/>
                                        </p:tgtEl>
                                        <p:attrNameLst>
                                          <p:attrName>ppt_y</p:attrName>
                                        </p:attrNameLst>
                                      </p:cBhvr>
                                      <p:tavLst>
                                        <p:tav tm="0">
                                          <p:val>
                                            <p:strVal val="#ppt_y"/>
                                          </p:val>
                                        </p:tav>
                                        <p:tav tm="100000">
                                          <p:val>
                                            <p:strVal val="#ppt_y"/>
                                          </p:val>
                                        </p:tav>
                                      </p:tavLst>
                                    </p:anim>
                                    <p:anim calcmode="lin" valueType="num">
                                      <p:cBhvr>
                                        <p:cTn id="22" dur="500" fill="hold"/>
                                        <p:tgtEl>
                                          <p:spTgt spid="1644717"/>
                                        </p:tgtEl>
                                        <p:attrNameLst>
                                          <p:attrName>ppt_w</p:attrName>
                                        </p:attrNameLst>
                                      </p:cBhvr>
                                      <p:tavLst>
                                        <p:tav tm="0">
                                          <p:val>
                                            <p:fltVal val="0"/>
                                          </p:val>
                                        </p:tav>
                                        <p:tav tm="100000">
                                          <p:val>
                                            <p:strVal val="#ppt_w"/>
                                          </p:val>
                                        </p:tav>
                                      </p:tavLst>
                                    </p:anim>
                                    <p:anim calcmode="lin" valueType="num">
                                      <p:cBhvr>
                                        <p:cTn id="23" dur="500" fill="hold"/>
                                        <p:tgtEl>
                                          <p:spTgt spid="1644717"/>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7" presetClass="entr" presetSubtype="8" fill="hold" grpId="0" nodeType="afterEffect">
                                  <p:stCondLst>
                                    <p:cond delay="0"/>
                                  </p:stCondLst>
                                  <p:childTnLst>
                                    <p:set>
                                      <p:cBhvr>
                                        <p:cTn id="26" dur="1" fill="hold">
                                          <p:stCondLst>
                                            <p:cond delay="0"/>
                                          </p:stCondLst>
                                        </p:cTn>
                                        <p:tgtEl>
                                          <p:spTgt spid="1644721"/>
                                        </p:tgtEl>
                                        <p:attrNameLst>
                                          <p:attrName>style.visibility</p:attrName>
                                        </p:attrNameLst>
                                      </p:cBhvr>
                                      <p:to>
                                        <p:strVal val="visible"/>
                                      </p:to>
                                    </p:set>
                                    <p:anim calcmode="lin" valueType="num">
                                      <p:cBhvr>
                                        <p:cTn id="27" dur="500" fill="hold"/>
                                        <p:tgtEl>
                                          <p:spTgt spid="1644721"/>
                                        </p:tgtEl>
                                        <p:attrNameLst>
                                          <p:attrName>ppt_x</p:attrName>
                                        </p:attrNameLst>
                                      </p:cBhvr>
                                      <p:tavLst>
                                        <p:tav tm="0">
                                          <p:val>
                                            <p:strVal val="#ppt_x-#ppt_w/2"/>
                                          </p:val>
                                        </p:tav>
                                        <p:tav tm="100000">
                                          <p:val>
                                            <p:strVal val="#ppt_x"/>
                                          </p:val>
                                        </p:tav>
                                      </p:tavLst>
                                    </p:anim>
                                    <p:anim calcmode="lin" valueType="num">
                                      <p:cBhvr>
                                        <p:cTn id="28" dur="500" fill="hold"/>
                                        <p:tgtEl>
                                          <p:spTgt spid="1644721"/>
                                        </p:tgtEl>
                                        <p:attrNameLst>
                                          <p:attrName>ppt_y</p:attrName>
                                        </p:attrNameLst>
                                      </p:cBhvr>
                                      <p:tavLst>
                                        <p:tav tm="0">
                                          <p:val>
                                            <p:strVal val="#ppt_y"/>
                                          </p:val>
                                        </p:tav>
                                        <p:tav tm="100000">
                                          <p:val>
                                            <p:strVal val="#ppt_y"/>
                                          </p:val>
                                        </p:tav>
                                      </p:tavLst>
                                    </p:anim>
                                    <p:anim calcmode="lin" valueType="num">
                                      <p:cBhvr>
                                        <p:cTn id="29" dur="500" fill="hold"/>
                                        <p:tgtEl>
                                          <p:spTgt spid="1644721"/>
                                        </p:tgtEl>
                                        <p:attrNameLst>
                                          <p:attrName>ppt_w</p:attrName>
                                        </p:attrNameLst>
                                      </p:cBhvr>
                                      <p:tavLst>
                                        <p:tav tm="0">
                                          <p:val>
                                            <p:fltVal val="0"/>
                                          </p:val>
                                        </p:tav>
                                        <p:tav tm="100000">
                                          <p:val>
                                            <p:strVal val="#ppt_w"/>
                                          </p:val>
                                        </p:tav>
                                      </p:tavLst>
                                    </p:anim>
                                    <p:anim calcmode="lin" valueType="num">
                                      <p:cBhvr>
                                        <p:cTn id="30" dur="500" fill="hold"/>
                                        <p:tgtEl>
                                          <p:spTgt spid="1644721"/>
                                        </p:tgtEl>
                                        <p:attrNameLst>
                                          <p:attrName>ppt_h</p:attrName>
                                        </p:attrNameLst>
                                      </p:cBhvr>
                                      <p:tavLst>
                                        <p:tav tm="0">
                                          <p:val>
                                            <p:strVal val="#ppt_h"/>
                                          </p:val>
                                        </p:tav>
                                        <p:tav tm="100000">
                                          <p:val>
                                            <p:strVal val="#ppt_h"/>
                                          </p:val>
                                        </p:tav>
                                      </p:tavLst>
                                    </p:anim>
                                  </p:childTnLst>
                                </p:cTn>
                              </p:par>
                            </p:childTnLst>
                          </p:cTn>
                        </p:par>
                        <p:par>
                          <p:cTn id="31" fill="hold">
                            <p:stCondLst>
                              <p:cond delay="1500"/>
                            </p:stCondLst>
                            <p:childTnLst>
                              <p:par>
                                <p:cTn id="32" presetID="17" presetClass="entr" presetSubtype="4" fill="hold" grpId="0" nodeType="afterEffect">
                                  <p:stCondLst>
                                    <p:cond delay="0"/>
                                  </p:stCondLst>
                                  <p:childTnLst>
                                    <p:set>
                                      <p:cBhvr>
                                        <p:cTn id="33" dur="1" fill="hold">
                                          <p:stCondLst>
                                            <p:cond delay="0"/>
                                          </p:stCondLst>
                                        </p:cTn>
                                        <p:tgtEl>
                                          <p:spTgt spid="1644720"/>
                                        </p:tgtEl>
                                        <p:attrNameLst>
                                          <p:attrName>style.visibility</p:attrName>
                                        </p:attrNameLst>
                                      </p:cBhvr>
                                      <p:to>
                                        <p:strVal val="visible"/>
                                      </p:to>
                                    </p:set>
                                    <p:anim calcmode="lin" valueType="num">
                                      <p:cBhvr>
                                        <p:cTn id="34" dur="500" fill="hold"/>
                                        <p:tgtEl>
                                          <p:spTgt spid="1644720"/>
                                        </p:tgtEl>
                                        <p:attrNameLst>
                                          <p:attrName>ppt_x</p:attrName>
                                        </p:attrNameLst>
                                      </p:cBhvr>
                                      <p:tavLst>
                                        <p:tav tm="0">
                                          <p:val>
                                            <p:strVal val="#ppt_x"/>
                                          </p:val>
                                        </p:tav>
                                        <p:tav tm="100000">
                                          <p:val>
                                            <p:strVal val="#ppt_x"/>
                                          </p:val>
                                        </p:tav>
                                      </p:tavLst>
                                    </p:anim>
                                    <p:anim calcmode="lin" valueType="num">
                                      <p:cBhvr>
                                        <p:cTn id="35" dur="500" fill="hold"/>
                                        <p:tgtEl>
                                          <p:spTgt spid="1644720"/>
                                        </p:tgtEl>
                                        <p:attrNameLst>
                                          <p:attrName>ppt_y</p:attrName>
                                        </p:attrNameLst>
                                      </p:cBhvr>
                                      <p:tavLst>
                                        <p:tav tm="0">
                                          <p:val>
                                            <p:strVal val="#ppt_y+#ppt_h/2"/>
                                          </p:val>
                                        </p:tav>
                                        <p:tav tm="100000">
                                          <p:val>
                                            <p:strVal val="#ppt_y"/>
                                          </p:val>
                                        </p:tav>
                                      </p:tavLst>
                                    </p:anim>
                                    <p:anim calcmode="lin" valueType="num">
                                      <p:cBhvr>
                                        <p:cTn id="36" dur="500" fill="hold"/>
                                        <p:tgtEl>
                                          <p:spTgt spid="1644720"/>
                                        </p:tgtEl>
                                        <p:attrNameLst>
                                          <p:attrName>ppt_w</p:attrName>
                                        </p:attrNameLst>
                                      </p:cBhvr>
                                      <p:tavLst>
                                        <p:tav tm="0">
                                          <p:val>
                                            <p:strVal val="#ppt_w"/>
                                          </p:val>
                                        </p:tav>
                                        <p:tav tm="100000">
                                          <p:val>
                                            <p:strVal val="#ppt_w"/>
                                          </p:val>
                                        </p:tav>
                                      </p:tavLst>
                                    </p:anim>
                                    <p:anim calcmode="lin" valueType="num">
                                      <p:cBhvr>
                                        <p:cTn id="37" dur="500" fill="hold"/>
                                        <p:tgtEl>
                                          <p:spTgt spid="1644720"/>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17" presetClass="entr" presetSubtype="8" fill="hold" grpId="0" nodeType="afterEffect">
                                  <p:stCondLst>
                                    <p:cond delay="0"/>
                                  </p:stCondLst>
                                  <p:childTnLst>
                                    <p:set>
                                      <p:cBhvr>
                                        <p:cTn id="40" dur="1" fill="hold">
                                          <p:stCondLst>
                                            <p:cond delay="0"/>
                                          </p:stCondLst>
                                        </p:cTn>
                                        <p:tgtEl>
                                          <p:spTgt spid="1644718"/>
                                        </p:tgtEl>
                                        <p:attrNameLst>
                                          <p:attrName>style.visibility</p:attrName>
                                        </p:attrNameLst>
                                      </p:cBhvr>
                                      <p:to>
                                        <p:strVal val="visible"/>
                                      </p:to>
                                    </p:set>
                                    <p:anim calcmode="lin" valueType="num">
                                      <p:cBhvr>
                                        <p:cTn id="41" dur="500" fill="hold"/>
                                        <p:tgtEl>
                                          <p:spTgt spid="1644718"/>
                                        </p:tgtEl>
                                        <p:attrNameLst>
                                          <p:attrName>ppt_x</p:attrName>
                                        </p:attrNameLst>
                                      </p:cBhvr>
                                      <p:tavLst>
                                        <p:tav tm="0">
                                          <p:val>
                                            <p:strVal val="#ppt_x-#ppt_w/2"/>
                                          </p:val>
                                        </p:tav>
                                        <p:tav tm="100000">
                                          <p:val>
                                            <p:strVal val="#ppt_x"/>
                                          </p:val>
                                        </p:tav>
                                      </p:tavLst>
                                    </p:anim>
                                    <p:anim calcmode="lin" valueType="num">
                                      <p:cBhvr>
                                        <p:cTn id="42" dur="500" fill="hold"/>
                                        <p:tgtEl>
                                          <p:spTgt spid="1644718"/>
                                        </p:tgtEl>
                                        <p:attrNameLst>
                                          <p:attrName>ppt_y</p:attrName>
                                        </p:attrNameLst>
                                      </p:cBhvr>
                                      <p:tavLst>
                                        <p:tav tm="0">
                                          <p:val>
                                            <p:strVal val="#ppt_y"/>
                                          </p:val>
                                        </p:tav>
                                        <p:tav tm="100000">
                                          <p:val>
                                            <p:strVal val="#ppt_y"/>
                                          </p:val>
                                        </p:tav>
                                      </p:tavLst>
                                    </p:anim>
                                    <p:anim calcmode="lin" valueType="num">
                                      <p:cBhvr>
                                        <p:cTn id="43" dur="500" fill="hold"/>
                                        <p:tgtEl>
                                          <p:spTgt spid="1644718"/>
                                        </p:tgtEl>
                                        <p:attrNameLst>
                                          <p:attrName>ppt_w</p:attrName>
                                        </p:attrNameLst>
                                      </p:cBhvr>
                                      <p:tavLst>
                                        <p:tav tm="0">
                                          <p:val>
                                            <p:fltVal val="0"/>
                                          </p:val>
                                        </p:tav>
                                        <p:tav tm="100000">
                                          <p:val>
                                            <p:strVal val="#ppt_w"/>
                                          </p:val>
                                        </p:tav>
                                      </p:tavLst>
                                    </p:anim>
                                    <p:anim calcmode="lin" valueType="num">
                                      <p:cBhvr>
                                        <p:cTn id="44" dur="500" fill="hold"/>
                                        <p:tgtEl>
                                          <p:spTgt spid="1644718"/>
                                        </p:tgtEl>
                                        <p:attrNameLst>
                                          <p:attrName>ppt_h</p:attrName>
                                        </p:attrNameLst>
                                      </p:cBhvr>
                                      <p:tavLst>
                                        <p:tav tm="0">
                                          <p:val>
                                            <p:strVal val="#ppt_h"/>
                                          </p:val>
                                        </p:tav>
                                        <p:tav tm="100000">
                                          <p:val>
                                            <p:strVal val="#ppt_h"/>
                                          </p:val>
                                        </p:tav>
                                      </p:tavLst>
                                    </p:anim>
                                  </p:childTnLst>
                                </p:cTn>
                              </p:par>
                              <p:par>
                                <p:cTn id="45" presetID="17" presetClass="entr" presetSubtype="8" fill="hold" grpId="0" nodeType="withEffect">
                                  <p:stCondLst>
                                    <p:cond delay="0"/>
                                  </p:stCondLst>
                                  <p:childTnLst>
                                    <p:set>
                                      <p:cBhvr>
                                        <p:cTn id="46" dur="1" fill="hold">
                                          <p:stCondLst>
                                            <p:cond delay="0"/>
                                          </p:stCondLst>
                                        </p:cTn>
                                        <p:tgtEl>
                                          <p:spTgt spid="1644719"/>
                                        </p:tgtEl>
                                        <p:attrNameLst>
                                          <p:attrName>style.visibility</p:attrName>
                                        </p:attrNameLst>
                                      </p:cBhvr>
                                      <p:to>
                                        <p:strVal val="visible"/>
                                      </p:to>
                                    </p:set>
                                    <p:anim calcmode="lin" valueType="num">
                                      <p:cBhvr>
                                        <p:cTn id="47" dur="500" fill="hold"/>
                                        <p:tgtEl>
                                          <p:spTgt spid="1644719"/>
                                        </p:tgtEl>
                                        <p:attrNameLst>
                                          <p:attrName>ppt_x</p:attrName>
                                        </p:attrNameLst>
                                      </p:cBhvr>
                                      <p:tavLst>
                                        <p:tav tm="0">
                                          <p:val>
                                            <p:strVal val="#ppt_x-#ppt_w/2"/>
                                          </p:val>
                                        </p:tav>
                                        <p:tav tm="100000">
                                          <p:val>
                                            <p:strVal val="#ppt_x"/>
                                          </p:val>
                                        </p:tav>
                                      </p:tavLst>
                                    </p:anim>
                                    <p:anim calcmode="lin" valueType="num">
                                      <p:cBhvr>
                                        <p:cTn id="48" dur="500" fill="hold"/>
                                        <p:tgtEl>
                                          <p:spTgt spid="1644719"/>
                                        </p:tgtEl>
                                        <p:attrNameLst>
                                          <p:attrName>ppt_y</p:attrName>
                                        </p:attrNameLst>
                                      </p:cBhvr>
                                      <p:tavLst>
                                        <p:tav tm="0">
                                          <p:val>
                                            <p:strVal val="#ppt_y"/>
                                          </p:val>
                                        </p:tav>
                                        <p:tav tm="100000">
                                          <p:val>
                                            <p:strVal val="#ppt_y"/>
                                          </p:val>
                                        </p:tav>
                                      </p:tavLst>
                                    </p:anim>
                                    <p:anim calcmode="lin" valueType="num">
                                      <p:cBhvr>
                                        <p:cTn id="49" dur="500" fill="hold"/>
                                        <p:tgtEl>
                                          <p:spTgt spid="1644719"/>
                                        </p:tgtEl>
                                        <p:attrNameLst>
                                          <p:attrName>ppt_w</p:attrName>
                                        </p:attrNameLst>
                                      </p:cBhvr>
                                      <p:tavLst>
                                        <p:tav tm="0">
                                          <p:val>
                                            <p:fltVal val="0"/>
                                          </p:val>
                                        </p:tav>
                                        <p:tav tm="100000">
                                          <p:val>
                                            <p:strVal val="#ppt_w"/>
                                          </p:val>
                                        </p:tav>
                                      </p:tavLst>
                                    </p:anim>
                                    <p:anim calcmode="lin" valueType="num">
                                      <p:cBhvr>
                                        <p:cTn id="50" dur="500" fill="hold"/>
                                        <p:tgtEl>
                                          <p:spTgt spid="1644719"/>
                                        </p:tgtEl>
                                        <p:attrNameLst>
                                          <p:attrName>ppt_h</p:attrName>
                                        </p:attrNameLst>
                                      </p:cBhvr>
                                      <p:tavLst>
                                        <p:tav tm="0">
                                          <p:val>
                                            <p:strVal val="#ppt_h"/>
                                          </p:val>
                                        </p:tav>
                                        <p:tav tm="100000">
                                          <p:val>
                                            <p:strVal val="#ppt_h"/>
                                          </p:val>
                                        </p:tav>
                                      </p:tavLst>
                                    </p:anim>
                                  </p:childTnLst>
                                </p:cTn>
                              </p:par>
                            </p:childTnLst>
                          </p:cTn>
                        </p:par>
                        <p:par>
                          <p:cTn id="51" fill="hold">
                            <p:stCondLst>
                              <p:cond delay="2500"/>
                            </p:stCondLst>
                            <p:childTnLst>
                              <p:par>
                                <p:cTn id="52" presetID="17" presetClass="entr" presetSubtype="4" fill="hold" grpId="0" nodeType="afterEffect">
                                  <p:stCondLst>
                                    <p:cond delay="0"/>
                                  </p:stCondLst>
                                  <p:childTnLst>
                                    <p:set>
                                      <p:cBhvr>
                                        <p:cTn id="53" dur="1" fill="hold">
                                          <p:stCondLst>
                                            <p:cond delay="0"/>
                                          </p:stCondLst>
                                        </p:cTn>
                                        <p:tgtEl>
                                          <p:spTgt spid="1644722"/>
                                        </p:tgtEl>
                                        <p:attrNameLst>
                                          <p:attrName>style.visibility</p:attrName>
                                        </p:attrNameLst>
                                      </p:cBhvr>
                                      <p:to>
                                        <p:strVal val="visible"/>
                                      </p:to>
                                    </p:set>
                                    <p:anim calcmode="lin" valueType="num">
                                      <p:cBhvr>
                                        <p:cTn id="54" dur="500" fill="hold"/>
                                        <p:tgtEl>
                                          <p:spTgt spid="1644722"/>
                                        </p:tgtEl>
                                        <p:attrNameLst>
                                          <p:attrName>ppt_x</p:attrName>
                                        </p:attrNameLst>
                                      </p:cBhvr>
                                      <p:tavLst>
                                        <p:tav tm="0">
                                          <p:val>
                                            <p:strVal val="#ppt_x"/>
                                          </p:val>
                                        </p:tav>
                                        <p:tav tm="100000">
                                          <p:val>
                                            <p:strVal val="#ppt_x"/>
                                          </p:val>
                                        </p:tav>
                                      </p:tavLst>
                                    </p:anim>
                                    <p:anim calcmode="lin" valueType="num">
                                      <p:cBhvr>
                                        <p:cTn id="55" dur="500" fill="hold"/>
                                        <p:tgtEl>
                                          <p:spTgt spid="1644722"/>
                                        </p:tgtEl>
                                        <p:attrNameLst>
                                          <p:attrName>ppt_y</p:attrName>
                                        </p:attrNameLst>
                                      </p:cBhvr>
                                      <p:tavLst>
                                        <p:tav tm="0">
                                          <p:val>
                                            <p:strVal val="#ppt_y+#ppt_h/2"/>
                                          </p:val>
                                        </p:tav>
                                        <p:tav tm="100000">
                                          <p:val>
                                            <p:strVal val="#ppt_y"/>
                                          </p:val>
                                        </p:tav>
                                      </p:tavLst>
                                    </p:anim>
                                    <p:anim calcmode="lin" valueType="num">
                                      <p:cBhvr>
                                        <p:cTn id="56" dur="500" fill="hold"/>
                                        <p:tgtEl>
                                          <p:spTgt spid="1644722"/>
                                        </p:tgtEl>
                                        <p:attrNameLst>
                                          <p:attrName>ppt_w</p:attrName>
                                        </p:attrNameLst>
                                      </p:cBhvr>
                                      <p:tavLst>
                                        <p:tav tm="0">
                                          <p:val>
                                            <p:strVal val="#ppt_w"/>
                                          </p:val>
                                        </p:tav>
                                        <p:tav tm="100000">
                                          <p:val>
                                            <p:strVal val="#ppt_w"/>
                                          </p:val>
                                        </p:tav>
                                      </p:tavLst>
                                    </p:anim>
                                    <p:anim calcmode="lin" valueType="num">
                                      <p:cBhvr>
                                        <p:cTn id="57" dur="500" fill="hold"/>
                                        <p:tgtEl>
                                          <p:spTgt spid="1644722"/>
                                        </p:tgtEl>
                                        <p:attrNameLst>
                                          <p:attrName>ppt_h</p:attrName>
                                        </p:attrNameLst>
                                      </p:cBhvr>
                                      <p:tavLst>
                                        <p:tav tm="0">
                                          <p:val>
                                            <p:fltVal val="0"/>
                                          </p:val>
                                        </p:tav>
                                        <p:tav tm="100000">
                                          <p:val>
                                            <p:strVal val="#ppt_h"/>
                                          </p:val>
                                        </p:tav>
                                      </p:tavLst>
                                    </p:anim>
                                  </p:childTnLst>
                                </p:cTn>
                              </p:par>
                            </p:childTnLst>
                          </p:cTn>
                        </p:par>
                        <p:par>
                          <p:cTn id="58" fill="hold">
                            <p:stCondLst>
                              <p:cond delay="3000"/>
                            </p:stCondLst>
                            <p:childTnLst>
                              <p:par>
                                <p:cTn id="59" presetID="17" presetClass="entr" presetSubtype="8" fill="hold" grpId="0" nodeType="afterEffect">
                                  <p:stCondLst>
                                    <p:cond delay="0"/>
                                  </p:stCondLst>
                                  <p:childTnLst>
                                    <p:set>
                                      <p:cBhvr>
                                        <p:cTn id="60" dur="1" fill="hold">
                                          <p:stCondLst>
                                            <p:cond delay="0"/>
                                          </p:stCondLst>
                                        </p:cTn>
                                        <p:tgtEl>
                                          <p:spTgt spid="1644723"/>
                                        </p:tgtEl>
                                        <p:attrNameLst>
                                          <p:attrName>style.visibility</p:attrName>
                                        </p:attrNameLst>
                                      </p:cBhvr>
                                      <p:to>
                                        <p:strVal val="visible"/>
                                      </p:to>
                                    </p:set>
                                    <p:anim calcmode="lin" valueType="num">
                                      <p:cBhvr>
                                        <p:cTn id="61" dur="500" fill="hold"/>
                                        <p:tgtEl>
                                          <p:spTgt spid="1644723"/>
                                        </p:tgtEl>
                                        <p:attrNameLst>
                                          <p:attrName>ppt_x</p:attrName>
                                        </p:attrNameLst>
                                      </p:cBhvr>
                                      <p:tavLst>
                                        <p:tav tm="0">
                                          <p:val>
                                            <p:strVal val="#ppt_x-#ppt_w/2"/>
                                          </p:val>
                                        </p:tav>
                                        <p:tav tm="100000">
                                          <p:val>
                                            <p:strVal val="#ppt_x"/>
                                          </p:val>
                                        </p:tav>
                                      </p:tavLst>
                                    </p:anim>
                                    <p:anim calcmode="lin" valueType="num">
                                      <p:cBhvr>
                                        <p:cTn id="62" dur="500" fill="hold"/>
                                        <p:tgtEl>
                                          <p:spTgt spid="1644723"/>
                                        </p:tgtEl>
                                        <p:attrNameLst>
                                          <p:attrName>ppt_y</p:attrName>
                                        </p:attrNameLst>
                                      </p:cBhvr>
                                      <p:tavLst>
                                        <p:tav tm="0">
                                          <p:val>
                                            <p:strVal val="#ppt_y"/>
                                          </p:val>
                                        </p:tav>
                                        <p:tav tm="100000">
                                          <p:val>
                                            <p:strVal val="#ppt_y"/>
                                          </p:val>
                                        </p:tav>
                                      </p:tavLst>
                                    </p:anim>
                                    <p:anim calcmode="lin" valueType="num">
                                      <p:cBhvr>
                                        <p:cTn id="63" dur="500" fill="hold"/>
                                        <p:tgtEl>
                                          <p:spTgt spid="1644723"/>
                                        </p:tgtEl>
                                        <p:attrNameLst>
                                          <p:attrName>ppt_w</p:attrName>
                                        </p:attrNameLst>
                                      </p:cBhvr>
                                      <p:tavLst>
                                        <p:tav tm="0">
                                          <p:val>
                                            <p:fltVal val="0"/>
                                          </p:val>
                                        </p:tav>
                                        <p:tav tm="100000">
                                          <p:val>
                                            <p:strVal val="#ppt_w"/>
                                          </p:val>
                                        </p:tav>
                                      </p:tavLst>
                                    </p:anim>
                                    <p:anim calcmode="lin" valueType="num">
                                      <p:cBhvr>
                                        <p:cTn id="64" dur="500" fill="hold"/>
                                        <p:tgtEl>
                                          <p:spTgt spid="1644723"/>
                                        </p:tgtEl>
                                        <p:attrNameLst>
                                          <p:attrName>ppt_h</p:attrName>
                                        </p:attrNameLst>
                                      </p:cBhvr>
                                      <p:tavLst>
                                        <p:tav tm="0">
                                          <p:val>
                                            <p:strVal val="#ppt_h"/>
                                          </p:val>
                                        </p:tav>
                                        <p:tav tm="100000">
                                          <p:val>
                                            <p:strVal val="#ppt_h"/>
                                          </p:val>
                                        </p:tav>
                                      </p:tavLst>
                                    </p:anim>
                                  </p:childTnLst>
                                </p:cTn>
                              </p:par>
                            </p:childTnLst>
                          </p:cTn>
                        </p:par>
                        <p:par>
                          <p:cTn id="65" fill="hold">
                            <p:stCondLst>
                              <p:cond delay="3500"/>
                            </p:stCondLst>
                            <p:childTnLst>
                              <p:par>
                                <p:cTn id="66" presetID="17" presetClass="entr" presetSubtype="4" fill="hold" grpId="0" nodeType="afterEffect">
                                  <p:stCondLst>
                                    <p:cond delay="0"/>
                                  </p:stCondLst>
                                  <p:childTnLst>
                                    <p:set>
                                      <p:cBhvr>
                                        <p:cTn id="67" dur="1" fill="hold">
                                          <p:stCondLst>
                                            <p:cond delay="0"/>
                                          </p:stCondLst>
                                        </p:cTn>
                                        <p:tgtEl>
                                          <p:spTgt spid="1644724"/>
                                        </p:tgtEl>
                                        <p:attrNameLst>
                                          <p:attrName>style.visibility</p:attrName>
                                        </p:attrNameLst>
                                      </p:cBhvr>
                                      <p:to>
                                        <p:strVal val="visible"/>
                                      </p:to>
                                    </p:set>
                                    <p:anim calcmode="lin" valueType="num">
                                      <p:cBhvr>
                                        <p:cTn id="68" dur="500" fill="hold"/>
                                        <p:tgtEl>
                                          <p:spTgt spid="1644724"/>
                                        </p:tgtEl>
                                        <p:attrNameLst>
                                          <p:attrName>ppt_x</p:attrName>
                                        </p:attrNameLst>
                                      </p:cBhvr>
                                      <p:tavLst>
                                        <p:tav tm="0">
                                          <p:val>
                                            <p:strVal val="#ppt_x"/>
                                          </p:val>
                                        </p:tav>
                                        <p:tav tm="100000">
                                          <p:val>
                                            <p:strVal val="#ppt_x"/>
                                          </p:val>
                                        </p:tav>
                                      </p:tavLst>
                                    </p:anim>
                                    <p:anim calcmode="lin" valueType="num">
                                      <p:cBhvr>
                                        <p:cTn id="69" dur="500" fill="hold"/>
                                        <p:tgtEl>
                                          <p:spTgt spid="1644724"/>
                                        </p:tgtEl>
                                        <p:attrNameLst>
                                          <p:attrName>ppt_y</p:attrName>
                                        </p:attrNameLst>
                                      </p:cBhvr>
                                      <p:tavLst>
                                        <p:tav tm="0">
                                          <p:val>
                                            <p:strVal val="#ppt_y+#ppt_h/2"/>
                                          </p:val>
                                        </p:tav>
                                        <p:tav tm="100000">
                                          <p:val>
                                            <p:strVal val="#ppt_y"/>
                                          </p:val>
                                        </p:tav>
                                      </p:tavLst>
                                    </p:anim>
                                    <p:anim calcmode="lin" valueType="num">
                                      <p:cBhvr>
                                        <p:cTn id="70" dur="500" fill="hold"/>
                                        <p:tgtEl>
                                          <p:spTgt spid="1644724"/>
                                        </p:tgtEl>
                                        <p:attrNameLst>
                                          <p:attrName>ppt_w</p:attrName>
                                        </p:attrNameLst>
                                      </p:cBhvr>
                                      <p:tavLst>
                                        <p:tav tm="0">
                                          <p:val>
                                            <p:strVal val="#ppt_w"/>
                                          </p:val>
                                        </p:tav>
                                        <p:tav tm="100000">
                                          <p:val>
                                            <p:strVal val="#ppt_w"/>
                                          </p:val>
                                        </p:tav>
                                      </p:tavLst>
                                    </p:anim>
                                    <p:anim calcmode="lin" valueType="num">
                                      <p:cBhvr>
                                        <p:cTn id="71" dur="500" fill="hold"/>
                                        <p:tgtEl>
                                          <p:spTgt spid="1644724"/>
                                        </p:tgtEl>
                                        <p:attrNameLst>
                                          <p:attrName>ppt_h</p:attrName>
                                        </p:attrNameLst>
                                      </p:cBhvr>
                                      <p:tavLst>
                                        <p:tav tm="0">
                                          <p:val>
                                            <p:fltVal val="0"/>
                                          </p:val>
                                        </p:tav>
                                        <p:tav tm="100000">
                                          <p:val>
                                            <p:strVal val="#ppt_h"/>
                                          </p:val>
                                        </p:tav>
                                      </p:tavLst>
                                    </p:anim>
                                  </p:childTnLst>
                                </p:cTn>
                              </p:par>
                            </p:childTnLst>
                          </p:cTn>
                        </p:par>
                        <p:par>
                          <p:cTn id="72" fill="hold">
                            <p:stCondLst>
                              <p:cond delay="4000"/>
                            </p:stCondLst>
                            <p:childTnLst>
                              <p:par>
                                <p:cTn id="73" presetID="17" presetClass="entr" presetSubtype="8" fill="hold" grpId="0" nodeType="afterEffect">
                                  <p:stCondLst>
                                    <p:cond delay="0"/>
                                  </p:stCondLst>
                                  <p:childTnLst>
                                    <p:set>
                                      <p:cBhvr>
                                        <p:cTn id="74" dur="1" fill="hold">
                                          <p:stCondLst>
                                            <p:cond delay="0"/>
                                          </p:stCondLst>
                                        </p:cTn>
                                        <p:tgtEl>
                                          <p:spTgt spid="1644726"/>
                                        </p:tgtEl>
                                        <p:attrNameLst>
                                          <p:attrName>style.visibility</p:attrName>
                                        </p:attrNameLst>
                                      </p:cBhvr>
                                      <p:to>
                                        <p:strVal val="visible"/>
                                      </p:to>
                                    </p:set>
                                    <p:anim calcmode="lin" valueType="num">
                                      <p:cBhvr>
                                        <p:cTn id="75" dur="500" fill="hold"/>
                                        <p:tgtEl>
                                          <p:spTgt spid="1644726"/>
                                        </p:tgtEl>
                                        <p:attrNameLst>
                                          <p:attrName>ppt_x</p:attrName>
                                        </p:attrNameLst>
                                      </p:cBhvr>
                                      <p:tavLst>
                                        <p:tav tm="0">
                                          <p:val>
                                            <p:strVal val="#ppt_x-#ppt_w/2"/>
                                          </p:val>
                                        </p:tav>
                                        <p:tav tm="100000">
                                          <p:val>
                                            <p:strVal val="#ppt_x"/>
                                          </p:val>
                                        </p:tav>
                                      </p:tavLst>
                                    </p:anim>
                                    <p:anim calcmode="lin" valueType="num">
                                      <p:cBhvr>
                                        <p:cTn id="76" dur="500" fill="hold"/>
                                        <p:tgtEl>
                                          <p:spTgt spid="1644726"/>
                                        </p:tgtEl>
                                        <p:attrNameLst>
                                          <p:attrName>ppt_y</p:attrName>
                                        </p:attrNameLst>
                                      </p:cBhvr>
                                      <p:tavLst>
                                        <p:tav tm="0">
                                          <p:val>
                                            <p:strVal val="#ppt_y"/>
                                          </p:val>
                                        </p:tav>
                                        <p:tav tm="100000">
                                          <p:val>
                                            <p:strVal val="#ppt_y"/>
                                          </p:val>
                                        </p:tav>
                                      </p:tavLst>
                                    </p:anim>
                                    <p:anim calcmode="lin" valueType="num">
                                      <p:cBhvr>
                                        <p:cTn id="77" dur="500" fill="hold"/>
                                        <p:tgtEl>
                                          <p:spTgt spid="1644726"/>
                                        </p:tgtEl>
                                        <p:attrNameLst>
                                          <p:attrName>ppt_w</p:attrName>
                                        </p:attrNameLst>
                                      </p:cBhvr>
                                      <p:tavLst>
                                        <p:tav tm="0">
                                          <p:val>
                                            <p:fltVal val="0"/>
                                          </p:val>
                                        </p:tav>
                                        <p:tav tm="100000">
                                          <p:val>
                                            <p:strVal val="#ppt_w"/>
                                          </p:val>
                                        </p:tav>
                                      </p:tavLst>
                                    </p:anim>
                                    <p:anim calcmode="lin" valueType="num">
                                      <p:cBhvr>
                                        <p:cTn id="78" dur="500" fill="hold"/>
                                        <p:tgtEl>
                                          <p:spTgt spid="1644726"/>
                                        </p:tgtEl>
                                        <p:attrNameLst>
                                          <p:attrName>ppt_h</p:attrName>
                                        </p:attrNameLst>
                                      </p:cBhvr>
                                      <p:tavLst>
                                        <p:tav tm="0">
                                          <p:val>
                                            <p:strVal val="#ppt_h"/>
                                          </p:val>
                                        </p:tav>
                                        <p:tav tm="100000">
                                          <p:val>
                                            <p:strVal val="#ppt_h"/>
                                          </p:val>
                                        </p:tav>
                                      </p:tavLst>
                                    </p:anim>
                                  </p:childTnLst>
                                </p:cTn>
                              </p:par>
                              <p:par>
                                <p:cTn id="79" presetID="17" presetClass="entr" presetSubtype="8" fill="hold" grpId="0" nodeType="withEffect">
                                  <p:stCondLst>
                                    <p:cond delay="0"/>
                                  </p:stCondLst>
                                  <p:childTnLst>
                                    <p:set>
                                      <p:cBhvr>
                                        <p:cTn id="80" dur="1" fill="hold">
                                          <p:stCondLst>
                                            <p:cond delay="0"/>
                                          </p:stCondLst>
                                        </p:cTn>
                                        <p:tgtEl>
                                          <p:spTgt spid="1644725"/>
                                        </p:tgtEl>
                                        <p:attrNameLst>
                                          <p:attrName>style.visibility</p:attrName>
                                        </p:attrNameLst>
                                      </p:cBhvr>
                                      <p:to>
                                        <p:strVal val="visible"/>
                                      </p:to>
                                    </p:set>
                                    <p:anim calcmode="lin" valueType="num">
                                      <p:cBhvr>
                                        <p:cTn id="81" dur="500" fill="hold"/>
                                        <p:tgtEl>
                                          <p:spTgt spid="1644725"/>
                                        </p:tgtEl>
                                        <p:attrNameLst>
                                          <p:attrName>ppt_x</p:attrName>
                                        </p:attrNameLst>
                                      </p:cBhvr>
                                      <p:tavLst>
                                        <p:tav tm="0">
                                          <p:val>
                                            <p:strVal val="#ppt_x-#ppt_w/2"/>
                                          </p:val>
                                        </p:tav>
                                        <p:tav tm="100000">
                                          <p:val>
                                            <p:strVal val="#ppt_x"/>
                                          </p:val>
                                        </p:tav>
                                      </p:tavLst>
                                    </p:anim>
                                    <p:anim calcmode="lin" valueType="num">
                                      <p:cBhvr>
                                        <p:cTn id="82" dur="500" fill="hold"/>
                                        <p:tgtEl>
                                          <p:spTgt spid="1644725"/>
                                        </p:tgtEl>
                                        <p:attrNameLst>
                                          <p:attrName>ppt_y</p:attrName>
                                        </p:attrNameLst>
                                      </p:cBhvr>
                                      <p:tavLst>
                                        <p:tav tm="0">
                                          <p:val>
                                            <p:strVal val="#ppt_y"/>
                                          </p:val>
                                        </p:tav>
                                        <p:tav tm="100000">
                                          <p:val>
                                            <p:strVal val="#ppt_y"/>
                                          </p:val>
                                        </p:tav>
                                      </p:tavLst>
                                    </p:anim>
                                    <p:anim calcmode="lin" valueType="num">
                                      <p:cBhvr>
                                        <p:cTn id="83" dur="500" fill="hold"/>
                                        <p:tgtEl>
                                          <p:spTgt spid="1644725"/>
                                        </p:tgtEl>
                                        <p:attrNameLst>
                                          <p:attrName>ppt_w</p:attrName>
                                        </p:attrNameLst>
                                      </p:cBhvr>
                                      <p:tavLst>
                                        <p:tav tm="0">
                                          <p:val>
                                            <p:fltVal val="0"/>
                                          </p:val>
                                        </p:tav>
                                        <p:tav tm="100000">
                                          <p:val>
                                            <p:strVal val="#ppt_w"/>
                                          </p:val>
                                        </p:tav>
                                      </p:tavLst>
                                    </p:anim>
                                    <p:anim calcmode="lin" valueType="num">
                                      <p:cBhvr>
                                        <p:cTn id="84" dur="500" fill="hold"/>
                                        <p:tgtEl>
                                          <p:spTgt spid="1644725"/>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grpId="0" nodeType="clickEffect">
                                  <p:stCondLst>
                                    <p:cond delay="0"/>
                                  </p:stCondLst>
                                  <p:childTnLst>
                                    <p:set>
                                      <p:cBhvr>
                                        <p:cTn id="88" dur="1" fill="hold">
                                          <p:stCondLst>
                                            <p:cond delay="0"/>
                                          </p:stCondLst>
                                        </p:cTn>
                                        <p:tgtEl>
                                          <p:spTgt spid="1644729"/>
                                        </p:tgtEl>
                                        <p:attrNameLst>
                                          <p:attrName>style.visibility</p:attrName>
                                        </p:attrNameLst>
                                      </p:cBhvr>
                                      <p:to>
                                        <p:strVal val="visible"/>
                                      </p:to>
                                    </p:set>
                                    <p:anim calcmode="lin" valueType="num">
                                      <p:cBhvr>
                                        <p:cTn id="89" dur="500" fill="hold"/>
                                        <p:tgtEl>
                                          <p:spTgt spid="1644729"/>
                                        </p:tgtEl>
                                        <p:attrNameLst>
                                          <p:attrName>ppt_x</p:attrName>
                                        </p:attrNameLst>
                                      </p:cBhvr>
                                      <p:tavLst>
                                        <p:tav tm="0">
                                          <p:val>
                                            <p:strVal val="#ppt_x"/>
                                          </p:val>
                                        </p:tav>
                                        <p:tav tm="100000">
                                          <p:val>
                                            <p:strVal val="#ppt_x"/>
                                          </p:val>
                                        </p:tav>
                                      </p:tavLst>
                                    </p:anim>
                                    <p:anim calcmode="lin" valueType="num">
                                      <p:cBhvr>
                                        <p:cTn id="90" dur="500" fill="hold"/>
                                        <p:tgtEl>
                                          <p:spTgt spid="1644729"/>
                                        </p:tgtEl>
                                        <p:attrNameLst>
                                          <p:attrName>ppt_y</p:attrName>
                                        </p:attrNameLst>
                                      </p:cBhvr>
                                      <p:tavLst>
                                        <p:tav tm="0">
                                          <p:val>
                                            <p:strVal val="#ppt_y-#ppt_h/2"/>
                                          </p:val>
                                        </p:tav>
                                        <p:tav tm="100000">
                                          <p:val>
                                            <p:strVal val="#ppt_y"/>
                                          </p:val>
                                        </p:tav>
                                      </p:tavLst>
                                    </p:anim>
                                    <p:anim calcmode="lin" valueType="num">
                                      <p:cBhvr>
                                        <p:cTn id="91" dur="500" fill="hold"/>
                                        <p:tgtEl>
                                          <p:spTgt spid="1644729"/>
                                        </p:tgtEl>
                                        <p:attrNameLst>
                                          <p:attrName>ppt_w</p:attrName>
                                        </p:attrNameLst>
                                      </p:cBhvr>
                                      <p:tavLst>
                                        <p:tav tm="0">
                                          <p:val>
                                            <p:strVal val="#ppt_w"/>
                                          </p:val>
                                        </p:tav>
                                        <p:tav tm="100000">
                                          <p:val>
                                            <p:strVal val="#ppt_w"/>
                                          </p:val>
                                        </p:tav>
                                      </p:tavLst>
                                    </p:anim>
                                    <p:anim calcmode="lin" valueType="num">
                                      <p:cBhvr>
                                        <p:cTn id="92" dur="500" fill="hold"/>
                                        <p:tgtEl>
                                          <p:spTgt spid="1644729"/>
                                        </p:tgtEl>
                                        <p:attrNameLst>
                                          <p:attrName>ppt_h</p:attrName>
                                        </p:attrNameLst>
                                      </p:cBhvr>
                                      <p:tavLst>
                                        <p:tav tm="0">
                                          <p:val>
                                            <p:fltVal val="0"/>
                                          </p:val>
                                        </p:tav>
                                        <p:tav tm="100000">
                                          <p:val>
                                            <p:strVal val="#ppt_h"/>
                                          </p:val>
                                        </p:tav>
                                      </p:tavLst>
                                    </p:anim>
                                  </p:childTnLst>
                                </p:cTn>
                              </p:par>
                            </p:childTnLst>
                          </p:cTn>
                        </p:par>
                        <p:par>
                          <p:cTn id="93" fill="hold">
                            <p:stCondLst>
                              <p:cond delay="500"/>
                            </p:stCondLst>
                            <p:childTnLst>
                              <p:par>
                                <p:cTn id="94" presetID="17" presetClass="entr" presetSubtype="8" fill="hold" grpId="0" nodeType="afterEffect">
                                  <p:stCondLst>
                                    <p:cond delay="0"/>
                                  </p:stCondLst>
                                  <p:childTnLst>
                                    <p:set>
                                      <p:cBhvr>
                                        <p:cTn id="95" dur="1" fill="hold">
                                          <p:stCondLst>
                                            <p:cond delay="0"/>
                                          </p:stCondLst>
                                        </p:cTn>
                                        <p:tgtEl>
                                          <p:spTgt spid="1644730"/>
                                        </p:tgtEl>
                                        <p:attrNameLst>
                                          <p:attrName>style.visibility</p:attrName>
                                        </p:attrNameLst>
                                      </p:cBhvr>
                                      <p:to>
                                        <p:strVal val="visible"/>
                                      </p:to>
                                    </p:set>
                                    <p:anim calcmode="lin" valueType="num">
                                      <p:cBhvr>
                                        <p:cTn id="96" dur="500" fill="hold"/>
                                        <p:tgtEl>
                                          <p:spTgt spid="1644730"/>
                                        </p:tgtEl>
                                        <p:attrNameLst>
                                          <p:attrName>ppt_x</p:attrName>
                                        </p:attrNameLst>
                                      </p:cBhvr>
                                      <p:tavLst>
                                        <p:tav tm="0">
                                          <p:val>
                                            <p:strVal val="#ppt_x-#ppt_w/2"/>
                                          </p:val>
                                        </p:tav>
                                        <p:tav tm="100000">
                                          <p:val>
                                            <p:strVal val="#ppt_x"/>
                                          </p:val>
                                        </p:tav>
                                      </p:tavLst>
                                    </p:anim>
                                    <p:anim calcmode="lin" valueType="num">
                                      <p:cBhvr>
                                        <p:cTn id="97" dur="500" fill="hold"/>
                                        <p:tgtEl>
                                          <p:spTgt spid="1644730"/>
                                        </p:tgtEl>
                                        <p:attrNameLst>
                                          <p:attrName>ppt_y</p:attrName>
                                        </p:attrNameLst>
                                      </p:cBhvr>
                                      <p:tavLst>
                                        <p:tav tm="0">
                                          <p:val>
                                            <p:strVal val="#ppt_y"/>
                                          </p:val>
                                        </p:tav>
                                        <p:tav tm="100000">
                                          <p:val>
                                            <p:strVal val="#ppt_y"/>
                                          </p:val>
                                        </p:tav>
                                      </p:tavLst>
                                    </p:anim>
                                    <p:anim calcmode="lin" valueType="num">
                                      <p:cBhvr>
                                        <p:cTn id="98" dur="500" fill="hold"/>
                                        <p:tgtEl>
                                          <p:spTgt spid="1644730"/>
                                        </p:tgtEl>
                                        <p:attrNameLst>
                                          <p:attrName>ppt_w</p:attrName>
                                        </p:attrNameLst>
                                      </p:cBhvr>
                                      <p:tavLst>
                                        <p:tav tm="0">
                                          <p:val>
                                            <p:fltVal val="0"/>
                                          </p:val>
                                        </p:tav>
                                        <p:tav tm="100000">
                                          <p:val>
                                            <p:strVal val="#ppt_w"/>
                                          </p:val>
                                        </p:tav>
                                      </p:tavLst>
                                    </p:anim>
                                    <p:anim calcmode="lin" valueType="num">
                                      <p:cBhvr>
                                        <p:cTn id="99" dur="500" fill="hold"/>
                                        <p:tgtEl>
                                          <p:spTgt spid="1644730"/>
                                        </p:tgtEl>
                                        <p:attrNameLst>
                                          <p:attrName>ppt_h</p:attrName>
                                        </p:attrNameLst>
                                      </p:cBhvr>
                                      <p:tavLst>
                                        <p:tav tm="0">
                                          <p:val>
                                            <p:strVal val="#ppt_h"/>
                                          </p:val>
                                        </p:tav>
                                        <p:tav tm="100000">
                                          <p:val>
                                            <p:strVal val="#ppt_h"/>
                                          </p:val>
                                        </p:tav>
                                      </p:tavLst>
                                    </p:anim>
                                  </p:childTnLst>
                                </p:cTn>
                              </p:par>
                            </p:childTnLst>
                          </p:cTn>
                        </p:par>
                        <p:par>
                          <p:cTn id="100" fill="hold">
                            <p:stCondLst>
                              <p:cond delay="1000"/>
                            </p:stCondLst>
                            <p:childTnLst>
                              <p:par>
                                <p:cTn id="101" presetID="17" presetClass="entr" presetSubtype="1" fill="hold" grpId="0" nodeType="afterEffect">
                                  <p:stCondLst>
                                    <p:cond delay="0"/>
                                  </p:stCondLst>
                                  <p:childTnLst>
                                    <p:set>
                                      <p:cBhvr>
                                        <p:cTn id="102" dur="1" fill="hold">
                                          <p:stCondLst>
                                            <p:cond delay="0"/>
                                          </p:stCondLst>
                                        </p:cTn>
                                        <p:tgtEl>
                                          <p:spTgt spid="1644731"/>
                                        </p:tgtEl>
                                        <p:attrNameLst>
                                          <p:attrName>style.visibility</p:attrName>
                                        </p:attrNameLst>
                                      </p:cBhvr>
                                      <p:to>
                                        <p:strVal val="visible"/>
                                      </p:to>
                                    </p:set>
                                    <p:anim calcmode="lin" valueType="num">
                                      <p:cBhvr>
                                        <p:cTn id="103" dur="500" fill="hold"/>
                                        <p:tgtEl>
                                          <p:spTgt spid="1644731"/>
                                        </p:tgtEl>
                                        <p:attrNameLst>
                                          <p:attrName>ppt_x</p:attrName>
                                        </p:attrNameLst>
                                      </p:cBhvr>
                                      <p:tavLst>
                                        <p:tav tm="0">
                                          <p:val>
                                            <p:strVal val="#ppt_x"/>
                                          </p:val>
                                        </p:tav>
                                        <p:tav tm="100000">
                                          <p:val>
                                            <p:strVal val="#ppt_x"/>
                                          </p:val>
                                        </p:tav>
                                      </p:tavLst>
                                    </p:anim>
                                    <p:anim calcmode="lin" valueType="num">
                                      <p:cBhvr>
                                        <p:cTn id="104" dur="500" fill="hold"/>
                                        <p:tgtEl>
                                          <p:spTgt spid="1644731"/>
                                        </p:tgtEl>
                                        <p:attrNameLst>
                                          <p:attrName>ppt_y</p:attrName>
                                        </p:attrNameLst>
                                      </p:cBhvr>
                                      <p:tavLst>
                                        <p:tav tm="0">
                                          <p:val>
                                            <p:strVal val="#ppt_y-#ppt_h/2"/>
                                          </p:val>
                                        </p:tav>
                                        <p:tav tm="100000">
                                          <p:val>
                                            <p:strVal val="#ppt_y"/>
                                          </p:val>
                                        </p:tav>
                                      </p:tavLst>
                                    </p:anim>
                                    <p:anim calcmode="lin" valueType="num">
                                      <p:cBhvr>
                                        <p:cTn id="105" dur="500" fill="hold"/>
                                        <p:tgtEl>
                                          <p:spTgt spid="1644731"/>
                                        </p:tgtEl>
                                        <p:attrNameLst>
                                          <p:attrName>ppt_w</p:attrName>
                                        </p:attrNameLst>
                                      </p:cBhvr>
                                      <p:tavLst>
                                        <p:tav tm="0">
                                          <p:val>
                                            <p:strVal val="#ppt_w"/>
                                          </p:val>
                                        </p:tav>
                                        <p:tav tm="100000">
                                          <p:val>
                                            <p:strVal val="#ppt_w"/>
                                          </p:val>
                                        </p:tav>
                                      </p:tavLst>
                                    </p:anim>
                                    <p:anim calcmode="lin" valueType="num">
                                      <p:cBhvr>
                                        <p:cTn id="106" dur="500" fill="hold"/>
                                        <p:tgtEl>
                                          <p:spTgt spid="1644731"/>
                                        </p:tgtEl>
                                        <p:attrNameLst>
                                          <p:attrName>ppt_h</p:attrName>
                                        </p:attrNameLst>
                                      </p:cBhvr>
                                      <p:tavLst>
                                        <p:tav tm="0">
                                          <p:val>
                                            <p:fltVal val="0"/>
                                          </p:val>
                                        </p:tav>
                                        <p:tav tm="100000">
                                          <p:val>
                                            <p:strVal val="#ppt_h"/>
                                          </p:val>
                                        </p:tav>
                                      </p:tavLst>
                                    </p:anim>
                                  </p:childTnLst>
                                </p:cTn>
                              </p:par>
                            </p:childTnLst>
                          </p:cTn>
                        </p:par>
                        <p:par>
                          <p:cTn id="107" fill="hold">
                            <p:stCondLst>
                              <p:cond delay="1500"/>
                            </p:stCondLst>
                            <p:childTnLst>
                              <p:par>
                                <p:cTn id="108" presetID="17" presetClass="entr" presetSubtype="1" fill="hold" grpId="0" nodeType="afterEffect">
                                  <p:stCondLst>
                                    <p:cond delay="0"/>
                                  </p:stCondLst>
                                  <p:childTnLst>
                                    <p:set>
                                      <p:cBhvr>
                                        <p:cTn id="109" dur="1" fill="hold">
                                          <p:stCondLst>
                                            <p:cond delay="0"/>
                                          </p:stCondLst>
                                        </p:cTn>
                                        <p:tgtEl>
                                          <p:spTgt spid="1644728"/>
                                        </p:tgtEl>
                                        <p:attrNameLst>
                                          <p:attrName>style.visibility</p:attrName>
                                        </p:attrNameLst>
                                      </p:cBhvr>
                                      <p:to>
                                        <p:strVal val="visible"/>
                                      </p:to>
                                    </p:set>
                                    <p:anim calcmode="lin" valueType="num">
                                      <p:cBhvr>
                                        <p:cTn id="110" dur="500" fill="hold"/>
                                        <p:tgtEl>
                                          <p:spTgt spid="1644728"/>
                                        </p:tgtEl>
                                        <p:attrNameLst>
                                          <p:attrName>ppt_x</p:attrName>
                                        </p:attrNameLst>
                                      </p:cBhvr>
                                      <p:tavLst>
                                        <p:tav tm="0">
                                          <p:val>
                                            <p:strVal val="#ppt_x"/>
                                          </p:val>
                                        </p:tav>
                                        <p:tav tm="100000">
                                          <p:val>
                                            <p:strVal val="#ppt_x"/>
                                          </p:val>
                                        </p:tav>
                                      </p:tavLst>
                                    </p:anim>
                                    <p:anim calcmode="lin" valueType="num">
                                      <p:cBhvr>
                                        <p:cTn id="111" dur="500" fill="hold"/>
                                        <p:tgtEl>
                                          <p:spTgt spid="1644728"/>
                                        </p:tgtEl>
                                        <p:attrNameLst>
                                          <p:attrName>ppt_y</p:attrName>
                                        </p:attrNameLst>
                                      </p:cBhvr>
                                      <p:tavLst>
                                        <p:tav tm="0">
                                          <p:val>
                                            <p:strVal val="#ppt_y-#ppt_h/2"/>
                                          </p:val>
                                        </p:tav>
                                        <p:tav tm="100000">
                                          <p:val>
                                            <p:strVal val="#ppt_y"/>
                                          </p:val>
                                        </p:tav>
                                      </p:tavLst>
                                    </p:anim>
                                    <p:anim calcmode="lin" valueType="num">
                                      <p:cBhvr>
                                        <p:cTn id="112" dur="500" fill="hold"/>
                                        <p:tgtEl>
                                          <p:spTgt spid="1644728"/>
                                        </p:tgtEl>
                                        <p:attrNameLst>
                                          <p:attrName>ppt_w</p:attrName>
                                        </p:attrNameLst>
                                      </p:cBhvr>
                                      <p:tavLst>
                                        <p:tav tm="0">
                                          <p:val>
                                            <p:strVal val="#ppt_w"/>
                                          </p:val>
                                        </p:tav>
                                        <p:tav tm="100000">
                                          <p:val>
                                            <p:strVal val="#ppt_w"/>
                                          </p:val>
                                        </p:tav>
                                      </p:tavLst>
                                    </p:anim>
                                    <p:anim calcmode="lin" valueType="num">
                                      <p:cBhvr>
                                        <p:cTn id="113" dur="500" fill="hold"/>
                                        <p:tgtEl>
                                          <p:spTgt spid="1644728"/>
                                        </p:tgtEl>
                                        <p:attrNameLst>
                                          <p:attrName>ppt_h</p:attrName>
                                        </p:attrNameLst>
                                      </p:cBhvr>
                                      <p:tavLst>
                                        <p:tav tm="0">
                                          <p:val>
                                            <p:fltVal val="0"/>
                                          </p:val>
                                        </p:tav>
                                        <p:tav tm="100000">
                                          <p:val>
                                            <p:strVal val="#ppt_h"/>
                                          </p:val>
                                        </p:tav>
                                      </p:tavLst>
                                    </p:anim>
                                  </p:childTnLst>
                                </p:cTn>
                              </p:par>
                            </p:childTnLst>
                          </p:cTn>
                        </p:par>
                        <p:par>
                          <p:cTn id="114" fill="hold">
                            <p:stCondLst>
                              <p:cond delay="2000"/>
                            </p:stCondLst>
                            <p:childTnLst>
                              <p:par>
                                <p:cTn id="115" presetID="17" presetClass="entr" presetSubtype="1" fill="hold" grpId="0" nodeType="afterEffect">
                                  <p:stCondLst>
                                    <p:cond delay="0"/>
                                  </p:stCondLst>
                                  <p:childTnLst>
                                    <p:set>
                                      <p:cBhvr>
                                        <p:cTn id="116" dur="1" fill="hold">
                                          <p:stCondLst>
                                            <p:cond delay="0"/>
                                          </p:stCondLst>
                                        </p:cTn>
                                        <p:tgtEl>
                                          <p:spTgt spid="1644736"/>
                                        </p:tgtEl>
                                        <p:attrNameLst>
                                          <p:attrName>style.visibility</p:attrName>
                                        </p:attrNameLst>
                                      </p:cBhvr>
                                      <p:to>
                                        <p:strVal val="visible"/>
                                      </p:to>
                                    </p:set>
                                    <p:anim calcmode="lin" valueType="num">
                                      <p:cBhvr>
                                        <p:cTn id="117" dur="500" fill="hold"/>
                                        <p:tgtEl>
                                          <p:spTgt spid="1644736"/>
                                        </p:tgtEl>
                                        <p:attrNameLst>
                                          <p:attrName>ppt_x</p:attrName>
                                        </p:attrNameLst>
                                      </p:cBhvr>
                                      <p:tavLst>
                                        <p:tav tm="0">
                                          <p:val>
                                            <p:strVal val="#ppt_x"/>
                                          </p:val>
                                        </p:tav>
                                        <p:tav tm="100000">
                                          <p:val>
                                            <p:strVal val="#ppt_x"/>
                                          </p:val>
                                        </p:tav>
                                      </p:tavLst>
                                    </p:anim>
                                    <p:anim calcmode="lin" valueType="num">
                                      <p:cBhvr>
                                        <p:cTn id="118" dur="500" fill="hold"/>
                                        <p:tgtEl>
                                          <p:spTgt spid="1644736"/>
                                        </p:tgtEl>
                                        <p:attrNameLst>
                                          <p:attrName>ppt_y</p:attrName>
                                        </p:attrNameLst>
                                      </p:cBhvr>
                                      <p:tavLst>
                                        <p:tav tm="0">
                                          <p:val>
                                            <p:strVal val="#ppt_y-#ppt_h/2"/>
                                          </p:val>
                                        </p:tav>
                                        <p:tav tm="100000">
                                          <p:val>
                                            <p:strVal val="#ppt_y"/>
                                          </p:val>
                                        </p:tav>
                                      </p:tavLst>
                                    </p:anim>
                                    <p:anim calcmode="lin" valueType="num">
                                      <p:cBhvr>
                                        <p:cTn id="119" dur="500" fill="hold"/>
                                        <p:tgtEl>
                                          <p:spTgt spid="1644736"/>
                                        </p:tgtEl>
                                        <p:attrNameLst>
                                          <p:attrName>ppt_w</p:attrName>
                                        </p:attrNameLst>
                                      </p:cBhvr>
                                      <p:tavLst>
                                        <p:tav tm="0">
                                          <p:val>
                                            <p:strVal val="#ppt_w"/>
                                          </p:val>
                                        </p:tav>
                                        <p:tav tm="100000">
                                          <p:val>
                                            <p:strVal val="#ppt_w"/>
                                          </p:val>
                                        </p:tav>
                                      </p:tavLst>
                                    </p:anim>
                                    <p:anim calcmode="lin" valueType="num">
                                      <p:cBhvr>
                                        <p:cTn id="120" dur="500" fill="hold"/>
                                        <p:tgtEl>
                                          <p:spTgt spid="1644736"/>
                                        </p:tgtEl>
                                        <p:attrNameLst>
                                          <p:attrName>ppt_h</p:attrName>
                                        </p:attrNameLst>
                                      </p:cBhvr>
                                      <p:tavLst>
                                        <p:tav tm="0">
                                          <p:val>
                                            <p:fltVal val="0"/>
                                          </p:val>
                                        </p:tav>
                                        <p:tav tm="100000">
                                          <p:val>
                                            <p:strVal val="#ppt_h"/>
                                          </p:val>
                                        </p:tav>
                                      </p:tavLst>
                                    </p:anim>
                                  </p:childTnLst>
                                </p:cTn>
                              </p:par>
                            </p:childTnLst>
                          </p:cTn>
                        </p:par>
                        <p:par>
                          <p:cTn id="121" fill="hold">
                            <p:stCondLst>
                              <p:cond delay="2500"/>
                            </p:stCondLst>
                            <p:childTnLst>
                              <p:par>
                                <p:cTn id="122" presetID="17" presetClass="entr" presetSubtype="8" fill="hold" grpId="0" nodeType="afterEffect">
                                  <p:stCondLst>
                                    <p:cond delay="0"/>
                                  </p:stCondLst>
                                  <p:childTnLst>
                                    <p:set>
                                      <p:cBhvr>
                                        <p:cTn id="123" dur="1" fill="hold">
                                          <p:stCondLst>
                                            <p:cond delay="0"/>
                                          </p:stCondLst>
                                        </p:cTn>
                                        <p:tgtEl>
                                          <p:spTgt spid="1644737"/>
                                        </p:tgtEl>
                                        <p:attrNameLst>
                                          <p:attrName>style.visibility</p:attrName>
                                        </p:attrNameLst>
                                      </p:cBhvr>
                                      <p:to>
                                        <p:strVal val="visible"/>
                                      </p:to>
                                    </p:set>
                                    <p:anim calcmode="lin" valueType="num">
                                      <p:cBhvr>
                                        <p:cTn id="124" dur="500" fill="hold"/>
                                        <p:tgtEl>
                                          <p:spTgt spid="1644737"/>
                                        </p:tgtEl>
                                        <p:attrNameLst>
                                          <p:attrName>ppt_x</p:attrName>
                                        </p:attrNameLst>
                                      </p:cBhvr>
                                      <p:tavLst>
                                        <p:tav tm="0">
                                          <p:val>
                                            <p:strVal val="#ppt_x-#ppt_w/2"/>
                                          </p:val>
                                        </p:tav>
                                        <p:tav tm="100000">
                                          <p:val>
                                            <p:strVal val="#ppt_x"/>
                                          </p:val>
                                        </p:tav>
                                      </p:tavLst>
                                    </p:anim>
                                    <p:anim calcmode="lin" valueType="num">
                                      <p:cBhvr>
                                        <p:cTn id="125" dur="500" fill="hold"/>
                                        <p:tgtEl>
                                          <p:spTgt spid="1644737"/>
                                        </p:tgtEl>
                                        <p:attrNameLst>
                                          <p:attrName>ppt_y</p:attrName>
                                        </p:attrNameLst>
                                      </p:cBhvr>
                                      <p:tavLst>
                                        <p:tav tm="0">
                                          <p:val>
                                            <p:strVal val="#ppt_y"/>
                                          </p:val>
                                        </p:tav>
                                        <p:tav tm="100000">
                                          <p:val>
                                            <p:strVal val="#ppt_y"/>
                                          </p:val>
                                        </p:tav>
                                      </p:tavLst>
                                    </p:anim>
                                    <p:anim calcmode="lin" valueType="num">
                                      <p:cBhvr>
                                        <p:cTn id="126" dur="500" fill="hold"/>
                                        <p:tgtEl>
                                          <p:spTgt spid="1644737"/>
                                        </p:tgtEl>
                                        <p:attrNameLst>
                                          <p:attrName>ppt_w</p:attrName>
                                        </p:attrNameLst>
                                      </p:cBhvr>
                                      <p:tavLst>
                                        <p:tav tm="0">
                                          <p:val>
                                            <p:fltVal val="0"/>
                                          </p:val>
                                        </p:tav>
                                        <p:tav tm="100000">
                                          <p:val>
                                            <p:strVal val="#ppt_w"/>
                                          </p:val>
                                        </p:tav>
                                      </p:tavLst>
                                    </p:anim>
                                    <p:anim calcmode="lin" valueType="num">
                                      <p:cBhvr>
                                        <p:cTn id="127" dur="500" fill="hold"/>
                                        <p:tgtEl>
                                          <p:spTgt spid="1644737"/>
                                        </p:tgtEl>
                                        <p:attrNameLst>
                                          <p:attrName>ppt_h</p:attrName>
                                        </p:attrNameLst>
                                      </p:cBhvr>
                                      <p:tavLst>
                                        <p:tav tm="0">
                                          <p:val>
                                            <p:strVal val="#ppt_h"/>
                                          </p:val>
                                        </p:tav>
                                        <p:tav tm="100000">
                                          <p:val>
                                            <p:strVal val="#ppt_h"/>
                                          </p:val>
                                        </p:tav>
                                      </p:tavLst>
                                    </p:anim>
                                  </p:childTnLst>
                                </p:cTn>
                              </p:par>
                            </p:childTnLst>
                          </p:cTn>
                        </p:par>
                        <p:par>
                          <p:cTn id="128" fill="hold">
                            <p:stCondLst>
                              <p:cond delay="3000"/>
                            </p:stCondLst>
                            <p:childTnLst>
                              <p:par>
                                <p:cTn id="129" presetID="17" presetClass="entr" presetSubtype="1" fill="hold" grpId="0" nodeType="afterEffect">
                                  <p:stCondLst>
                                    <p:cond delay="0"/>
                                  </p:stCondLst>
                                  <p:childTnLst>
                                    <p:set>
                                      <p:cBhvr>
                                        <p:cTn id="130" dur="1" fill="hold">
                                          <p:stCondLst>
                                            <p:cond delay="0"/>
                                          </p:stCondLst>
                                        </p:cTn>
                                        <p:tgtEl>
                                          <p:spTgt spid="1644738"/>
                                        </p:tgtEl>
                                        <p:attrNameLst>
                                          <p:attrName>style.visibility</p:attrName>
                                        </p:attrNameLst>
                                      </p:cBhvr>
                                      <p:to>
                                        <p:strVal val="visible"/>
                                      </p:to>
                                    </p:set>
                                    <p:anim calcmode="lin" valueType="num">
                                      <p:cBhvr>
                                        <p:cTn id="131" dur="500" fill="hold"/>
                                        <p:tgtEl>
                                          <p:spTgt spid="1644738"/>
                                        </p:tgtEl>
                                        <p:attrNameLst>
                                          <p:attrName>ppt_x</p:attrName>
                                        </p:attrNameLst>
                                      </p:cBhvr>
                                      <p:tavLst>
                                        <p:tav tm="0">
                                          <p:val>
                                            <p:strVal val="#ppt_x"/>
                                          </p:val>
                                        </p:tav>
                                        <p:tav tm="100000">
                                          <p:val>
                                            <p:strVal val="#ppt_x"/>
                                          </p:val>
                                        </p:tav>
                                      </p:tavLst>
                                    </p:anim>
                                    <p:anim calcmode="lin" valueType="num">
                                      <p:cBhvr>
                                        <p:cTn id="132" dur="500" fill="hold"/>
                                        <p:tgtEl>
                                          <p:spTgt spid="1644738"/>
                                        </p:tgtEl>
                                        <p:attrNameLst>
                                          <p:attrName>ppt_y</p:attrName>
                                        </p:attrNameLst>
                                      </p:cBhvr>
                                      <p:tavLst>
                                        <p:tav tm="0">
                                          <p:val>
                                            <p:strVal val="#ppt_y-#ppt_h/2"/>
                                          </p:val>
                                        </p:tav>
                                        <p:tav tm="100000">
                                          <p:val>
                                            <p:strVal val="#ppt_y"/>
                                          </p:val>
                                        </p:tav>
                                      </p:tavLst>
                                    </p:anim>
                                    <p:anim calcmode="lin" valueType="num">
                                      <p:cBhvr>
                                        <p:cTn id="133" dur="500" fill="hold"/>
                                        <p:tgtEl>
                                          <p:spTgt spid="1644738"/>
                                        </p:tgtEl>
                                        <p:attrNameLst>
                                          <p:attrName>ppt_w</p:attrName>
                                        </p:attrNameLst>
                                      </p:cBhvr>
                                      <p:tavLst>
                                        <p:tav tm="0">
                                          <p:val>
                                            <p:strVal val="#ppt_w"/>
                                          </p:val>
                                        </p:tav>
                                        <p:tav tm="100000">
                                          <p:val>
                                            <p:strVal val="#ppt_w"/>
                                          </p:val>
                                        </p:tav>
                                      </p:tavLst>
                                    </p:anim>
                                    <p:anim calcmode="lin" valueType="num">
                                      <p:cBhvr>
                                        <p:cTn id="134" dur="500" fill="hold"/>
                                        <p:tgtEl>
                                          <p:spTgt spid="1644738"/>
                                        </p:tgtEl>
                                        <p:attrNameLst>
                                          <p:attrName>ppt_h</p:attrName>
                                        </p:attrNameLst>
                                      </p:cBhvr>
                                      <p:tavLst>
                                        <p:tav tm="0">
                                          <p:val>
                                            <p:fltVal val="0"/>
                                          </p:val>
                                        </p:tav>
                                        <p:tav tm="100000">
                                          <p:val>
                                            <p:strVal val="#ppt_h"/>
                                          </p:val>
                                        </p:tav>
                                      </p:tavLst>
                                    </p:anim>
                                  </p:childTnLst>
                                </p:cTn>
                              </p:par>
                            </p:childTnLst>
                          </p:cTn>
                        </p:par>
                        <p:par>
                          <p:cTn id="135" fill="hold">
                            <p:stCondLst>
                              <p:cond delay="3500"/>
                            </p:stCondLst>
                            <p:childTnLst>
                              <p:par>
                                <p:cTn id="136" presetID="17" presetClass="entr" presetSubtype="1" fill="hold" grpId="0" nodeType="afterEffect">
                                  <p:stCondLst>
                                    <p:cond delay="0"/>
                                  </p:stCondLst>
                                  <p:childTnLst>
                                    <p:set>
                                      <p:cBhvr>
                                        <p:cTn id="137" dur="1" fill="hold">
                                          <p:stCondLst>
                                            <p:cond delay="0"/>
                                          </p:stCondLst>
                                        </p:cTn>
                                        <p:tgtEl>
                                          <p:spTgt spid="1644735"/>
                                        </p:tgtEl>
                                        <p:attrNameLst>
                                          <p:attrName>style.visibility</p:attrName>
                                        </p:attrNameLst>
                                      </p:cBhvr>
                                      <p:to>
                                        <p:strVal val="visible"/>
                                      </p:to>
                                    </p:set>
                                    <p:anim calcmode="lin" valueType="num">
                                      <p:cBhvr>
                                        <p:cTn id="138" dur="500" fill="hold"/>
                                        <p:tgtEl>
                                          <p:spTgt spid="1644735"/>
                                        </p:tgtEl>
                                        <p:attrNameLst>
                                          <p:attrName>ppt_x</p:attrName>
                                        </p:attrNameLst>
                                      </p:cBhvr>
                                      <p:tavLst>
                                        <p:tav tm="0">
                                          <p:val>
                                            <p:strVal val="#ppt_x"/>
                                          </p:val>
                                        </p:tav>
                                        <p:tav tm="100000">
                                          <p:val>
                                            <p:strVal val="#ppt_x"/>
                                          </p:val>
                                        </p:tav>
                                      </p:tavLst>
                                    </p:anim>
                                    <p:anim calcmode="lin" valueType="num">
                                      <p:cBhvr>
                                        <p:cTn id="139" dur="500" fill="hold"/>
                                        <p:tgtEl>
                                          <p:spTgt spid="1644735"/>
                                        </p:tgtEl>
                                        <p:attrNameLst>
                                          <p:attrName>ppt_y</p:attrName>
                                        </p:attrNameLst>
                                      </p:cBhvr>
                                      <p:tavLst>
                                        <p:tav tm="0">
                                          <p:val>
                                            <p:strVal val="#ppt_y-#ppt_h/2"/>
                                          </p:val>
                                        </p:tav>
                                        <p:tav tm="100000">
                                          <p:val>
                                            <p:strVal val="#ppt_y"/>
                                          </p:val>
                                        </p:tav>
                                      </p:tavLst>
                                    </p:anim>
                                    <p:anim calcmode="lin" valueType="num">
                                      <p:cBhvr>
                                        <p:cTn id="140" dur="500" fill="hold"/>
                                        <p:tgtEl>
                                          <p:spTgt spid="1644735"/>
                                        </p:tgtEl>
                                        <p:attrNameLst>
                                          <p:attrName>ppt_w</p:attrName>
                                        </p:attrNameLst>
                                      </p:cBhvr>
                                      <p:tavLst>
                                        <p:tav tm="0">
                                          <p:val>
                                            <p:strVal val="#ppt_w"/>
                                          </p:val>
                                        </p:tav>
                                        <p:tav tm="100000">
                                          <p:val>
                                            <p:strVal val="#ppt_w"/>
                                          </p:val>
                                        </p:tav>
                                      </p:tavLst>
                                    </p:anim>
                                    <p:anim calcmode="lin" valueType="num">
                                      <p:cBhvr>
                                        <p:cTn id="141" dur="500" fill="hold"/>
                                        <p:tgtEl>
                                          <p:spTgt spid="1644735"/>
                                        </p:tgtEl>
                                        <p:attrNameLst>
                                          <p:attrName>ppt_h</p:attrName>
                                        </p:attrNameLst>
                                      </p:cBhvr>
                                      <p:tavLst>
                                        <p:tav tm="0">
                                          <p:val>
                                            <p:fltVal val="0"/>
                                          </p:val>
                                        </p:tav>
                                        <p:tav tm="100000">
                                          <p:val>
                                            <p:strVal val="#ppt_h"/>
                                          </p:val>
                                        </p:tav>
                                      </p:tavLst>
                                    </p:anim>
                                  </p:childTnLst>
                                </p:cTn>
                              </p:par>
                            </p:childTnLst>
                          </p:cTn>
                        </p:par>
                        <p:par>
                          <p:cTn id="142" fill="hold">
                            <p:stCondLst>
                              <p:cond delay="4000"/>
                            </p:stCondLst>
                            <p:childTnLst>
                              <p:par>
                                <p:cTn id="143" presetID="17" presetClass="entr" presetSubtype="4" fill="hold" grpId="0" nodeType="afterEffect">
                                  <p:stCondLst>
                                    <p:cond delay="0"/>
                                  </p:stCondLst>
                                  <p:childTnLst>
                                    <p:set>
                                      <p:cBhvr>
                                        <p:cTn id="144" dur="1" fill="hold">
                                          <p:stCondLst>
                                            <p:cond delay="0"/>
                                          </p:stCondLst>
                                        </p:cTn>
                                        <p:tgtEl>
                                          <p:spTgt spid="1644739"/>
                                        </p:tgtEl>
                                        <p:attrNameLst>
                                          <p:attrName>style.visibility</p:attrName>
                                        </p:attrNameLst>
                                      </p:cBhvr>
                                      <p:to>
                                        <p:strVal val="visible"/>
                                      </p:to>
                                    </p:set>
                                    <p:anim calcmode="lin" valueType="num">
                                      <p:cBhvr>
                                        <p:cTn id="145" dur="500" fill="hold"/>
                                        <p:tgtEl>
                                          <p:spTgt spid="1644739"/>
                                        </p:tgtEl>
                                        <p:attrNameLst>
                                          <p:attrName>ppt_x</p:attrName>
                                        </p:attrNameLst>
                                      </p:cBhvr>
                                      <p:tavLst>
                                        <p:tav tm="0">
                                          <p:val>
                                            <p:strVal val="#ppt_x"/>
                                          </p:val>
                                        </p:tav>
                                        <p:tav tm="100000">
                                          <p:val>
                                            <p:strVal val="#ppt_x"/>
                                          </p:val>
                                        </p:tav>
                                      </p:tavLst>
                                    </p:anim>
                                    <p:anim calcmode="lin" valueType="num">
                                      <p:cBhvr>
                                        <p:cTn id="146" dur="500" fill="hold"/>
                                        <p:tgtEl>
                                          <p:spTgt spid="1644739"/>
                                        </p:tgtEl>
                                        <p:attrNameLst>
                                          <p:attrName>ppt_y</p:attrName>
                                        </p:attrNameLst>
                                      </p:cBhvr>
                                      <p:tavLst>
                                        <p:tav tm="0">
                                          <p:val>
                                            <p:strVal val="#ppt_y+#ppt_h/2"/>
                                          </p:val>
                                        </p:tav>
                                        <p:tav tm="100000">
                                          <p:val>
                                            <p:strVal val="#ppt_y"/>
                                          </p:val>
                                        </p:tav>
                                      </p:tavLst>
                                    </p:anim>
                                    <p:anim calcmode="lin" valueType="num">
                                      <p:cBhvr>
                                        <p:cTn id="147" dur="500" fill="hold"/>
                                        <p:tgtEl>
                                          <p:spTgt spid="1644739"/>
                                        </p:tgtEl>
                                        <p:attrNameLst>
                                          <p:attrName>ppt_w</p:attrName>
                                        </p:attrNameLst>
                                      </p:cBhvr>
                                      <p:tavLst>
                                        <p:tav tm="0">
                                          <p:val>
                                            <p:strVal val="#ppt_w"/>
                                          </p:val>
                                        </p:tav>
                                        <p:tav tm="100000">
                                          <p:val>
                                            <p:strVal val="#ppt_w"/>
                                          </p:val>
                                        </p:tav>
                                      </p:tavLst>
                                    </p:anim>
                                    <p:anim calcmode="lin" valueType="num">
                                      <p:cBhvr>
                                        <p:cTn id="148" dur="500" fill="hold"/>
                                        <p:tgtEl>
                                          <p:spTgt spid="1644739"/>
                                        </p:tgtEl>
                                        <p:attrNameLst>
                                          <p:attrName>ppt_h</p:attrName>
                                        </p:attrNameLst>
                                      </p:cBhvr>
                                      <p:tavLst>
                                        <p:tav tm="0">
                                          <p:val>
                                            <p:fltVal val="0"/>
                                          </p:val>
                                        </p:tav>
                                        <p:tav tm="100000">
                                          <p:val>
                                            <p:strVal val="#ppt_h"/>
                                          </p:val>
                                        </p:tav>
                                      </p:tavLst>
                                    </p:anim>
                                  </p:childTnLst>
                                </p:cTn>
                              </p:par>
                            </p:childTnLst>
                          </p:cTn>
                        </p:par>
                        <p:par>
                          <p:cTn id="149" fill="hold">
                            <p:stCondLst>
                              <p:cond delay="4500"/>
                            </p:stCondLst>
                            <p:childTnLst>
                              <p:par>
                                <p:cTn id="150" presetID="17" presetClass="entr" presetSubtype="8" fill="hold" grpId="0" nodeType="afterEffect">
                                  <p:stCondLst>
                                    <p:cond delay="0"/>
                                  </p:stCondLst>
                                  <p:childTnLst>
                                    <p:set>
                                      <p:cBhvr>
                                        <p:cTn id="151" dur="1" fill="hold">
                                          <p:stCondLst>
                                            <p:cond delay="0"/>
                                          </p:stCondLst>
                                        </p:cTn>
                                        <p:tgtEl>
                                          <p:spTgt spid="1644740"/>
                                        </p:tgtEl>
                                        <p:attrNameLst>
                                          <p:attrName>style.visibility</p:attrName>
                                        </p:attrNameLst>
                                      </p:cBhvr>
                                      <p:to>
                                        <p:strVal val="visible"/>
                                      </p:to>
                                    </p:set>
                                    <p:anim calcmode="lin" valueType="num">
                                      <p:cBhvr>
                                        <p:cTn id="152" dur="500" fill="hold"/>
                                        <p:tgtEl>
                                          <p:spTgt spid="1644740"/>
                                        </p:tgtEl>
                                        <p:attrNameLst>
                                          <p:attrName>ppt_x</p:attrName>
                                        </p:attrNameLst>
                                      </p:cBhvr>
                                      <p:tavLst>
                                        <p:tav tm="0">
                                          <p:val>
                                            <p:strVal val="#ppt_x-#ppt_w/2"/>
                                          </p:val>
                                        </p:tav>
                                        <p:tav tm="100000">
                                          <p:val>
                                            <p:strVal val="#ppt_x"/>
                                          </p:val>
                                        </p:tav>
                                      </p:tavLst>
                                    </p:anim>
                                    <p:anim calcmode="lin" valueType="num">
                                      <p:cBhvr>
                                        <p:cTn id="153" dur="500" fill="hold"/>
                                        <p:tgtEl>
                                          <p:spTgt spid="1644740"/>
                                        </p:tgtEl>
                                        <p:attrNameLst>
                                          <p:attrName>ppt_y</p:attrName>
                                        </p:attrNameLst>
                                      </p:cBhvr>
                                      <p:tavLst>
                                        <p:tav tm="0">
                                          <p:val>
                                            <p:strVal val="#ppt_y"/>
                                          </p:val>
                                        </p:tav>
                                        <p:tav tm="100000">
                                          <p:val>
                                            <p:strVal val="#ppt_y"/>
                                          </p:val>
                                        </p:tav>
                                      </p:tavLst>
                                    </p:anim>
                                    <p:anim calcmode="lin" valueType="num">
                                      <p:cBhvr>
                                        <p:cTn id="154" dur="500" fill="hold"/>
                                        <p:tgtEl>
                                          <p:spTgt spid="1644740"/>
                                        </p:tgtEl>
                                        <p:attrNameLst>
                                          <p:attrName>ppt_w</p:attrName>
                                        </p:attrNameLst>
                                      </p:cBhvr>
                                      <p:tavLst>
                                        <p:tav tm="0">
                                          <p:val>
                                            <p:fltVal val="0"/>
                                          </p:val>
                                        </p:tav>
                                        <p:tav tm="100000">
                                          <p:val>
                                            <p:strVal val="#ppt_w"/>
                                          </p:val>
                                        </p:tav>
                                      </p:tavLst>
                                    </p:anim>
                                    <p:anim calcmode="lin" valueType="num">
                                      <p:cBhvr>
                                        <p:cTn id="155" dur="500" fill="hold"/>
                                        <p:tgtEl>
                                          <p:spTgt spid="1644740"/>
                                        </p:tgtEl>
                                        <p:attrNameLst>
                                          <p:attrName>ppt_h</p:attrName>
                                        </p:attrNameLst>
                                      </p:cBhvr>
                                      <p:tavLst>
                                        <p:tav tm="0">
                                          <p:val>
                                            <p:strVal val="#ppt_h"/>
                                          </p:val>
                                        </p:tav>
                                        <p:tav tm="100000">
                                          <p:val>
                                            <p:strVal val="#ppt_h"/>
                                          </p:val>
                                        </p:tav>
                                      </p:tavLst>
                                    </p:anim>
                                  </p:childTnLst>
                                </p:cTn>
                              </p:par>
                              <p:par>
                                <p:cTn id="156" presetID="17" presetClass="entr" presetSubtype="8" fill="hold" grpId="0" nodeType="withEffect">
                                  <p:stCondLst>
                                    <p:cond delay="0"/>
                                  </p:stCondLst>
                                  <p:childTnLst>
                                    <p:set>
                                      <p:cBhvr>
                                        <p:cTn id="157" dur="1" fill="hold">
                                          <p:stCondLst>
                                            <p:cond delay="0"/>
                                          </p:stCondLst>
                                        </p:cTn>
                                        <p:tgtEl>
                                          <p:spTgt spid="1644741"/>
                                        </p:tgtEl>
                                        <p:attrNameLst>
                                          <p:attrName>style.visibility</p:attrName>
                                        </p:attrNameLst>
                                      </p:cBhvr>
                                      <p:to>
                                        <p:strVal val="visible"/>
                                      </p:to>
                                    </p:set>
                                    <p:anim calcmode="lin" valueType="num">
                                      <p:cBhvr>
                                        <p:cTn id="158" dur="500" fill="hold"/>
                                        <p:tgtEl>
                                          <p:spTgt spid="1644741"/>
                                        </p:tgtEl>
                                        <p:attrNameLst>
                                          <p:attrName>ppt_x</p:attrName>
                                        </p:attrNameLst>
                                      </p:cBhvr>
                                      <p:tavLst>
                                        <p:tav tm="0">
                                          <p:val>
                                            <p:strVal val="#ppt_x-#ppt_w/2"/>
                                          </p:val>
                                        </p:tav>
                                        <p:tav tm="100000">
                                          <p:val>
                                            <p:strVal val="#ppt_x"/>
                                          </p:val>
                                        </p:tav>
                                      </p:tavLst>
                                    </p:anim>
                                    <p:anim calcmode="lin" valueType="num">
                                      <p:cBhvr>
                                        <p:cTn id="159" dur="500" fill="hold"/>
                                        <p:tgtEl>
                                          <p:spTgt spid="1644741"/>
                                        </p:tgtEl>
                                        <p:attrNameLst>
                                          <p:attrName>ppt_y</p:attrName>
                                        </p:attrNameLst>
                                      </p:cBhvr>
                                      <p:tavLst>
                                        <p:tav tm="0">
                                          <p:val>
                                            <p:strVal val="#ppt_y"/>
                                          </p:val>
                                        </p:tav>
                                        <p:tav tm="100000">
                                          <p:val>
                                            <p:strVal val="#ppt_y"/>
                                          </p:val>
                                        </p:tav>
                                      </p:tavLst>
                                    </p:anim>
                                    <p:anim calcmode="lin" valueType="num">
                                      <p:cBhvr>
                                        <p:cTn id="160" dur="500" fill="hold"/>
                                        <p:tgtEl>
                                          <p:spTgt spid="1644741"/>
                                        </p:tgtEl>
                                        <p:attrNameLst>
                                          <p:attrName>ppt_w</p:attrName>
                                        </p:attrNameLst>
                                      </p:cBhvr>
                                      <p:tavLst>
                                        <p:tav tm="0">
                                          <p:val>
                                            <p:fltVal val="0"/>
                                          </p:val>
                                        </p:tav>
                                        <p:tav tm="100000">
                                          <p:val>
                                            <p:strVal val="#ppt_w"/>
                                          </p:val>
                                        </p:tav>
                                      </p:tavLst>
                                    </p:anim>
                                    <p:anim calcmode="lin" valueType="num">
                                      <p:cBhvr>
                                        <p:cTn id="161" dur="500" fill="hold"/>
                                        <p:tgtEl>
                                          <p:spTgt spid="1644741"/>
                                        </p:tgtEl>
                                        <p:attrNameLst>
                                          <p:attrName>ppt_h</p:attrName>
                                        </p:attrNameLst>
                                      </p:cBhvr>
                                      <p:tavLst>
                                        <p:tav tm="0">
                                          <p:val>
                                            <p:strVal val="#ppt_h"/>
                                          </p:val>
                                        </p:tav>
                                        <p:tav tm="100000">
                                          <p:val>
                                            <p:strVal val="#ppt_h"/>
                                          </p:val>
                                        </p:tav>
                                      </p:tavLst>
                                    </p:anim>
                                  </p:childTnLst>
                                </p:cTn>
                              </p:par>
                            </p:childTnLst>
                          </p:cTn>
                        </p:par>
                        <p:par>
                          <p:cTn id="162" fill="hold">
                            <p:stCondLst>
                              <p:cond delay="5000"/>
                            </p:stCondLst>
                            <p:childTnLst>
                              <p:par>
                                <p:cTn id="163" presetID="1" presetClass="entr" presetSubtype="0" fill="hold" grpId="0" nodeType="afterEffect">
                                  <p:stCondLst>
                                    <p:cond delay="0"/>
                                  </p:stCondLst>
                                  <p:childTnLst>
                                    <p:set>
                                      <p:cBhvr>
                                        <p:cTn id="164" dur="1" fill="hold">
                                          <p:stCondLst>
                                            <p:cond delay="0"/>
                                          </p:stCondLst>
                                        </p:cTn>
                                        <p:tgtEl>
                                          <p:spTgt spid="164472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64473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7" presetClass="entr" presetSubtype="1" fill="hold" grpId="0" nodeType="clickEffect">
                                  <p:stCondLst>
                                    <p:cond delay="0"/>
                                  </p:stCondLst>
                                  <p:childTnLst>
                                    <p:set>
                                      <p:cBhvr>
                                        <p:cTn id="170" dur="1" fill="hold">
                                          <p:stCondLst>
                                            <p:cond delay="0"/>
                                          </p:stCondLst>
                                        </p:cTn>
                                        <p:tgtEl>
                                          <p:spTgt spid="1644744"/>
                                        </p:tgtEl>
                                        <p:attrNameLst>
                                          <p:attrName>style.visibility</p:attrName>
                                        </p:attrNameLst>
                                      </p:cBhvr>
                                      <p:to>
                                        <p:strVal val="visible"/>
                                      </p:to>
                                    </p:set>
                                    <p:anim calcmode="lin" valueType="num">
                                      <p:cBhvr>
                                        <p:cTn id="171" dur="500" fill="hold"/>
                                        <p:tgtEl>
                                          <p:spTgt spid="1644744"/>
                                        </p:tgtEl>
                                        <p:attrNameLst>
                                          <p:attrName>ppt_x</p:attrName>
                                        </p:attrNameLst>
                                      </p:cBhvr>
                                      <p:tavLst>
                                        <p:tav tm="0">
                                          <p:val>
                                            <p:strVal val="#ppt_x"/>
                                          </p:val>
                                        </p:tav>
                                        <p:tav tm="100000">
                                          <p:val>
                                            <p:strVal val="#ppt_x"/>
                                          </p:val>
                                        </p:tav>
                                      </p:tavLst>
                                    </p:anim>
                                    <p:anim calcmode="lin" valueType="num">
                                      <p:cBhvr>
                                        <p:cTn id="172" dur="500" fill="hold"/>
                                        <p:tgtEl>
                                          <p:spTgt spid="1644744"/>
                                        </p:tgtEl>
                                        <p:attrNameLst>
                                          <p:attrName>ppt_y</p:attrName>
                                        </p:attrNameLst>
                                      </p:cBhvr>
                                      <p:tavLst>
                                        <p:tav tm="0">
                                          <p:val>
                                            <p:strVal val="#ppt_y-#ppt_h/2"/>
                                          </p:val>
                                        </p:tav>
                                        <p:tav tm="100000">
                                          <p:val>
                                            <p:strVal val="#ppt_y"/>
                                          </p:val>
                                        </p:tav>
                                      </p:tavLst>
                                    </p:anim>
                                    <p:anim calcmode="lin" valueType="num">
                                      <p:cBhvr>
                                        <p:cTn id="173" dur="500" fill="hold"/>
                                        <p:tgtEl>
                                          <p:spTgt spid="1644744"/>
                                        </p:tgtEl>
                                        <p:attrNameLst>
                                          <p:attrName>ppt_w</p:attrName>
                                        </p:attrNameLst>
                                      </p:cBhvr>
                                      <p:tavLst>
                                        <p:tav tm="0">
                                          <p:val>
                                            <p:strVal val="#ppt_w"/>
                                          </p:val>
                                        </p:tav>
                                        <p:tav tm="100000">
                                          <p:val>
                                            <p:strVal val="#ppt_w"/>
                                          </p:val>
                                        </p:tav>
                                      </p:tavLst>
                                    </p:anim>
                                    <p:anim calcmode="lin" valueType="num">
                                      <p:cBhvr>
                                        <p:cTn id="174" dur="500" fill="hold"/>
                                        <p:tgtEl>
                                          <p:spTgt spid="1644744"/>
                                        </p:tgtEl>
                                        <p:attrNameLst>
                                          <p:attrName>ppt_h</p:attrName>
                                        </p:attrNameLst>
                                      </p:cBhvr>
                                      <p:tavLst>
                                        <p:tav tm="0">
                                          <p:val>
                                            <p:fltVal val="0"/>
                                          </p:val>
                                        </p:tav>
                                        <p:tav tm="100000">
                                          <p:val>
                                            <p:strVal val="#ppt_h"/>
                                          </p:val>
                                        </p:tav>
                                      </p:tavLst>
                                    </p:anim>
                                  </p:childTnLst>
                                </p:cTn>
                              </p:par>
                            </p:childTnLst>
                          </p:cTn>
                        </p:par>
                        <p:par>
                          <p:cTn id="175" fill="hold">
                            <p:stCondLst>
                              <p:cond delay="500"/>
                            </p:stCondLst>
                            <p:childTnLst>
                              <p:par>
                                <p:cTn id="176" presetID="17" presetClass="entr" presetSubtype="8" fill="hold" grpId="0" nodeType="afterEffect">
                                  <p:stCondLst>
                                    <p:cond delay="0"/>
                                  </p:stCondLst>
                                  <p:childTnLst>
                                    <p:set>
                                      <p:cBhvr>
                                        <p:cTn id="177" dur="1" fill="hold">
                                          <p:stCondLst>
                                            <p:cond delay="0"/>
                                          </p:stCondLst>
                                        </p:cTn>
                                        <p:tgtEl>
                                          <p:spTgt spid="1644745"/>
                                        </p:tgtEl>
                                        <p:attrNameLst>
                                          <p:attrName>style.visibility</p:attrName>
                                        </p:attrNameLst>
                                      </p:cBhvr>
                                      <p:to>
                                        <p:strVal val="visible"/>
                                      </p:to>
                                    </p:set>
                                    <p:anim calcmode="lin" valueType="num">
                                      <p:cBhvr>
                                        <p:cTn id="178" dur="500" fill="hold"/>
                                        <p:tgtEl>
                                          <p:spTgt spid="1644745"/>
                                        </p:tgtEl>
                                        <p:attrNameLst>
                                          <p:attrName>ppt_x</p:attrName>
                                        </p:attrNameLst>
                                      </p:cBhvr>
                                      <p:tavLst>
                                        <p:tav tm="0">
                                          <p:val>
                                            <p:strVal val="#ppt_x-#ppt_w/2"/>
                                          </p:val>
                                        </p:tav>
                                        <p:tav tm="100000">
                                          <p:val>
                                            <p:strVal val="#ppt_x"/>
                                          </p:val>
                                        </p:tav>
                                      </p:tavLst>
                                    </p:anim>
                                    <p:anim calcmode="lin" valueType="num">
                                      <p:cBhvr>
                                        <p:cTn id="179" dur="500" fill="hold"/>
                                        <p:tgtEl>
                                          <p:spTgt spid="1644745"/>
                                        </p:tgtEl>
                                        <p:attrNameLst>
                                          <p:attrName>ppt_y</p:attrName>
                                        </p:attrNameLst>
                                      </p:cBhvr>
                                      <p:tavLst>
                                        <p:tav tm="0">
                                          <p:val>
                                            <p:strVal val="#ppt_y"/>
                                          </p:val>
                                        </p:tav>
                                        <p:tav tm="100000">
                                          <p:val>
                                            <p:strVal val="#ppt_y"/>
                                          </p:val>
                                        </p:tav>
                                      </p:tavLst>
                                    </p:anim>
                                    <p:anim calcmode="lin" valueType="num">
                                      <p:cBhvr>
                                        <p:cTn id="180" dur="500" fill="hold"/>
                                        <p:tgtEl>
                                          <p:spTgt spid="1644745"/>
                                        </p:tgtEl>
                                        <p:attrNameLst>
                                          <p:attrName>ppt_w</p:attrName>
                                        </p:attrNameLst>
                                      </p:cBhvr>
                                      <p:tavLst>
                                        <p:tav tm="0">
                                          <p:val>
                                            <p:fltVal val="0"/>
                                          </p:val>
                                        </p:tav>
                                        <p:tav tm="100000">
                                          <p:val>
                                            <p:strVal val="#ppt_w"/>
                                          </p:val>
                                        </p:tav>
                                      </p:tavLst>
                                    </p:anim>
                                    <p:anim calcmode="lin" valueType="num">
                                      <p:cBhvr>
                                        <p:cTn id="181" dur="500" fill="hold"/>
                                        <p:tgtEl>
                                          <p:spTgt spid="1644745"/>
                                        </p:tgtEl>
                                        <p:attrNameLst>
                                          <p:attrName>ppt_h</p:attrName>
                                        </p:attrNameLst>
                                      </p:cBhvr>
                                      <p:tavLst>
                                        <p:tav tm="0">
                                          <p:val>
                                            <p:strVal val="#ppt_h"/>
                                          </p:val>
                                        </p:tav>
                                        <p:tav tm="100000">
                                          <p:val>
                                            <p:strVal val="#ppt_h"/>
                                          </p:val>
                                        </p:tav>
                                      </p:tavLst>
                                    </p:anim>
                                  </p:childTnLst>
                                </p:cTn>
                              </p:par>
                            </p:childTnLst>
                          </p:cTn>
                        </p:par>
                        <p:par>
                          <p:cTn id="182" fill="hold">
                            <p:stCondLst>
                              <p:cond delay="1000"/>
                            </p:stCondLst>
                            <p:childTnLst>
                              <p:par>
                                <p:cTn id="183" presetID="17" presetClass="entr" presetSubtype="1" fill="hold" grpId="0" nodeType="afterEffect">
                                  <p:stCondLst>
                                    <p:cond delay="0"/>
                                  </p:stCondLst>
                                  <p:childTnLst>
                                    <p:set>
                                      <p:cBhvr>
                                        <p:cTn id="184" dur="1" fill="hold">
                                          <p:stCondLst>
                                            <p:cond delay="0"/>
                                          </p:stCondLst>
                                        </p:cTn>
                                        <p:tgtEl>
                                          <p:spTgt spid="1644746"/>
                                        </p:tgtEl>
                                        <p:attrNameLst>
                                          <p:attrName>style.visibility</p:attrName>
                                        </p:attrNameLst>
                                      </p:cBhvr>
                                      <p:to>
                                        <p:strVal val="visible"/>
                                      </p:to>
                                    </p:set>
                                    <p:anim calcmode="lin" valueType="num">
                                      <p:cBhvr>
                                        <p:cTn id="185" dur="500" fill="hold"/>
                                        <p:tgtEl>
                                          <p:spTgt spid="1644746"/>
                                        </p:tgtEl>
                                        <p:attrNameLst>
                                          <p:attrName>ppt_x</p:attrName>
                                        </p:attrNameLst>
                                      </p:cBhvr>
                                      <p:tavLst>
                                        <p:tav tm="0">
                                          <p:val>
                                            <p:strVal val="#ppt_x"/>
                                          </p:val>
                                        </p:tav>
                                        <p:tav tm="100000">
                                          <p:val>
                                            <p:strVal val="#ppt_x"/>
                                          </p:val>
                                        </p:tav>
                                      </p:tavLst>
                                    </p:anim>
                                    <p:anim calcmode="lin" valueType="num">
                                      <p:cBhvr>
                                        <p:cTn id="186" dur="500" fill="hold"/>
                                        <p:tgtEl>
                                          <p:spTgt spid="1644746"/>
                                        </p:tgtEl>
                                        <p:attrNameLst>
                                          <p:attrName>ppt_y</p:attrName>
                                        </p:attrNameLst>
                                      </p:cBhvr>
                                      <p:tavLst>
                                        <p:tav tm="0">
                                          <p:val>
                                            <p:strVal val="#ppt_y-#ppt_h/2"/>
                                          </p:val>
                                        </p:tav>
                                        <p:tav tm="100000">
                                          <p:val>
                                            <p:strVal val="#ppt_y"/>
                                          </p:val>
                                        </p:tav>
                                      </p:tavLst>
                                    </p:anim>
                                    <p:anim calcmode="lin" valueType="num">
                                      <p:cBhvr>
                                        <p:cTn id="187" dur="500" fill="hold"/>
                                        <p:tgtEl>
                                          <p:spTgt spid="1644746"/>
                                        </p:tgtEl>
                                        <p:attrNameLst>
                                          <p:attrName>ppt_w</p:attrName>
                                        </p:attrNameLst>
                                      </p:cBhvr>
                                      <p:tavLst>
                                        <p:tav tm="0">
                                          <p:val>
                                            <p:strVal val="#ppt_w"/>
                                          </p:val>
                                        </p:tav>
                                        <p:tav tm="100000">
                                          <p:val>
                                            <p:strVal val="#ppt_w"/>
                                          </p:val>
                                        </p:tav>
                                      </p:tavLst>
                                    </p:anim>
                                    <p:anim calcmode="lin" valueType="num">
                                      <p:cBhvr>
                                        <p:cTn id="188" dur="500" fill="hold"/>
                                        <p:tgtEl>
                                          <p:spTgt spid="1644746"/>
                                        </p:tgtEl>
                                        <p:attrNameLst>
                                          <p:attrName>ppt_h</p:attrName>
                                        </p:attrNameLst>
                                      </p:cBhvr>
                                      <p:tavLst>
                                        <p:tav tm="0">
                                          <p:val>
                                            <p:fltVal val="0"/>
                                          </p:val>
                                        </p:tav>
                                        <p:tav tm="100000">
                                          <p:val>
                                            <p:strVal val="#ppt_h"/>
                                          </p:val>
                                        </p:tav>
                                      </p:tavLst>
                                    </p:anim>
                                  </p:childTnLst>
                                </p:cTn>
                              </p:par>
                            </p:childTnLst>
                          </p:cTn>
                        </p:par>
                        <p:par>
                          <p:cTn id="189" fill="hold">
                            <p:stCondLst>
                              <p:cond delay="1500"/>
                            </p:stCondLst>
                            <p:childTnLst>
                              <p:par>
                                <p:cTn id="190" presetID="17" presetClass="entr" presetSubtype="1" fill="hold" grpId="0" nodeType="afterEffect">
                                  <p:stCondLst>
                                    <p:cond delay="0"/>
                                  </p:stCondLst>
                                  <p:childTnLst>
                                    <p:set>
                                      <p:cBhvr>
                                        <p:cTn id="191" dur="1" fill="hold">
                                          <p:stCondLst>
                                            <p:cond delay="0"/>
                                          </p:stCondLst>
                                        </p:cTn>
                                        <p:tgtEl>
                                          <p:spTgt spid="1644742"/>
                                        </p:tgtEl>
                                        <p:attrNameLst>
                                          <p:attrName>style.visibility</p:attrName>
                                        </p:attrNameLst>
                                      </p:cBhvr>
                                      <p:to>
                                        <p:strVal val="visible"/>
                                      </p:to>
                                    </p:set>
                                    <p:anim calcmode="lin" valueType="num">
                                      <p:cBhvr>
                                        <p:cTn id="192" dur="500" fill="hold"/>
                                        <p:tgtEl>
                                          <p:spTgt spid="1644742"/>
                                        </p:tgtEl>
                                        <p:attrNameLst>
                                          <p:attrName>ppt_x</p:attrName>
                                        </p:attrNameLst>
                                      </p:cBhvr>
                                      <p:tavLst>
                                        <p:tav tm="0">
                                          <p:val>
                                            <p:strVal val="#ppt_x"/>
                                          </p:val>
                                        </p:tav>
                                        <p:tav tm="100000">
                                          <p:val>
                                            <p:strVal val="#ppt_x"/>
                                          </p:val>
                                        </p:tav>
                                      </p:tavLst>
                                    </p:anim>
                                    <p:anim calcmode="lin" valueType="num">
                                      <p:cBhvr>
                                        <p:cTn id="193" dur="500" fill="hold"/>
                                        <p:tgtEl>
                                          <p:spTgt spid="1644742"/>
                                        </p:tgtEl>
                                        <p:attrNameLst>
                                          <p:attrName>ppt_y</p:attrName>
                                        </p:attrNameLst>
                                      </p:cBhvr>
                                      <p:tavLst>
                                        <p:tav tm="0">
                                          <p:val>
                                            <p:strVal val="#ppt_y-#ppt_h/2"/>
                                          </p:val>
                                        </p:tav>
                                        <p:tav tm="100000">
                                          <p:val>
                                            <p:strVal val="#ppt_y"/>
                                          </p:val>
                                        </p:tav>
                                      </p:tavLst>
                                    </p:anim>
                                    <p:anim calcmode="lin" valueType="num">
                                      <p:cBhvr>
                                        <p:cTn id="194" dur="500" fill="hold"/>
                                        <p:tgtEl>
                                          <p:spTgt spid="1644742"/>
                                        </p:tgtEl>
                                        <p:attrNameLst>
                                          <p:attrName>ppt_w</p:attrName>
                                        </p:attrNameLst>
                                      </p:cBhvr>
                                      <p:tavLst>
                                        <p:tav tm="0">
                                          <p:val>
                                            <p:strVal val="#ppt_w"/>
                                          </p:val>
                                        </p:tav>
                                        <p:tav tm="100000">
                                          <p:val>
                                            <p:strVal val="#ppt_w"/>
                                          </p:val>
                                        </p:tav>
                                      </p:tavLst>
                                    </p:anim>
                                    <p:anim calcmode="lin" valueType="num">
                                      <p:cBhvr>
                                        <p:cTn id="195" dur="500" fill="hold"/>
                                        <p:tgtEl>
                                          <p:spTgt spid="1644742"/>
                                        </p:tgtEl>
                                        <p:attrNameLst>
                                          <p:attrName>ppt_h</p:attrName>
                                        </p:attrNameLst>
                                      </p:cBhvr>
                                      <p:tavLst>
                                        <p:tav tm="0">
                                          <p:val>
                                            <p:fltVal val="0"/>
                                          </p:val>
                                        </p:tav>
                                        <p:tav tm="100000">
                                          <p:val>
                                            <p:strVal val="#ppt_h"/>
                                          </p:val>
                                        </p:tav>
                                      </p:tavLst>
                                    </p:anim>
                                  </p:childTnLst>
                                </p:cTn>
                              </p:par>
                            </p:childTnLst>
                          </p:cTn>
                        </p:par>
                        <p:par>
                          <p:cTn id="196" fill="hold">
                            <p:stCondLst>
                              <p:cond delay="2000"/>
                            </p:stCondLst>
                            <p:childTnLst>
                              <p:par>
                                <p:cTn id="197" presetID="1" presetClass="entr" presetSubtype="0" fill="hold" grpId="0" nodeType="afterEffect">
                                  <p:stCondLst>
                                    <p:cond delay="0"/>
                                  </p:stCondLst>
                                  <p:childTnLst>
                                    <p:set>
                                      <p:cBhvr>
                                        <p:cTn id="198" dur="1" fill="hold">
                                          <p:stCondLst>
                                            <p:cond delay="0"/>
                                          </p:stCondLst>
                                        </p:cTn>
                                        <p:tgtEl>
                                          <p:spTgt spid="164474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7" presetClass="entr" presetSubtype="8" fill="hold" grpId="0" nodeType="clickEffect">
                                  <p:stCondLst>
                                    <p:cond delay="0"/>
                                  </p:stCondLst>
                                  <p:childTnLst>
                                    <p:set>
                                      <p:cBhvr>
                                        <p:cTn id="202" dur="1" fill="hold">
                                          <p:stCondLst>
                                            <p:cond delay="0"/>
                                          </p:stCondLst>
                                        </p:cTn>
                                        <p:tgtEl>
                                          <p:spTgt spid="1644749"/>
                                        </p:tgtEl>
                                        <p:attrNameLst>
                                          <p:attrName>style.visibility</p:attrName>
                                        </p:attrNameLst>
                                      </p:cBhvr>
                                      <p:to>
                                        <p:strVal val="visible"/>
                                      </p:to>
                                    </p:set>
                                    <p:anim calcmode="lin" valueType="num">
                                      <p:cBhvr>
                                        <p:cTn id="203" dur="500" fill="hold"/>
                                        <p:tgtEl>
                                          <p:spTgt spid="1644749"/>
                                        </p:tgtEl>
                                        <p:attrNameLst>
                                          <p:attrName>ppt_x</p:attrName>
                                        </p:attrNameLst>
                                      </p:cBhvr>
                                      <p:tavLst>
                                        <p:tav tm="0">
                                          <p:val>
                                            <p:strVal val="#ppt_x-#ppt_w/2"/>
                                          </p:val>
                                        </p:tav>
                                        <p:tav tm="100000">
                                          <p:val>
                                            <p:strVal val="#ppt_x"/>
                                          </p:val>
                                        </p:tav>
                                      </p:tavLst>
                                    </p:anim>
                                    <p:anim calcmode="lin" valueType="num">
                                      <p:cBhvr>
                                        <p:cTn id="204" dur="500" fill="hold"/>
                                        <p:tgtEl>
                                          <p:spTgt spid="1644749"/>
                                        </p:tgtEl>
                                        <p:attrNameLst>
                                          <p:attrName>ppt_y</p:attrName>
                                        </p:attrNameLst>
                                      </p:cBhvr>
                                      <p:tavLst>
                                        <p:tav tm="0">
                                          <p:val>
                                            <p:strVal val="#ppt_y"/>
                                          </p:val>
                                        </p:tav>
                                        <p:tav tm="100000">
                                          <p:val>
                                            <p:strVal val="#ppt_y"/>
                                          </p:val>
                                        </p:tav>
                                      </p:tavLst>
                                    </p:anim>
                                    <p:anim calcmode="lin" valueType="num">
                                      <p:cBhvr>
                                        <p:cTn id="205" dur="500" fill="hold"/>
                                        <p:tgtEl>
                                          <p:spTgt spid="1644749"/>
                                        </p:tgtEl>
                                        <p:attrNameLst>
                                          <p:attrName>ppt_w</p:attrName>
                                        </p:attrNameLst>
                                      </p:cBhvr>
                                      <p:tavLst>
                                        <p:tav tm="0">
                                          <p:val>
                                            <p:fltVal val="0"/>
                                          </p:val>
                                        </p:tav>
                                        <p:tav tm="100000">
                                          <p:val>
                                            <p:strVal val="#ppt_w"/>
                                          </p:val>
                                        </p:tav>
                                      </p:tavLst>
                                    </p:anim>
                                    <p:anim calcmode="lin" valueType="num">
                                      <p:cBhvr>
                                        <p:cTn id="206" dur="500" fill="hold"/>
                                        <p:tgtEl>
                                          <p:spTgt spid="1644749"/>
                                        </p:tgtEl>
                                        <p:attrNameLst>
                                          <p:attrName>ppt_h</p:attrName>
                                        </p:attrNameLst>
                                      </p:cBhvr>
                                      <p:tavLst>
                                        <p:tav tm="0">
                                          <p:val>
                                            <p:strVal val="#ppt_h"/>
                                          </p:val>
                                        </p:tav>
                                        <p:tav tm="100000">
                                          <p:val>
                                            <p:strVal val="#ppt_h"/>
                                          </p:val>
                                        </p:tav>
                                      </p:tavLst>
                                    </p:anim>
                                  </p:childTnLst>
                                </p:cTn>
                              </p:par>
                            </p:childTnLst>
                          </p:cTn>
                        </p:par>
                        <p:par>
                          <p:cTn id="207" fill="hold">
                            <p:stCondLst>
                              <p:cond delay="500"/>
                            </p:stCondLst>
                            <p:childTnLst>
                              <p:par>
                                <p:cTn id="208" presetID="17" presetClass="entr" presetSubtype="1" fill="hold" grpId="0" nodeType="afterEffect">
                                  <p:stCondLst>
                                    <p:cond delay="0"/>
                                  </p:stCondLst>
                                  <p:childTnLst>
                                    <p:set>
                                      <p:cBhvr>
                                        <p:cTn id="209" dur="1" fill="hold">
                                          <p:stCondLst>
                                            <p:cond delay="0"/>
                                          </p:stCondLst>
                                        </p:cTn>
                                        <p:tgtEl>
                                          <p:spTgt spid="1644750"/>
                                        </p:tgtEl>
                                        <p:attrNameLst>
                                          <p:attrName>style.visibility</p:attrName>
                                        </p:attrNameLst>
                                      </p:cBhvr>
                                      <p:to>
                                        <p:strVal val="visible"/>
                                      </p:to>
                                    </p:set>
                                    <p:anim calcmode="lin" valueType="num">
                                      <p:cBhvr>
                                        <p:cTn id="210" dur="500" fill="hold"/>
                                        <p:tgtEl>
                                          <p:spTgt spid="1644750"/>
                                        </p:tgtEl>
                                        <p:attrNameLst>
                                          <p:attrName>ppt_x</p:attrName>
                                        </p:attrNameLst>
                                      </p:cBhvr>
                                      <p:tavLst>
                                        <p:tav tm="0">
                                          <p:val>
                                            <p:strVal val="#ppt_x"/>
                                          </p:val>
                                        </p:tav>
                                        <p:tav tm="100000">
                                          <p:val>
                                            <p:strVal val="#ppt_x"/>
                                          </p:val>
                                        </p:tav>
                                      </p:tavLst>
                                    </p:anim>
                                    <p:anim calcmode="lin" valueType="num">
                                      <p:cBhvr>
                                        <p:cTn id="211" dur="500" fill="hold"/>
                                        <p:tgtEl>
                                          <p:spTgt spid="1644750"/>
                                        </p:tgtEl>
                                        <p:attrNameLst>
                                          <p:attrName>ppt_y</p:attrName>
                                        </p:attrNameLst>
                                      </p:cBhvr>
                                      <p:tavLst>
                                        <p:tav tm="0">
                                          <p:val>
                                            <p:strVal val="#ppt_y-#ppt_h/2"/>
                                          </p:val>
                                        </p:tav>
                                        <p:tav tm="100000">
                                          <p:val>
                                            <p:strVal val="#ppt_y"/>
                                          </p:val>
                                        </p:tav>
                                      </p:tavLst>
                                    </p:anim>
                                    <p:anim calcmode="lin" valueType="num">
                                      <p:cBhvr>
                                        <p:cTn id="212" dur="500" fill="hold"/>
                                        <p:tgtEl>
                                          <p:spTgt spid="1644750"/>
                                        </p:tgtEl>
                                        <p:attrNameLst>
                                          <p:attrName>ppt_w</p:attrName>
                                        </p:attrNameLst>
                                      </p:cBhvr>
                                      <p:tavLst>
                                        <p:tav tm="0">
                                          <p:val>
                                            <p:strVal val="#ppt_w"/>
                                          </p:val>
                                        </p:tav>
                                        <p:tav tm="100000">
                                          <p:val>
                                            <p:strVal val="#ppt_w"/>
                                          </p:val>
                                        </p:tav>
                                      </p:tavLst>
                                    </p:anim>
                                    <p:anim calcmode="lin" valueType="num">
                                      <p:cBhvr>
                                        <p:cTn id="213" dur="500" fill="hold"/>
                                        <p:tgtEl>
                                          <p:spTgt spid="1644750"/>
                                        </p:tgtEl>
                                        <p:attrNameLst>
                                          <p:attrName>ppt_h</p:attrName>
                                        </p:attrNameLst>
                                      </p:cBhvr>
                                      <p:tavLst>
                                        <p:tav tm="0">
                                          <p:val>
                                            <p:fltVal val="0"/>
                                          </p:val>
                                        </p:tav>
                                        <p:tav tm="100000">
                                          <p:val>
                                            <p:strVal val="#ppt_h"/>
                                          </p:val>
                                        </p:tav>
                                      </p:tavLst>
                                    </p:anim>
                                  </p:childTnLst>
                                </p:cTn>
                              </p:par>
                            </p:childTnLst>
                          </p:cTn>
                        </p:par>
                        <p:par>
                          <p:cTn id="214" fill="hold">
                            <p:stCondLst>
                              <p:cond delay="1000"/>
                            </p:stCondLst>
                            <p:childTnLst>
                              <p:par>
                                <p:cTn id="215" presetID="17" presetClass="entr" presetSubtype="8" fill="hold" grpId="0" nodeType="afterEffect">
                                  <p:stCondLst>
                                    <p:cond delay="0"/>
                                  </p:stCondLst>
                                  <p:childTnLst>
                                    <p:set>
                                      <p:cBhvr>
                                        <p:cTn id="216" dur="1" fill="hold">
                                          <p:stCondLst>
                                            <p:cond delay="0"/>
                                          </p:stCondLst>
                                        </p:cTn>
                                        <p:tgtEl>
                                          <p:spTgt spid="1644751"/>
                                        </p:tgtEl>
                                        <p:attrNameLst>
                                          <p:attrName>style.visibility</p:attrName>
                                        </p:attrNameLst>
                                      </p:cBhvr>
                                      <p:to>
                                        <p:strVal val="visible"/>
                                      </p:to>
                                    </p:set>
                                    <p:anim calcmode="lin" valueType="num">
                                      <p:cBhvr>
                                        <p:cTn id="217" dur="500" fill="hold"/>
                                        <p:tgtEl>
                                          <p:spTgt spid="1644751"/>
                                        </p:tgtEl>
                                        <p:attrNameLst>
                                          <p:attrName>ppt_x</p:attrName>
                                        </p:attrNameLst>
                                      </p:cBhvr>
                                      <p:tavLst>
                                        <p:tav tm="0">
                                          <p:val>
                                            <p:strVal val="#ppt_x-#ppt_w/2"/>
                                          </p:val>
                                        </p:tav>
                                        <p:tav tm="100000">
                                          <p:val>
                                            <p:strVal val="#ppt_x"/>
                                          </p:val>
                                        </p:tav>
                                      </p:tavLst>
                                    </p:anim>
                                    <p:anim calcmode="lin" valueType="num">
                                      <p:cBhvr>
                                        <p:cTn id="218" dur="500" fill="hold"/>
                                        <p:tgtEl>
                                          <p:spTgt spid="1644751"/>
                                        </p:tgtEl>
                                        <p:attrNameLst>
                                          <p:attrName>ppt_y</p:attrName>
                                        </p:attrNameLst>
                                      </p:cBhvr>
                                      <p:tavLst>
                                        <p:tav tm="0">
                                          <p:val>
                                            <p:strVal val="#ppt_y"/>
                                          </p:val>
                                        </p:tav>
                                        <p:tav tm="100000">
                                          <p:val>
                                            <p:strVal val="#ppt_y"/>
                                          </p:val>
                                        </p:tav>
                                      </p:tavLst>
                                    </p:anim>
                                    <p:anim calcmode="lin" valueType="num">
                                      <p:cBhvr>
                                        <p:cTn id="219" dur="500" fill="hold"/>
                                        <p:tgtEl>
                                          <p:spTgt spid="1644751"/>
                                        </p:tgtEl>
                                        <p:attrNameLst>
                                          <p:attrName>ppt_w</p:attrName>
                                        </p:attrNameLst>
                                      </p:cBhvr>
                                      <p:tavLst>
                                        <p:tav tm="0">
                                          <p:val>
                                            <p:fltVal val="0"/>
                                          </p:val>
                                        </p:tav>
                                        <p:tav tm="100000">
                                          <p:val>
                                            <p:strVal val="#ppt_w"/>
                                          </p:val>
                                        </p:tav>
                                      </p:tavLst>
                                    </p:anim>
                                    <p:anim calcmode="lin" valueType="num">
                                      <p:cBhvr>
                                        <p:cTn id="220" dur="500" fill="hold"/>
                                        <p:tgtEl>
                                          <p:spTgt spid="1644751"/>
                                        </p:tgtEl>
                                        <p:attrNameLst>
                                          <p:attrName>ppt_h</p:attrName>
                                        </p:attrNameLst>
                                      </p:cBhvr>
                                      <p:tavLst>
                                        <p:tav tm="0">
                                          <p:val>
                                            <p:strVal val="#ppt_h"/>
                                          </p:val>
                                        </p:tav>
                                        <p:tav tm="100000">
                                          <p:val>
                                            <p:strVal val="#ppt_h"/>
                                          </p:val>
                                        </p:tav>
                                      </p:tavLst>
                                    </p:anim>
                                  </p:childTnLst>
                                </p:cTn>
                              </p:par>
                            </p:childTnLst>
                          </p:cTn>
                        </p:par>
                        <p:par>
                          <p:cTn id="221" fill="hold">
                            <p:stCondLst>
                              <p:cond delay="1500"/>
                            </p:stCondLst>
                            <p:childTnLst>
                              <p:par>
                                <p:cTn id="222" presetID="17" presetClass="entr" presetSubtype="8" fill="hold" grpId="0" nodeType="afterEffect">
                                  <p:stCondLst>
                                    <p:cond delay="0"/>
                                  </p:stCondLst>
                                  <p:childTnLst>
                                    <p:set>
                                      <p:cBhvr>
                                        <p:cTn id="223" dur="1" fill="hold">
                                          <p:stCondLst>
                                            <p:cond delay="0"/>
                                          </p:stCondLst>
                                        </p:cTn>
                                        <p:tgtEl>
                                          <p:spTgt spid="1644752"/>
                                        </p:tgtEl>
                                        <p:attrNameLst>
                                          <p:attrName>style.visibility</p:attrName>
                                        </p:attrNameLst>
                                      </p:cBhvr>
                                      <p:to>
                                        <p:strVal val="visible"/>
                                      </p:to>
                                    </p:set>
                                    <p:anim calcmode="lin" valueType="num">
                                      <p:cBhvr>
                                        <p:cTn id="224" dur="500" fill="hold"/>
                                        <p:tgtEl>
                                          <p:spTgt spid="1644752"/>
                                        </p:tgtEl>
                                        <p:attrNameLst>
                                          <p:attrName>ppt_x</p:attrName>
                                        </p:attrNameLst>
                                      </p:cBhvr>
                                      <p:tavLst>
                                        <p:tav tm="0">
                                          <p:val>
                                            <p:strVal val="#ppt_x-#ppt_w/2"/>
                                          </p:val>
                                        </p:tav>
                                        <p:tav tm="100000">
                                          <p:val>
                                            <p:strVal val="#ppt_x"/>
                                          </p:val>
                                        </p:tav>
                                      </p:tavLst>
                                    </p:anim>
                                    <p:anim calcmode="lin" valueType="num">
                                      <p:cBhvr>
                                        <p:cTn id="225" dur="500" fill="hold"/>
                                        <p:tgtEl>
                                          <p:spTgt spid="1644752"/>
                                        </p:tgtEl>
                                        <p:attrNameLst>
                                          <p:attrName>ppt_y</p:attrName>
                                        </p:attrNameLst>
                                      </p:cBhvr>
                                      <p:tavLst>
                                        <p:tav tm="0">
                                          <p:val>
                                            <p:strVal val="#ppt_y"/>
                                          </p:val>
                                        </p:tav>
                                        <p:tav tm="100000">
                                          <p:val>
                                            <p:strVal val="#ppt_y"/>
                                          </p:val>
                                        </p:tav>
                                      </p:tavLst>
                                    </p:anim>
                                    <p:anim calcmode="lin" valueType="num">
                                      <p:cBhvr>
                                        <p:cTn id="226" dur="500" fill="hold"/>
                                        <p:tgtEl>
                                          <p:spTgt spid="1644752"/>
                                        </p:tgtEl>
                                        <p:attrNameLst>
                                          <p:attrName>ppt_w</p:attrName>
                                        </p:attrNameLst>
                                      </p:cBhvr>
                                      <p:tavLst>
                                        <p:tav tm="0">
                                          <p:val>
                                            <p:fltVal val="0"/>
                                          </p:val>
                                        </p:tav>
                                        <p:tav tm="100000">
                                          <p:val>
                                            <p:strVal val="#ppt_w"/>
                                          </p:val>
                                        </p:tav>
                                      </p:tavLst>
                                    </p:anim>
                                    <p:anim calcmode="lin" valueType="num">
                                      <p:cBhvr>
                                        <p:cTn id="227" dur="500" fill="hold"/>
                                        <p:tgtEl>
                                          <p:spTgt spid="1644752"/>
                                        </p:tgtEl>
                                        <p:attrNameLst>
                                          <p:attrName>ppt_h</p:attrName>
                                        </p:attrNameLst>
                                      </p:cBhvr>
                                      <p:tavLst>
                                        <p:tav tm="0">
                                          <p:val>
                                            <p:strVal val="#ppt_h"/>
                                          </p:val>
                                        </p:tav>
                                        <p:tav tm="100000">
                                          <p:val>
                                            <p:strVal val="#ppt_h"/>
                                          </p:val>
                                        </p:tav>
                                      </p:tavLst>
                                    </p:anim>
                                  </p:childTnLst>
                                </p:cTn>
                              </p:par>
                            </p:childTnLst>
                          </p:cTn>
                        </p:par>
                      </p:childTnLst>
                    </p:cTn>
                  </p:par>
                  <p:par>
                    <p:cTn id="228" fill="hold">
                      <p:stCondLst>
                        <p:cond delay="indefinite"/>
                      </p:stCondLst>
                      <p:childTnLst>
                        <p:par>
                          <p:cTn id="229" fill="hold">
                            <p:stCondLst>
                              <p:cond delay="0"/>
                            </p:stCondLst>
                            <p:childTnLst>
                              <p:par>
                                <p:cTn id="230" presetID="18" presetClass="entr" presetSubtype="6" fill="hold" nodeType="clickEffect">
                                  <p:stCondLst>
                                    <p:cond delay="0"/>
                                  </p:stCondLst>
                                  <p:childTnLst>
                                    <p:set>
                                      <p:cBhvr>
                                        <p:cTn id="231" dur="1" fill="hold">
                                          <p:stCondLst>
                                            <p:cond delay="0"/>
                                          </p:stCondLst>
                                        </p:cTn>
                                        <p:tgtEl>
                                          <p:spTgt spid="118"/>
                                        </p:tgtEl>
                                        <p:attrNameLst>
                                          <p:attrName>style.visibility</p:attrName>
                                        </p:attrNameLst>
                                      </p:cBhvr>
                                      <p:to>
                                        <p:strVal val="visible"/>
                                      </p:to>
                                    </p:set>
                                    <p:animEffect transition="in" filter="strips(downRight)">
                                      <p:cBhvr>
                                        <p:cTn id="232" dur="500"/>
                                        <p:tgtEl>
                                          <p:spTgt spid="118"/>
                                        </p:tgtEl>
                                      </p:cBhvr>
                                    </p:animEffect>
                                  </p:childTnLst>
                                </p:cTn>
                              </p:par>
                            </p:childTnLst>
                          </p:cTn>
                        </p:par>
                        <p:par>
                          <p:cTn id="233" fill="hold">
                            <p:stCondLst>
                              <p:cond delay="500"/>
                            </p:stCondLst>
                            <p:childTnLst>
                              <p:par>
                                <p:cTn id="234" presetID="17" presetClass="entr" presetSubtype="1" fill="hold" grpId="0" nodeType="afterEffect">
                                  <p:stCondLst>
                                    <p:cond delay="0"/>
                                  </p:stCondLst>
                                  <p:childTnLst>
                                    <p:set>
                                      <p:cBhvr>
                                        <p:cTn id="235" dur="1" fill="hold">
                                          <p:stCondLst>
                                            <p:cond delay="0"/>
                                          </p:stCondLst>
                                        </p:cTn>
                                        <p:tgtEl>
                                          <p:spTgt spid="1644748"/>
                                        </p:tgtEl>
                                        <p:attrNameLst>
                                          <p:attrName>style.visibility</p:attrName>
                                        </p:attrNameLst>
                                      </p:cBhvr>
                                      <p:to>
                                        <p:strVal val="visible"/>
                                      </p:to>
                                    </p:set>
                                    <p:anim calcmode="lin" valueType="num">
                                      <p:cBhvr>
                                        <p:cTn id="236" dur="500" fill="hold"/>
                                        <p:tgtEl>
                                          <p:spTgt spid="1644748"/>
                                        </p:tgtEl>
                                        <p:attrNameLst>
                                          <p:attrName>ppt_x</p:attrName>
                                        </p:attrNameLst>
                                      </p:cBhvr>
                                      <p:tavLst>
                                        <p:tav tm="0">
                                          <p:val>
                                            <p:strVal val="#ppt_x"/>
                                          </p:val>
                                        </p:tav>
                                        <p:tav tm="100000">
                                          <p:val>
                                            <p:strVal val="#ppt_x"/>
                                          </p:val>
                                        </p:tav>
                                      </p:tavLst>
                                    </p:anim>
                                    <p:anim calcmode="lin" valueType="num">
                                      <p:cBhvr>
                                        <p:cTn id="237" dur="500" fill="hold"/>
                                        <p:tgtEl>
                                          <p:spTgt spid="1644748"/>
                                        </p:tgtEl>
                                        <p:attrNameLst>
                                          <p:attrName>ppt_y</p:attrName>
                                        </p:attrNameLst>
                                      </p:cBhvr>
                                      <p:tavLst>
                                        <p:tav tm="0">
                                          <p:val>
                                            <p:strVal val="#ppt_y-#ppt_h/2"/>
                                          </p:val>
                                        </p:tav>
                                        <p:tav tm="100000">
                                          <p:val>
                                            <p:strVal val="#ppt_y"/>
                                          </p:val>
                                        </p:tav>
                                      </p:tavLst>
                                    </p:anim>
                                    <p:anim calcmode="lin" valueType="num">
                                      <p:cBhvr>
                                        <p:cTn id="238" dur="500" fill="hold"/>
                                        <p:tgtEl>
                                          <p:spTgt spid="1644748"/>
                                        </p:tgtEl>
                                        <p:attrNameLst>
                                          <p:attrName>ppt_w</p:attrName>
                                        </p:attrNameLst>
                                      </p:cBhvr>
                                      <p:tavLst>
                                        <p:tav tm="0">
                                          <p:val>
                                            <p:strVal val="#ppt_w"/>
                                          </p:val>
                                        </p:tav>
                                        <p:tav tm="100000">
                                          <p:val>
                                            <p:strVal val="#ppt_w"/>
                                          </p:val>
                                        </p:tav>
                                      </p:tavLst>
                                    </p:anim>
                                    <p:anim calcmode="lin" valueType="num">
                                      <p:cBhvr>
                                        <p:cTn id="239" dur="500" fill="hold"/>
                                        <p:tgtEl>
                                          <p:spTgt spid="1644748"/>
                                        </p:tgtEl>
                                        <p:attrNameLst>
                                          <p:attrName>ppt_h</p:attrName>
                                        </p:attrNameLst>
                                      </p:cBhvr>
                                      <p:tavLst>
                                        <p:tav tm="0">
                                          <p:val>
                                            <p:fltVal val="0"/>
                                          </p:val>
                                        </p:tav>
                                        <p:tav tm="100000">
                                          <p:val>
                                            <p:strVal val="#ppt_h"/>
                                          </p:val>
                                        </p:tav>
                                      </p:tavLst>
                                    </p:anim>
                                  </p:childTnLst>
                                </p:cTn>
                              </p:par>
                            </p:childTnLst>
                          </p:cTn>
                        </p:par>
                        <p:par>
                          <p:cTn id="240" fill="hold">
                            <p:stCondLst>
                              <p:cond delay="1000"/>
                            </p:stCondLst>
                            <p:childTnLst>
                              <p:par>
                                <p:cTn id="241" presetID="22" presetClass="entr" presetSubtype="8" fill="hold" grpId="0" nodeType="afterEffect">
                                  <p:stCondLst>
                                    <p:cond delay="0"/>
                                  </p:stCondLst>
                                  <p:childTnLst>
                                    <p:set>
                                      <p:cBhvr>
                                        <p:cTn id="242" dur="1" fill="hold">
                                          <p:stCondLst>
                                            <p:cond delay="0"/>
                                          </p:stCondLst>
                                        </p:cTn>
                                        <p:tgtEl>
                                          <p:spTgt spid="120"/>
                                        </p:tgtEl>
                                        <p:attrNameLst>
                                          <p:attrName>style.visibility</p:attrName>
                                        </p:attrNameLst>
                                      </p:cBhvr>
                                      <p:to>
                                        <p:strVal val="visible"/>
                                      </p:to>
                                    </p:set>
                                    <p:animEffect transition="in" filter="wipe(left)">
                                      <p:cBhvr>
                                        <p:cTn id="24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715" grpId="0" animBg="1"/>
      <p:bldP spid="1644716" grpId="0" animBg="1"/>
      <p:bldP spid="1644717" grpId="0" animBg="1"/>
      <p:bldP spid="1644718" grpId="0" animBg="1"/>
      <p:bldP spid="1644719" grpId="0" animBg="1"/>
      <p:bldP spid="1644720" grpId="0" animBg="1"/>
      <p:bldP spid="1644721" grpId="0" animBg="1"/>
      <p:bldP spid="1644722" grpId="0" animBg="1"/>
      <p:bldP spid="1644723" grpId="0" animBg="1"/>
      <p:bldP spid="1644724" grpId="0" animBg="1"/>
      <p:bldP spid="1644725" grpId="0" animBg="1"/>
      <p:bldP spid="1644726" grpId="0" animBg="1"/>
      <p:bldP spid="1644727" grpId="0" animBg="1"/>
      <p:bldP spid="1644728" grpId="0" animBg="1"/>
      <p:bldP spid="1644729" grpId="0" animBg="1"/>
      <p:bldP spid="1644730" grpId="0" animBg="1"/>
      <p:bldP spid="1644731" grpId="0" animBg="1"/>
      <p:bldP spid="1644734" grpId="0" animBg="1"/>
      <p:bldP spid="1644735" grpId="0" animBg="1"/>
      <p:bldP spid="1644736" grpId="0" animBg="1"/>
      <p:bldP spid="1644737" grpId="0" animBg="1"/>
      <p:bldP spid="1644738" grpId="0" animBg="1"/>
      <p:bldP spid="1644739" grpId="0" animBg="1"/>
      <p:bldP spid="1644740" grpId="0" animBg="1"/>
      <p:bldP spid="1644741" grpId="0" animBg="1"/>
      <p:bldP spid="1644742" grpId="0" animBg="1"/>
      <p:bldP spid="1644744" grpId="0" animBg="1"/>
      <p:bldP spid="1644745" grpId="0" animBg="1"/>
      <p:bldP spid="1644746" grpId="0" animBg="1"/>
      <p:bldP spid="1644747" grpId="0" animBg="1"/>
      <p:bldP spid="1644748" grpId="0" animBg="1"/>
      <p:bldP spid="1644749" grpId="0" animBg="1"/>
      <p:bldP spid="1644750" grpId="0" animBg="1"/>
      <p:bldP spid="1644751" grpId="0" animBg="1"/>
      <p:bldP spid="1644752" grpId="0" animBg="1"/>
      <p:bldP spid="12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03350" y="188913"/>
            <a:ext cx="7167563" cy="6507162"/>
          </a:xfrm>
          <a:prstGeom prst="rect">
            <a:avLst/>
          </a:prstGeom>
          <a:noFill/>
          <a:ln w="28575" algn="ctr">
            <a:noFill/>
            <a:miter lim="800000"/>
            <a:headEnd/>
            <a:tailEnd/>
          </a:ln>
        </p:spPr>
      </p:pic>
      <p:sp>
        <p:nvSpPr>
          <p:cNvPr id="52227" name="Rectangle 2"/>
          <p:cNvSpPr>
            <a:spLocks noGrp="1" noChangeArrowheads="1"/>
          </p:cNvSpPr>
          <p:nvPr>
            <p:ph type="body" idx="1"/>
          </p:nvPr>
        </p:nvSpPr>
        <p:spPr>
          <a:xfrm>
            <a:off x="312738" y="5948363"/>
            <a:ext cx="6130925" cy="576262"/>
          </a:xfrm>
        </p:spPr>
        <p:txBody>
          <a:bodyPr/>
          <a:lstStyle/>
          <a:p>
            <a:pPr eaLnBrk="1" hangingPunct="1">
              <a:buFont typeface="Wingdings" pitchFamily="2" charset="2"/>
              <a:buNone/>
            </a:pPr>
            <a:r>
              <a:rPr lang="zh-CN" altLang="en-US">
                <a:solidFill>
                  <a:srgbClr val="0000FF"/>
                </a:solidFill>
              </a:rPr>
              <a:t>例子：</a:t>
            </a:r>
            <a:r>
              <a:rPr lang="en-US" altLang="zh-CN">
                <a:solidFill>
                  <a:srgbClr val="0000FF"/>
                </a:solidFill>
              </a:rPr>
              <a:t>AMD Opteron </a:t>
            </a:r>
            <a:r>
              <a:rPr lang="zh-CN" altLang="en-US">
                <a:solidFill>
                  <a:srgbClr val="0000FF"/>
                </a:solidFill>
              </a:rPr>
              <a:t>的数据 </a:t>
            </a:r>
            <a:r>
              <a:rPr lang="en-US" altLang="zh-CN">
                <a:solidFill>
                  <a:srgbClr val="0000FF"/>
                </a:solidFill>
              </a:rPr>
              <a:t>Cache</a:t>
            </a:r>
          </a:p>
        </p:txBody>
      </p:sp>
      <p:sp>
        <p:nvSpPr>
          <p:cNvPr id="4" name="动作按钮: 信息 6">
            <a:hlinkClick r:id="rId3" action="ppaction://hlinksldjump" highlightClick="1"/>
            <a:extLst>
              <a:ext uri="{FF2B5EF4-FFF2-40B4-BE49-F238E27FC236}">
                <a16:creationId xmlns:a16="http://schemas.microsoft.com/office/drawing/2014/main" id="{C312777B-9A9A-4536-8306-03A18B7DAC1E}"/>
              </a:ext>
            </a:extLst>
          </p:cNvPr>
          <p:cNvSpPr/>
          <p:nvPr/>
        </p:nvSpPr>
        <p:spPr bwMode="auto">
          <a:xfrm>
            <a:off x="467544" y="5302147"/>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228184" y="79375"/>
            <a:ext cx="2014537" cy="400110"/>
          </a:xfrm>
          <a:prstGeom prst="rect">
            <a:avLst/>
          </a:prstGeom>
          <a:noFill/>
          <a:ln w="28575" algn="ctr">
            <a:noFill/>
            <a:miter lim="800000"/>
            <a:headEnd/>
            <a:tailEnd/>
          </a:ln>
        </p:spPr>
        <p:txBody>
          <a:bodyPr wrap="square">
            <a:spAutoFit/>
          </a:bodyPr>
          <a:lstStyle/>
          <a:p>
            <a:pPr>
              <a:spcBef>
                <a:spcPct val="50000"/>
              </a:spcBef>
            </a:pPr>
            <a:r>
              <a:rPr lang="zh-CN" altLang="en-US" sz="2000" dirty="0">
                <a:solidFill>
                  <a:srgbClr val="0000FF"/>
                </a:solidFill>
                <a:latin typeface="Arial" charset="0"/>
              </a:rPr>
              <a:t>主存（</a:t>
            </a:r>
            <a:r>
              <a:rPr lang="en-US" altLang="zh-CN" sz="2000" dirty="0">
                <a:solidFill>
                  <a:srgbClr val="0000FF"/>
                </a:solidFill>
                <a:latin typeface="Arial" charset="0"/>
              </a:rPr>
              <a:t>32</a:t>
            </a:r>
            <a:r>
              <a:rPr lang="zh-CN" altLang="en-US" sz="2000" dirty="0">
                <a:solidFill>
                  <a:srgbClr val="0000FF"/>
                </a:solidFill>
                <a:latin typeface="Arial" charset="0"/>
              </a:rPr>
              <a:t>块）</a:t>
            </a:r>
            <a:endParaRPr lang="en-US" altLang="zh-CN" sz="2000" dirty="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6" name="Rectangle 11"/>
          <p:cNvSpPr>
            <a:spLocks noChangeArrowheads="1"/>
          </p:cNvSpPr>
          <p:nvPr/>
        </p:nvSpPr>
        <p:spPr bwMode="auto">
          <a:xfrm>
            <a:off x="384968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567824" y="343206"/>
            <a:ext cx="2017686" cy="400110"/>
          </a:xfrm>
          <a:prstGeom prst="rect">
            <a:avLst/>
          </a:prstGeom>
          <a:noFill/>
          <a:ln w="28575" algn="ctr">
            <a:noFill/>
            <a:miter lim="800000"/>
            <a:headEnd/>
            <a:tailEnd/>
          </a:ln>
        </p:spPr>
        <p:txBody>
          <a:bodyPr wrap="square">
            <a:spAutoFit/>
          </a:bodyPr>
          <a:lstStyle/>
          <a:p>
            <a:pPr algn="ctr">
              <a:spcBef>
                <a:spcPct val="50000"/>
              </a:spcBef>
            </a:pPr>
            <a:r>
              <a:rPr lang="en-US" altLang="zh-CN" sz="2000" dirty="0">
                <a:solidFill>
                  <a:srgbClr val="0000FF"/>
                </a:solidFill>
                <a:latin typeface="Arial" charset="0"/>
              </a:rPr>
              <a:t>Cache</a:t>
            </a:r>
            <a:r>
              <a:rPr lang="zh-CN" altLang="en-US" sz="2000" dirty="0">
                <a:solidFill>
                  <a:srgbClr val="0000FF"/>
                </a:solidFill>
                <a:latin typeface="Arial" charset="0"/>
              </a:rPr>
              <a:t>（</a:t>
            </a:r>
            <a:r>
              <a:rPr lang="en-US" altLang="zh-CN" sz="2000" dirty="0">
                <a:solidFill>
                  <a:srgbClr val="0000FF"/>
                </a:solidFill>
                <a:latin typeface="Arial" charset="0"/>
              </a:rPr>
              <a:t>8</a:t>
            </a:r>
            <a:r>
              <a:rPr lang="zh-CN" altLang="en-US" sz="2000" dirty="0">
                <a:solidFill>
                  <a:srgbClr val="0000FF"/>
                </a:solidFill>
                <a:latin typeface="Arial" charset="0"/>
              </a:rPr>
              <a:t>块）</a:t>
            </a:r>
            <a:endParaRPr lang="en-US" altLang="zh-CN" sz="2000" dirty="0">
              <a:solidFill>
                <a:srgbClr val="0000FF"/>
              </a:solidFill>
              <a:latin typeface="Arial" charset="0"/>
            </a:endParaRP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dirty="0">
                <a:solidFill>
                  <a:srgbClr val="D60093"/>
                </a:solidFill>
                <a:latin typeface="Arial" charset="0"/>
              </a:rPr>
              <a:t>有效位</a:t>
            </a:r>
            <a:endParaRPr lang="en-US" altLang="zh-CN" sz="1800" dirty="0">
              <a:solidFill>
                <a:srgbClr val="D60093"/>
              </a:solidFill>
              <a:latin typeface="Arial" charset="0"/>
            </a:endParaRPr>
          </a:p>
        </p:txBody>
      </p:sp>
      <p:sp>
        <p:nvSpPr>
          <p:cNvPr id="51210" name="Text Box 34"/>
          <p:cNvSpPr txBox="1">
            <a:spLocks noChangeArrowheads="1"/>
          </p:cNvSpPr>
          <p:nvPr/>
        </p:nvSpPr>
        <p:spPr bwMode="auto">
          <a:xfrm>
            <a:off x="5075238" y="1017855"/>
            <a:ext cx="576262" cy="366713"/>
          </a:xfrm>
          <a:prstGeom prst="rect">
            <a:avLst/>
          </a:prstGeom>
          <a:noFill/>
          <a:ln w="28575" algn="ctr">
            <a:noFill/>
            <a:miter lim="800000"/>
            <a:headEnd/>
            <a:tailEnd/>
          </a:ln>
        </p:spPr>
        <p:txBody>
          <a:bodyPr>
            <a:spAutoFit/>
          </a:bodyPr>
          <a:lstStyle/>
          <a:p>
            <a:pPr>
              <a:spcBef>
                <a:spcPct val="50000"/>
              </a:spcBef>
            </a:pPr>
            <a:r>
              <a:rPr lang="zh-CN" altLang="en-US" sz="1800" dirty="0">
                <a:solidFill>
                  <a:srgbClr val="006600"/>
                </a:solidFill>
                <a:latin typeface="Arial" charset="0"/>
              </a:rPr>
              <a:t>组</a:t>
            </a:r>
            <a:r>
              <a:rPr lang="en-US" altLang="zh-CN" sz="1800" dirty="0">
                <a:solidFill>
                  <a:srgbClr val="006600"/>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5" name="Text Box 40"/>
          <p:cNvSpPr txBox="1">
            <a:spLocks noChangeArrowheads="1"/>
          </p:cNvSpPr>
          <p:nvPr/>
        </p:nvSpPr>
        <p:spPr bwMode="auto">
          <a:xfrm>
            <a:off x="7739063" y="54868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322" cy="501303"/>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0</a:t>
            </a: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5" name="Rectangle 77"/>
          <p:cNvSpPr>
            <a:spLocks noChangeArrowheads="1"/>
          </p:cNvSpPr>
          <p:nvPr/>
        </p:nvSpPr>
        <p:spPr bwMode="auto">
          <a:xfrm>
            <a:off x="394965" y="5661025"/>
            <a:ext cx="576263" cy="576263"/>
          </a:xfrm>
          <a:prstGeom prst="rect">
            <a:avLst/>
          </a:prstGeom>
          <a:noFill/>
          <a:ln w="19050" algn="ctr">
            <a:noFill/>
            <a:miter lim="800000"/>
            <a:headEnd/>
            <a:tailEnd/>
          </a:ln>
        </p:spPr>
        <p:txBody>
          <a:bodyPr wrap="none" anchor="ctr"/>
          <a:lstStyle/>
          <a:p>
            <a:pPr algn="ctr"/>
            <a:r>
              <a:rPr lang="zh-CN" altLang="en-US" sz="1800" dirty="0">
                <a:latin typeface="Arial" charset="0"/>
              </a:rPr>
              <a:t>标记</a:t>
            </a:r>
          </a:p>
          <a:p>
            <a:pPr algn="ctr"/>
            <a:r>
              <a:rPr lang="en-US" altLang="zh-CN" sz="1800" dirty="0">
                <a:latin typeface="Arial" charset="0"/>
              </a:rPr>
              <a:t>(</a:t>
            </a:r>
            <a:r>
              <a:rPr lang="zh-CN" altLang="en-US" sz="1800" dirty="0">
                <a:latin typeface="Arial" charset="0"/>
              </a:rPr>
              <a:t>区号</a:t>
            </a:r>
            <a:r>
              <a:rPr lang="en-US" altLang="zh-CN" sz="1800" dirty="0">
                <a:latin typeface="Arial" charset="0"/>
              </a:rPr>
              <a:t>)</a:t>
            </a:r>
          </a:p>
        </p:txBody>
      </p:sp>
      <p:sp>
        <p:nvSpPr>
          <p:cNvPr id="51236" name="Rectangle 78"/>
          <p:cNvSpPr>
            <a:spLocks noChangeArrowheads="1"/>
          </p:cNvSpPr>
          <p:nvPr/>
        </p:nvSpPr>
        <p:spPr bwMode="auto">
          <a:xfrm>
            <a:off x="111566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1892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87872" y="5372100"/>
            <a:ext cx="431056"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a:t>
            </a:r>
          </a:p>
        </p:txBody>
      </p:sp>
      <p:sp>
        <p:nvSpPr>
          <p:cNvPr id="51239" name="Rectangle 82"/>
          <p:cNvSpPr>
            <a:spLocks noChangeArrowheads="1"/>
          </p:cNvSpPr>
          <p:nvPr/>
        </p:nvSpPr>
        <p:spPr bwMode="auto">
          <a:xfrm>
            <a:off x="161892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23528" y="5372100"/>
            <a:ext cx="864344"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0111</a:t>
            </a:r>
          </a:p>
        </p:txBody>
      </p:sp>
      <p:sp>
        <p:nvSpPr>
          <p:cNvPr id="51243" name="Text Box 126"/>
          <p:cNvSpPr txBox="1">
            <a:spLocks noChangeArrowheads="1"/>
          </p:cNvSpPr>
          <p:nvPr/>
        </p:nvSpPr>
        <p:spPr bwMode="auto">
          <a:xfrm>
            <a:off x="602092" y="92325"/>
            <a:ext cx="2718405" cy="400110"/>
          </a:xfrm>
          <a:prstGeom prst="rect">
            <a:avLst/>
          </a:prstGeom>
          <a:noFill/>
          <a:ln w="28575" algn="ctr">
            <a:noFill/>
            <a:miter lim="800000"/>
            <a:headEnd/>
            <a:tailEnd/>
          </a:ln>
        </p:spPr>
        <p:txBody>
          <a:bodyPr wrap="square">
            <a:spAutoFit/>
          </a:bodyPr>
          <a:lstStyle/>
          <a:p>
            <a:pPr>
              <a:spcBef>
                <a:spcPct val="50000"/>
              </a:spcBef>
            </a:pPr>
            <a:r>
              <a:rPr lang="zh-CN" altLang="en-US" sz="2000" dirty="0">
                <a:solidFill>
                  <a:srgbClr val="0000FF"/>
                </a:solidFill>
                <a:latin typeface="Arial" charset="0"/>
              </a:rPr>
              <a:t>地址映射表（</a:t>
            </a:r>
            <a:r>
              <a:rPr lang="en-US" altLang="zh-CN" sz="2000" dirty="0">
                <a:solidFill>
                  <a:srgbClr val="0000FF"/>
                </a:solidFill>
                <a:latin typeface="Arial" charset="0"/>
              </a:rPr>
              <a:t>8</a:t>
            </a:r>
            <a:r>
              <a:rPr lang="zh-CN" altLang="en-US" sz="2000" dirty="0">
                <a:solidFill>
                  <a:srgbClr val="0000FF"/>
                </a:solidFill>
                <a:latin typeface="Arial" charset="0"/>
              </a:rPr>
              <a:t>行）</a:t>
            </a:r>
          </a:p>
        </p:txBody>
      </p:sp>
      <p:sp>
        <p:nvSpPr>
          <p:cNvPr id="51244" name="Text Box 134"/>
          <p:cNvSpPr txBox="1">
            <a:spLocks noChangeArrowheads="1"/>
          </p:cNvSpPr>
          <p:nvPr/>
        </p:nvSpPr>
        <p:spPr bwMode="auto">
          <a:xfrm>
            <a:off x="5073650" y="1844824"/>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45" name="Text Box 135"/>
          <p:cNvSpPr txBox="1">
            <a:spLocks noChangeArrowheads="1"/>
          </p:cNvSpPr>
          <p:nvPr/>
        </p:nvSpPr>
        <p:spPr bwMode="auto">
          <a:xfrm>
            <a:off x="5073650" y="2116497"/>
            <a:ext cx="576263" cy="366713"/>
          </a:xfrm>
          <a:prstGeom prst="rect">
            <a:avLst/>
          </a:prstGeom>
          <a:noFill/>
          <a:ln w="28575" algn="ctr">
            <a:noFill/>
            <a:miter lim="800000"/>
            <a:headEnd/>
            <a:tailEnd/>
          </a:ln>
        </p:spPr>
        <p:txBody>
          <a:bodyPr>
            <a:spAutoFit/>
          </a:bodyPr>
          <a:lstStyle/>
          <a:p>
            <a:pPr>
              <a:spcBef>
                <a:spcPct val="50000"/>
              </a:spcBef>
            </a:pPr>
            <a:r>
              <a:rPr lang="zh-CN" altLang="en-US" sz="1800" dirty="0">
                <a:solidFill>
                  <a:srgbClr val="006600"/>
                </a:solidFill>
                <a:latin typeface="Arial" charset="0"/>
              </a:rPr>
              <a:t>组</a:t>
            </a:r>
            <a:r>
              <a:rPr lang="en-US" altLang="zh-CN" sz="1800" dirty="0">
                <a:solidFill>
                  <a:srgbClr val="006600"/>
                </a:solidFill>
                <a:latin typeface="Arial" charset="0"/>
              </a:rPr>
              <a:t>1</a:t>
            </a:r>
          </a:p>
        </p:txBody>
      </p:sp>
      <p:sp>
        <p:nvSpPr>
          <p:cNvPr id="51246" name="Rectangle 136"/>
          <p:cNvSpPr>
            <a:spLocks noChangeArrowheads="1"/>
          </p:cNvSpPr>
          <p:nvPr/>
        </p:nvSpPr>
        <p:spPr bwMode="auto">
          <a:xfrm>
            <a:off x="3849688" y="2933899"/>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219649"/>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4013002"/>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9" name="Rectangle 139"/>
          <p:cNvSpPr>
            <a:spLocks noChangeArrowheads="1"/>
          </p:cNvSpPr>
          <p:nvPr/>
        </p:nvSpPr>
        <p:spPr bwMode="auto">
          <a:xfrm>
            <a:off x="3849688" y="4301927"/>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50" name="Text Box 140"/>
          <p:cNvSpPr txBox="1">
            <a:spLocks noChangeArrowheads="1"/>
          </p:cNvSpPr>
          <p:nvPr/>
        </p:nvSpPr>
        <p:spPr bwMode="auto">
          <a:xfrm>
            <a:off x="5075238" y="2852936"/>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184991"/>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52" name="Text Box 142"/>
          <p:cNvSpPr txBox="1">
            <a:spLocks noChangeArrowheads="1"/>
          </p:cNvSpPr>
          <p:nvPr/>
        </p:nvSpPr>
        <p:spPr bwMode="auto">
          <a:xfrm>
            <a:off x="5073650" y="4005064"/>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3" name="Text Box 143"/>
          <p:cNvSpPr txBox="1">
            <a:spLocks noChangeArrowheads="1"/>
          </p:cNvSpPr>
          <p:nvPr/>
        </p:nvSpPr>
        <p:spPr bwMode="auto">
          <a:xfrm>
            <a:off x="5073650" y="4293989"/>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0101</a:t>
            </a:r>
          </a:p>
        </p:txBody>
      </p:sp>
      <p:sp>
        <p:nvSpPr>
          <p:cNvPr id="51255" name="Rectangle 145"/>
          <p:cNvSpPr>
            <a:spLocks noChangeArrowheads="1"/>
          </p:cNvSpPr>
          <p:nvPr/>
        </p:nvSpPr>
        <p:spPr bwMode="auto">
          <a:xfrm>
            <a:off x="197643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1110</a:t>
            </a:r>
          </a:p>
        </p:txBody>
      </p:sp>
      <p:sp>
        <p:nvSpPr>
          <p:cNvPr id="51256" name="Rectangle 146"/>
          <p:cNvSpPr>
            <a:spLocks noChangeArrowheads="1"/>
          </p:cNvSpPr>
          <p:nvPr/>
        </p:nvSpPr>
        <p:spPr bwMode="auto">
          <a:xfrm>
            <a:off x="197643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0010</a:t>
            </a:r>
          </a:p>
        </p:txBody>
      </p:sp>
      <p:sp>
        <p:nvSpPr>
          <p:cNvPr id="51257" name="Rectangle 147"/>
          <p:cNvSpPr>
            <a:spLocks noChangeArrowheads="1"/>
          </p:cNvSpPr>
          <p:nvPr/>
        </p:nvSpPr>
        <p:spPr bwMode="auto">
          <a:xfrm>
            <a:off x="197643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1110</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852191"/>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51262" name="Rectangle 154"/>
          <p:cNvSpPr>
            <a:spLocks noChangeArrowheads="1"/>
          </p:cNvSpPr>
          <p:nvPr/>
        </p:nvSpPr>
        <p:spPr bwMode="auto">
          <a:xfrm>
            <a:off x="1617663" y="2141116"/>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933899"/>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0110</a:t>
            </a:r>
          </a:p>
        </p:txBody>
      </p:sp>
      <p:sp>
        <p:nvSpPr>
          <p:cNvPr id="51264" name="Rectangle 156"/>
          <p:cNvSpPr>
            <a:spLocks noChangeArrowheads="1"/>
          </p:cNvSpPr>
          <p:nvPr/>
        </p:nvSpPr>
        <p:spPr bwMode="auto">
          <a:xfrm>
            <a:off x="1978025" y="3219649"/>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1100</a:t>
            </a:r>
          </a:p>
        </p:txBody>
      </p:sp>
      <p:sp>
        <p:nvSpPr>
          <p:cNvPr id="51265" name="Rectangle 157"/>
          <p:cNvSpPr>
            <a:spLocks noChangeArrowheads="1"/>
          </p:cNvSpPr>
          <p:nvPr/>
        </p:nvSpPr>
        <p:spPr bwMode="auto">
          <a:xfrm>
            <a:off x="1978025" y="4013002"/>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1010</a:t>
            </a:r>
          </a:p>
        </p:txBody>
      </p:sp>
      <p:sp>
        <p:nvSpPr>
          <p:cNvPr id="51266" name="Rectangle 158"/>
          <p:cNvSpPr>
            <a:spLocks noChangeArrowheads="1"/>
          </p:cNvSpPr>
          <p:nvPr/>
        </p:nvSpPr>
        <p:spPr bwMode="auto">
          <a:xfrm>
            <a:off x="1978025" y="4301927"/>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0111</a:t>
            </a:r>
          </a:p>
        </p:txBody>
      </p:sp>
      <p:sp>
        <p:nvSpPr>
          <p:cNvPr id="51267" name="Rectangle 159"/>
          <p:cNvSpPr>
            <a:spLocks noChangeArrowheads="1"/>
          </p:cNvSpPr>
          <p:nvPr/>
        </p:nvSpPr>
        <p:spPr bwMode="auto">
          <a:xfrm>
            <a:off x="1617663" y="2932311"/>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218061"/>
            <a:ext cx="3603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401141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70" name="Rectangle 162"/>
          <p:cNvSpPr>
            <a:spLocks noChangeArrowheads="1"/>
          </p:cNvSpPr>
          <p:nvPr/>
        </p:nvSpPr>
        <p:spPr bwMode="auto">
          <a:xfrm>
            <a:off x="1619250" y="4300339"/>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a:t>
            </a:r>
            <a:r>
              <a:rPr lang="en-US" altLang="zh-CN" sz="2400">
                <a:solidFill>
                  <a:srgbClr val="0000FF"/>
                </a:solidFill>
              </a:rPr>
              <a:t>, 4</a:t>
            </a:r>
            <a:r>
              <a:rPr lang="zh-CN" altLang="en-US" sz="2400">
                <a:solidFill>
                  <a:srgbClr val="0000FF"/>
                </a:solidFill>
              </a:rPr>
              <a:t>路组相联</a:t>
            </a:r>
            <a:r>
              <a:rPr lang="en-US" altLang="zh-CN" sz="2400">
                <a:solidFill>
                  <a:srgbClr val="0000FF"/>
                </a:solidFill>
              </a:rPr>
              <a:t>; </a:t>
            </a:r>
            <a:r>
              <a:rPr lang="zh-CN" altLang="en-US" sz="2400">
                <a:solidFill>
                  <a:srgbClr val="0000FF"/>
                </a:solidFill>
              </a:rPr>
              <a:t>主存</a:t>
            </a:r>
            <a:r>
              <a:rPr lang="en-US" altLang="zh-CN" sz="2400">
                <a:solidFill>
                  <a:srgbClr val="0000FF"/>
                </a:solidFill>
              </a:rPr>
              <a:t>32</a:t>
            </a:r>
            <a:r>
              <a:rPr lang="zh-CN" altLang="en-US" sz="2400">
                <a:solidFill>
                  <a:srgbClr val="0000FF"/>
                </a:solidFill>
              </a:rPr>
              <a:t>块</a:t>
            </a:r>
            <a:r>
              <a:rPr lang="en-US" altLang="zh-CN" sz="2400">
                <a:solidFill>
                  <a:srgbClr val="0000FF"/>
                </a:solidFill>
              </a:rPr>
              <a:t>, </a:t>
            </a:r>
            <a:r>
              <a:rPr lang="zh-CN" altLang="en-US" sz="2400">
                <a:solidFill>
                  <a:srgbClr val="0000FF"/>
                </a:solidFill>
              </a:rPr>
              <a:t>每块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17" name="Rectangle 157"/>
          <p:cNvSpPr>
            <a:spLocks noChangeArrowheads="1"/>
          </p:cNvSpPr>
          <p:nvPr/>
        </p:nvSpPr>
        <p:spPr bwMode="auto">
          <a:xfrm>
            <a:off x="2228011" y="2964678"/>
            <a:ext cx="720080" cy="216024"/>
          </a:xfrm>
          <a:prstGeom prst="rect">
            <a:avLst/>
          </a:prstGeom>
          <a:solidFill>
            <a:srgbClr val="FFFF66"/>
          </a:solidFill>
          <a:ln w="19050" algn="ctr">
            <a:noFill/>
            <a:miter lim="800000"/>
            <a:headEnd/>
            <a:tailEnd/>
          </a:ln>
        </p:spPr>
        <p:txBody>
          <a:bodyPr wrap="none" anchor="ctr"/>
          <a:lstStyle/>
          <a:p>
            <a:pPr algn="ctr"/>
            <a:r>
              <a:rPr lang="en-US" altLang="zh-CN" sz="1800">
                <a:solidFill>
                  <a:srgbClr val="FF0000"/>
                </a:solidFill>
                <a:latin typeface="Arial" charset="0"/>
              </a:rPr>
              <a:t>0111</a:t>
            </a:r>
          </a:p>
        </p:txBody>
      </p:sp>
      <p:sp>
        <p:nvSpPr>
          <p:cNvPr id="118" name="Rectangle 161"/>
          <p:cNvSpPr>
            <a:spLocks noChangeArrowheads="1"/>
          </p:cNvSpPr>
          <p:nvPr/>
        </p:nvSpPr>
        <p:spPr bwMode="auto">
          <a:xfrm>
            <a:off x="1643423" y="2965362"/>
            <a:ext cx="288032" cy="216024"/>
          </a:xfrm>
          <a:prstGeom prst="rect">
            <a:avLst/>
          </a:prstGeom>
          <a:solidFill>
            <a:srgbClr val="FFFF66"/>
          </a:solidFill>
          <a:ln w="19050" algn="ctr">
            <a:noFill/>
            <a:miter lim="800000"/>
            <a:headEnd/>
            <a:tailEnd/>
          </a:ln>
        </p:spPr>
        <p:txBody>
          <a:bodyPr wrap="none" anchor="ctr"/>
          <a:lstStyle/>
          <a:p>
            <a:pPr algn="ctr"/>
            <a:r>
              <a:rPr lang="en-US" altLang="zh-CN" sz="1800">
                <a:solidFill>
                  <a:srgbClr val="FF0000"/>
                </a:solidFill>
                <a:latin typeface="Arial" charset="0"/>
              </a:rPr>
              <a:t>1</a:t>
            </a:r>
          </a:p>
        </p:txBody>
      </p:sp>
      <p:cxnSp>
        <p:nvCxnSpPr>
          <p:cNvPr id="123" name="直接箭头连接符 122"/>
          <p:cNvCxnSpPr/>
          <p:nvPr/>
        </p:nvCxnSpPr>
        <p:spPr bwMode="auto">
          <a:xfrm rot="10800000">
            <a:off x="2915816" y="3068960"/>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a:off x="1907704" y="3072690"/>
            <a:ext cx="360040" cy="1588"/>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826556" y="5157192"/>
            <a:ext cx="1440160" cy="287337"/>
          </a:xfrm>
          <a:prstGeom prst="rect">
            <a:avLst/>
          </a:prstGeom>
          <a:noFill/>
          <a:ln w="19050" algn="ctr">
            <a:noFill/>
            <a:miter lim="800000"/>
            <a:headEnd/>
            <a:tailEnd/>
          </a:ln>
        </p:spPr>
        <p:txBody>
          <a:bodyPr wrap="none" anchor="ctr"/>
          <a:lstStyle/>
          <a:p>
            <a:r>
              <a:rPr lang="zh-CN" altLang="en-US" sz="2000" dirty="0">
                <a:solidFill>
                  <a:srgbClr val="CC0000"/>
                </a:solidFill>
                <a:effectLst>
                  <a:outerShdw blurRad="38100" dist="38100" dir="2700000" algn="tl">
                    <a:srgbClr val="000000">
                      <a:alpha val="43137"/>
                    </a:srgbClr>
                  </a:outerShdw>
                </a:effectLst>
                <a:latin typeface="Arial" charset="0"/>
              </a:rPr>
              <a:t>主存地址</a:t>
            </a:r>
          </a:p>
        </p:txBody>
      </p:sp>
      <p:sp>
        <p:nvSpPr>
          <p:cNvPr id="134"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a:solidFill>
                  <a:srgbClr val="CC0000"/>
                </a:solidFill>
                <a:effectLst>
                  <a:outerShdw blurRad="38100" dist="38100" dir="2700000" algn="tl">
                    <a:srgbClr val="C0C0C0"/>
                  </a:outerShdw>
                </a:effectLst>
                <a:latin typeface="Arial" pitchFamily="34" charset="0"/>
                <a:ea typeface="黑体" pitchFamily="49" charset="-122"/>
              </a:rPr>
              <a:t>4</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路组相联</a:t>
            </a:r>
          </a:p>
        </p:txBody>
      </p:sp>
      <p:sp>
        <p:nvSpPr>
          <p:cNvPr id="136" name="TextBox 135"/>
          <p:cNvSpPr txBox="1"/>
          <p:nvPr/>
        </p:nvSpPr>
        <p:spPr>
          <a:xfrm>
            <a:off x="2843808" y="5418264"/>
            <a:ext cx="3384376" cy="923330"/>
          </a:xfrm>
          <a:prstGeom prst="rect">
            <a:avLst/>
          </a:prstGeom>
          <a:noFill/>
        </p:spPr>
        <p:txBody>
          <a:bodyPr wrap="square" rtlCol="0">
            <a:spAutoFit/>
          </a:bodyPr>
          <a:lstStyle/>
          <a:p>
            <a:r>
              <a:rPr lang="zh-CN" altLang="en-US" sz="1800" dirty="0"/>
              <a:t>标记：</a:t>
            </a:r>
            <a:r>
              <a:rPr lang="en-US" altLang="zh-CN" sz="1800" dirty="0"/>
              <a:t>Tag</a:t>
            </a:r>
            <a:r>
              <a:rPr lang="zh-CN" altLang="en-US" sz="1800" dirty="0"/>
              <a:t>，主存字块标记</a:t>
            </a:r>
            <a:endParaRPr lang="en-US" altLang="zh-CN" sz="1800" dirty="0"/>
          </a:p>
          <a:p>
            <a:r>
              <a:rPr lang="zh-CN" altLang="en-US" sz="1800" dirty="0"/>
              <a:t>索引：</a:t>
            </a:r>
            <a:r>
              <a:rPr lang="en-US" altLang="zh-CN" sz="1800" dirty="0"/>
              <a:t>Index</a:t>
            </a:r>
            <a:r>
              <a:rPr lang="zh-CN" altLang="en-US" sz="1800" dirty="0"/>
              <a:t>，组地址，组号</a:t>
            </a:r>
            <a:endParaRPr lang="en-US" altLang="zh-CN" sz="1800" dirty="0"/>
          </a:p>
          <a:p>
            <a:r>
              <a:rPr lang="zh-CN" altLang="en-US" sz="1800" dirty="0"/>
              <a:t>块内地址：字块内地址</a:t>
            </a:r>
          </a:p>
        </p:txBody>
      </p:sp>
      <p:sp>
        <p:nvSpPr>
          <p:cNvPr id="88" name="Text Box 40"/>
          <p:cNvSpPr txBox="1">
            <a:spLocks noChangeArrowheads="1"/>
          </p:cNvSpPr>
          <p:nvPr/>
        </p:nvSpPr>
        <p:spPr bwMode="auto">
          <a:xfrm>
            <a:off x="7740352" y="1121991"/>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1</a:t>
            </a:r>
          </a:p>
        </p:txBody>
      </p:sp>
      <p:sp>
        <p:nvSpPr>
          <p:cNvPr id="89" name="AutoShape 41"/>
          <p:cNvSpPr>
            <a:spLocks/>
          </p:cNvSpPr>
          <p:nvPr/>
        </p:nvSpPr>
        <p:spPr bwMode="auto">
          <a:xfrm>
            <a:off x="7667327" y="1052737"/>
            <a:ext cx="146322" cy="504056"/>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0" name="Text Box 40"/>
          <p:cNvSpPr txBox="1">
            <a:spLocks noChangeArrowheads="1"/>
          </p:cNvSpPr>
          <p:nvPr/>
        </p:nvSpPr>
        <p:spPr bwMode="auto">
          <a:xfrm>
            <a:off x="7740352" y="1707481"/>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2</a:t>
            </a:r>
          </a:p>
        </p:txBody>
      </p:sp>
      <p:sp>
        <p:nvSpPr>
          <p:cNvPr id="91" name="AutoShape 41"/>
          <p:cNvSpPr>
            <a:spLocks/>
          </p:cNvSpPr>
          <p:nvPr/>
        </p:nvSpPr>
        <p:spPr bwMode="auto">
          <a:xfrm>
            <a:off x="7667327" y="163822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2" name="Text Box 40"/>
          <p:cNvSpPr txBox="1">
            <a:spLocks noChangeArrowheads="1"/>
          </p:cNvSpPr>
          <p:nvPr/>
        </p:nvSpPr>
        <p:spPr bwMode="auto">
          <a:xfrm>
            <a:off x="7740352" y="2283545"/>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3</a:t>
            </a:r>
          </a:p>
        </p:txBody>
      </p:sp>
      <p:sp>
        <p:nvSpPr>
          <p:cNvPr id="93" name="AutoShape 41"/>
          <p:cNvSpPr>
            <a:spLocks/>
          </p:cNvSpPr>
          <p:nvPr/>
        </p:nvSpPr>
        <p:spPr bwMode="auto">
          <a:xfrm>
            <a:off x="7667327" y="2214291"/>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4" name="Text Box 40"/>
          <p:cNvSpPr txBox="1">
            <a:spLocks noChangeArrowheads="1"/>
          </p:cNvSpPr>
          <p:nvPr/>
        </p:nvSpPr>
        <p:spPr bwMode="auto">
          <a:xfrm>
            <a:off x="7740352" y="2859609"/>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4</a:t>
            </a:r>
          </a:p>
        </p:txBody>
      </p:sp>
      <p:sp>
        <p:nvSpPr>
          <p:cNvPr id="95" name="AutoShape 41"/>
          <p:cNvSpPr>
            <a:spLocks/>
          </p:cNvSpPr>
          <p:nvPr/>
        </p:nvSpPr>
        <p:spPr bwMode="auto">
          <a:xfrm>
            <a:off x="7667327" y="2790355"/>
            <a:ext cx="146322" cy="494629"/>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6" name="Text Box 40"/>
          <p:cNvSpPr txBox="1">
            <a:spLocks noChangeArrowheads="1"/>
          </p:cNvSpPr>
          <p:nvPr/>
        </p:nvSpPr>
        <p:spPr bwMode="auto">
          <a:xfrm>
            <a:off x="7740352" y="3435673"/>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5</a:t>
            </a:r>
          </a:p>
        </p:txBody>
      </p:sp>
      <p:sp>
        <p:nvSpPr>
          <p:cNvPr id="97" name="AutoShape 41"/>
          <p:cNvSpPr>
            <a:spLocks/>
          </p:cNvSpPr>
          <p:nvPr/>
        </p:nvSpPr>
        <p:spPr bwMode="auto">
          <a:xfrm>
            <a:off x="7667327" y="3366419"/>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8" name="Text Box 40"/>
          <p:cNvSpPr txBox="1">
            <a:spLocks noChangeArrowheads="1"/>
          </p:cNvSpPr>
          <p:nvPr/>
        </p:nvSpPr>
        <p:spPr bwMode="auto">
          <a:xfrm>
            <a:off x="7740352" y="4011737"/>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6</a:t>
            </a:r>
          </a:p>
        </p:txBody>
      </p:sp>
      <p:sp>
        <p:nvSpPr>
          <p:cNvPr id="99" name="AutoShape 41"/>
          <p:cNvSpPr>
            <a:spLocks/>
          </p:cNvSpPr>
          <p:nvPr/>
        </p:nvSpPr>
        <p:spPr bwMode="auto">
          <a:xfrm>
            <a:off x="7667327" y="394248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0" name="Text Box 40"/>
          <p:cNvSpPr txBox="1">
            <a:spLocks noChangeArrowheads="1"/>
          </p:cNvSpPr>
          <p:nvPr/>
        </p:nvSpPr>
        <p:spPr bwMode="auto">
          <a:xfrm>
            <a:off x="7740352" y="4587801"/>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7</a:t>
            </a:r>
          </a:p>
        </p:txBody>
      </p:sp>
      <p:sp>
        <p:nvSpPr>
          <p:cNvPr id="101" name="AutoShape 41"/>
          <p:cNvSpPr>
            <a:spLocks/>
          </p:cNvSpPr>
          <p:nvPr/>
        </p:nvSpPr>
        <p:spPr bwMode="auto">
          <a:xfrm>
            <a:off x="7667327" y="451854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2" name="Text Box 40"/>
          <p:cNvSpPr txBox="1">
            <a:spLocks noChangeArrowheads="1"/>
          </p:cNvSpPr>
          <p:nvPr/>
        </p:nvSpPr>
        <p:spPr bwMode="auto">
          <a:xfrm>
            <a:off x="7740352" y="5451897"/>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a:latin typeface="Arial" charset="0"/>
              </a:rPr>
              <a:t>区</a:t>
            </a:r>
            <a:r>
              <a:rPr lang="en-US" altLang="zh-CN" sz="1800">
                <a:latin typeface="Arial" charset="0"/>
              </a:rPr>
              <a:t>14</a:t>
            </a:r>
          </a:p>
        </p:txBody>
      </p:sp>
      <p:sp>
        <p:nvSpPr>
          <p:cNvPr id="103" name="AutoShape 41"/>
          <p:cNvSpPr>
            <a:spLocks/>
          </p:cNvSpPr>
          <p:nvPr/>
        </p:nvSpPr>
        <p:spPr bwMode="auto">
          <a:xfrm>
            <a:off x="7667327" y="538264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4" name="Text Box 40"/>
          <p:cNvSpPr txBox="1">
            <a:spLocks noChangeArrowheads="1"/>
          </p:cNvSpPr>
          <p:nvPr/>
        </p:nvSpPr>
        <p:spPr bwMode="auto">
          <a:xfrm>
            <a:off x="7740352" y="6027961"/>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a:latin typeface="Arial" charset="0"/>
              </a:rPr>
              <a:t>区</a:t>
            </a:r>
            <a:r>
              <a:rPr lang="en-US" altLang="zh-CN" sz="1800">
                <a:latin typeface="Arial" charset="0"/>
              </a:rPr>
              <a:t>15</a:t>
            </a:r>
          </a:p>
        </p:txBody>
      </p:sp>
      <p:sp>
        <p:nvSpPr>
          <p:cNvPr id="105" name="AutoShape 41"/>
          <p:cNvSpPr>
            <a:spLocks/>
          </p:cNvSpPr>
          <p:nvPr/>
        </p:nvSpPr>
        <p:spPr bwMode="auto">
          <a:xfrm>
            <a:off x="7667327" y="595870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9" name="任意多边形 108"/>
          <p:cNvSpPr/>
          <p:nvPr/>
        </p:nvSpPr>
        <p:spPr bwMode="auto">
          <a:xfrm>
            <a:off x="4830184" y="4152452"/>
            <a:ext cx="1549101" cy="484094"/>
          </a:xfrm>
          <a:custGeom>
            <a:avLst/>
            <a:gdLst>
              <a:gd name="connsiteX0" fmla="*/ 1549101 w 1549101"/>
              <a:gd name="connsiteY0" fmla="*/ 484094 h 484094"/>
              <a:gd name="connsiteX1" fmla="*/ 892884 w 1549101"/>
              <a:gd name="connsiteY1" fmla="*/ 150607 h 484094"/>
              <a:gd name="connsiteX2" fmla="*/ 0 w 1549101"/>
              <a:gd name="connsiteY2" fmla="*/ 0 h 484094"/>
            </a:gdLst>
            <a:ahLst/>
            <a:cxnLst>
              <a:cxn ang="0">
                <a:pos x="connsiteX0" y="connsiteY0"/>
              </a:cxn>
              <a:cxn ang="0">
                <a:pos x="connsiteX1" y="connsiteY1"/>
              </a:cxn>
              <a:cxn ang="0">
                <a:pos x="connsiteX2" y="connsiteY2"/>
              </a:cxn>
            </a:cxnLst>
            <a:rect l="l" t="t" r="r" b="b"/>
            <a:pathLst>
              <a:path w="1549101" h="484094">
                <a:moveTo>
                  <a:pt x="1549101" y="484094"/>
                </a:moveTo>
                <a:cubicBezTo>
                  <a:pt x="1350084" y="357691"/>
                  <a:pt x="1151067" y="231289"/>
                  <a:pt x="892884" y="150607"/>
                </a:cubicBezTo>
                <a:cubicBezTo>
                  <a:pt x="634701" y="69925"/>
                  <a:pt x="317350" y="3496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a:p>
        </p:txBody>
      </p:sp>
      <p:sp>
        <p:nvSpPr>
          <p:cNvPr id="110" name="任意多边形 109"/>
          <p:cNvSpPr/>
          <p:nvPr/>
        </p:nvSpPr>
        <p:spPr bwMode="auto">
          <a:xfrm>
            <a:off x="4830184" y="3065929"/>
            <a:ext cx="1559858" cy="1592132"/>
          </a:xfrm>
          <a:custGeom>
            <a:avLst/>
            <a:gdLst>
              <a:gd name="connsiteX0" fmla="*/ 1559858 w 1559858"/>
              <a:gd name="connsiteY0" fmla="*/ 1592132 h 1592132"/>
              <a:gd name="connsiteX1" fmla="*/ 1183341 w 1559858"/>
              <a:gd name="connsiteY1" fmla="*/ 1172584 h 1592132"/>
              <a:gd name="connsiteX2" fmla="*/ 935915 w 1559858"/>
              <a:gd name="connsiteY2" fmla="*/ 344245 h 1592132"/>
              <a:gd name="connsiteX3" fmla="*/ 0 w 1559858"/>
              <a:gd name="connsiteY3" fmla="*/ 0 h 1592132"/>
            </a:gdLst>
            <a:ahLst/>
            <a:cxnLst>
              <a:cxn ang="0">
                <a:pos x="connsiteX0" y="connsiteY0"/>
              </a:cxn>
              <a:cxn ang="0">
                <a:pos x="connsiteX1" y="connsiteY1"/>
              </a:cxn>
              <a:cxn ang="0">
                <a:pos x="connsiteX2" y="connsiteY2"/>
              </a:cxn>
              <a:cxn ang="0">
                <a:pos x="connsiteX3" y="connsiteY3"/>
              </a:cxn>
            </a:cxnLst>
            <a:rect l="l" t="t" r="r" b="b"/>
            <a:pathLst>
              <a:path w="1559858" h="1592132">
                <a:moveTo>
                  <a:pt x="1559858" y="1592132"/>
                </a:moveTo>
                <a:cubicBezTo>
                  <a:pt x="1423594" y="1486348"/>
                  <a:pt x="1287331" y="1380565"/>
                  <a:pt x="1183341" y="1172584"/>
                </a:cubicBezTo>
                <a:cubicBezTo>
                  <a:pt x="1079351" y="964603"/>
                  <a:pt x="1133138" y="539676"/>
                  <a:pt x="935915" y="344245"/>
                </a:cubicBezTo>
                <a:cubicBezTo>
                  <a:pt x="738692" y="148814"/>
                  <a:pt x="369346" y="74407"/>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a:p>
        </p:txBody>
      </p:sp>
      <p:sp>
        <p:nvSpPr>
          <p:cNvPr id="111" name="任意多边形 110"/>
          <p:cNvSpPr/>
          <p:nvPr/>
        </p:nvSpPr>
        <p:spPr bwMode="auto">
          <a:xfrm>
            <a:off x="4819426" y="2000922"/>
            <a:ext cx="1570616" cy="2635624"/>
          </a:xfrm>
          <a:custGeom>
            <a:avLst/>
            <a:gdLst>
              <a:gd name="connsiteX0" fmla="*/ 1570616 w 1570616"/>
              <a:gd name="connsiteY0" fmla="*/ 2635624 h 2635624"/>
              <a:gd name="connsiteX1" fmla="*/ 1237129 w 1570616"/>
              <a:gd name="connsiteY1" fmla="*/ 2151530 h 2635624"/>
              <a:gd name="connsiteX2" fmla="*/ 1086522 w 1570616"/>
              <a:gd name="connsiteY2" fmla="*/ 462579 h 2635624"/>
              <a:gd name="connsiteX3" fmla="*/ 0 w 1570616"/>
              <a:gd name="connsiteY3" fmla="*/ 0 h 2635624"/>
            </a:gdLst>
            <a:ahLst/>
            <a:cxnLst>
              <a:cxn ang="0">
                <a:pos x="connsiteX0" y="connsiteY0"/>
              </a:cxn>
              <a:cxn ang="0">
                <a:pos x="connsiteX1" y="connsiteY1"/>
              </a:cxn>
              <a:cxn ang="0">
                <a:pos x="connsiteX2" y="connsiteY2"/>
              </a:cxn>
              <a:cxn ang="0">
                <a:pos x="connsiteX3" y="connsiteY3"/>
              </a:cxn>
            </a:cxnLst>
            <a:rect l="l" t="t" r="r" b="b"/>
            <a:pathLst>
              <a:path w="1570616" h="2635624">
                <a:moveTo>
                  <a:pt x="1570616" y="2635624"/>
                </a:moveTo>
                <a:cubicBezTo>
                  <a:pt x="1444213" y="2574664"/>
                  <a:pt x="1317811" y="2513704"/>
                  <a:pt x="1237129" y="2151530"/>
                </a:cubicBezTo>
                <a:cubicBezTo>
                  <a:pt x="1156447" y="1789356"/>
                  <a:pt x="1292710" y="821167"/>
                  <a:pt x="1086522" y="462579"/>
                </a:cubicBezTo>
                <a:cubicBezTo>
                  <a:pt x="880334" y="103991"/>
                  <a:pt x="440167" y="51995"/>
                  <a:pt x="0" y="0"/>
                </a:cubicBezTo>
              </a:path>
            </a:pathLst>
          </a:custGeom>
          <a:noFill/>
          <a:ln w="28575" cap="flat" cmpd="sng" algn="ctr">
            <a:solidFill>
              <a:srgbClr val="FF8989"/>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p>
        </p:txBody>
      </p:sp>
      <p:sp>
        <p:nvSpPr>
          <p:cNvPr id="112" name="任意多边形 111"/>
          <p:cNvSpPr/>
          <p:nvPr/>
        </p:nvSpPr>
        <p:spPr bwMode="auto">
          <a:xfrm>
            <a:off x="4765638" y="908720"/>
            <a:ext cx="1613647" cy="3717068"/>
          </a:xfrm>
          <a:custGeom>
            <a:avLst/>
            <a:gdLst>
              <a:gd name="connsiteX0" fmla="*/ 1613647 w 1613647"/>
              <a:gd name="connsiteY0" fmla="*/ 3851237 h 3851237"/>
              <a:gd name="connsiteX1" fmla="*/ 1301675 w 1613647"/>
              <a:gd name="connsiteY1" fmla="*/ 3302597 h 3851237"/>
              <a:gd name="connsiteX2" fmla="*/ 1280160 w 1613647"/>
              <a:gd name="connsiteY2" fmla="*/ 1097280 h 3851237"/>
              <a:gd name="connsiteX3" fmla="*/ 860611 w 1613647"/>
              <a:gd name="connsiteY3" fmla="*/ 258183 h 3851237"/>
              <a:gd name="connsiteX4" fmla="*/ 0 w 1613647"/>
              <a:gd name="connsiteY4" fmla="*/ 0 h 385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647" h="3851237">
                <a:moveTo>
                  <a:pt x="1613647" y="3851237"/>
                </a:moveTo>
                <a:cubicBezTo>
                  <a:pt x="1485451" y="3806413"/>
                  <a:pt x="1357256" y="3761590"/>
                  <a:pt x="1301675" y="3302597"/>
                </a:cubicBezTo>
                <a:cubicBezTo>
                  <a:pt x="1246094" y="2843604"/>
                  <a:pt x="1353671" y="1604682"/>
                  <a:pt x="1280160" y="1097280"/>
                </a:cubicBezTo>
                <a:cubicBezTo>
                  <a:pt x="1206649" y="589878"/>
                  <a:pt x="1073971" y="441063"/>
                  <a:pt x="860611" y="258183"/>
                </a:cubicBezTo>
                <a:cubicBezTo>
                  <a:pt x="647251" y="75303"/>
                  <a:pt x="323625" y="37651"/>
                  <a:pt x="0" y="0"/>
                </a:cubicBezTo>
              </a:path>
            </a:pathLst>
          </a:custGeom>
          <a:noFill/>
          <a:ln w="28575" cap="flat" cmpd="sng" algn="ctr">
            <a:solidFill>
              <a:srgbClr val="FF8989"/>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p>
        </p:txBody>
      </p:sp>
      <p:sp>
        <p:nvSpPr>
          <p:cNvPr id="106" name="矩形 105">
            <a:extLst>
              <a:ext uri="{FF2B5EF4-FFF2-40B4-BE49-F238E27FC236}">
                <a16:creationId xmlns:a16="http://schemas.microsoft.com/office/drawing/2014/main" id="{062BC3B4-D4AD-4B75-B6AC-3111198384F3}"/>
              </a:ext>
            </a:extLst>
          </p:cNvPr>
          <p:cNvSpPr/>
          <p:nvPr/>
        </p:nvSpPr>
        <p:spPr>
          <a:xfrm>
            <a:off x="786208" y="844818"/>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
        <p:nvSpPr>
          <p:cNvPr id="107" name="矩形 106">
            <a:extLst>
              <a:ext uri="{FF2B5EF4-FFF2-40B4-BE49-F238E27FC236}">
                <a16:creationId xmlns:a16="http://schemas.microsoft.com/office/drawing/2014/main" id="{9AF8931B-A1E0-4A14-9DF9-47A0F675F013}"/>
              </a:ext>
            </a:extLst>
          </p:cNvPr>
          <p:cNvSpPr/>
          <p:nvPr/>
        </p:nvSpPr>
        <p:spPr>
          <a:xfrm>
            <a:off x="786207" y="1942710"/>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2</a:t>
            </a:r>
            <a:r>
              <a:rPr lang="zh-CN" altLang="en-US" sz="2000" dirty="0">
                <a:solidFill>
                  <a:srgbClr val="008000"/>
                </a:solidFill>
                <a:latin typeface="+mn-lt"/>
              </a:rPr>
              <a:t>路</a:t>
            </a:r>
          </a:p>
        </p:txBody>
      </p:sp>
      <p:sp>
        <p:nvSpPr>
          <p:cNvPr id="108" name="矩形 107">
            <a:extLst>
              <a:ext uri="{FF2B5EF4-FFF2-40B4-BE49-F238E27FC236}">
                <a16:creationId xmlns:a16="http://schemas.microsoft.com/office/drawing/2014/main" id="{2790D3CB-6F58-4E4E-8EDD-7FA04C5A73F0}"/>
              </a:ext>
            </a:extLst>
          </p:cNvPr>
          <p:cNvSpPr/>
          <p:nvPr/>
        </p:nvSpPr>
        <p:spPr>
          <a:xfrm>
            <a:off x="786207" y="3011638"/>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3</a:t>
            </a:r>
            <a:r>
              <a:rPr lang="zh-CN" altLang="en-US" sz="2000" dirty="0">
                <a:solidFill>
                  <a:srgbClr val="008000"/>
                </a:solidFill>
                <a:latin typeface="+mn-lt"/>
              </a:rPr>
              <a:t>路</a:t>
            </a:r>
          </a:p>
        </p:txBody>
      </p:sp>
      <p:sp>
        <p:nvSpPr>
          <p:cNvPr id="113" name="矩形 112">
            <a:extLst>
              <a:ext uri="{FF2B5EF4-FFF2-40B4-BE49-F238E27FC236}">
                <a16:creationId xmlns:a16="http://schemas.microsoft.com/office/drawing/2014/main" id="{5E6968F8-6EEB-41AC-8C5A-384AA011CFD1}"/>
              </a:ext>
            </a:extLst>
          </p:cNvPr>
          <p:cNvSpPr/>
          <p:nvPr/>
        </p:nvSpPr>
        <p:spPr>
          <a:xfrm>
            <a:off x="786207" y="4100384"/>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4</a:t>
            </a:r>
            <a:r>
              <a:rPr lang="zh-CN" altLang="en-US" sz="2000" dirty="0">
                <a:solidFill>
                  <a:srgbClr val="008000"/>
                </a:solidFill>
                <a:latin typeface="+mn-lt"/>
              </a:rPr>
              <a:t>路</a:t>
            </a:r>
          </a:p>
        </p:txBody>
      </p:sp>
      <p:sp>
        <p:nvSpPr>
          <p:cNvPr id="114" name="Text Box 19">
            <a:extLst>
              <a:ext uri="{FF2B5EF4-FFF2-40B4-BE49-F238E27FC236}">
                <a16:creationId xmlns:a16="http://schemas.microsoft.com/office/drawing/2014/main" id="{FC82DA0D-FDC7-40DA-852E-939F3FE74DE8}"/>
              </a:ext>
            </a:extLst>
          </p:cNvPr>
          <p:cNvSpPr txBox="1">
            <a:spLocks noChangeArrowheads="1"/>
          </p:cNvSpPr>
          <p:nvPr/>
        </p:nvSpPr>
        <p:spPr bwMode="auto">
          <a:xfrm>
            <a:off x="1041400" y="157117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dirty="0">
                <a:solidFill>
                  <a:srgbClr val="D60093"/>
                </a:solidFill>
                <a:latin typeface="Arial" charset="0"/>
              </a:rPr>
              <a:t>有效位</a:t>
            </a:r>
            <a:endParaRPr lang="en-US" altLang="zh-CN" sz="1800" dirty="0">
              <a:solidFill>
                <a:srgbClr val="D60093"/>
              </a:solidFill>
              <a:latin typeface="Arial" charset="0"/>
            </a:endParaRPr>
          </a:p>
        </p:txBody>
      </p:sp>
      <p:sp>
        <p:nvSpPr>
          <p:cNvPr id="115" name="Text Box 153">
            <a:extLst>
              <a:ext uri="{FF2B5EF4-FFF2-40B4-BE49-F238E27FC236}">
                <a16:creationId xmlns:a16="http://schemas.microsoft.com/office/drawing/2014/main" id="{E5F198CC-E555-41BE-9BF8-57C7ABC44130}"/>
              </a:ext>
            </a:extLst>
          </p:cNvPr>
          <p:cNvSpPr txBox="1">
            <a:spLocks noChangeArrowheads="1"/>
          </p:cNvSpPr>
          <p:nvPr/>
        </p:nvSpPr>
        <p:spPr bwMode="auto">
          <a:xfrm>
            <a:off x="2049463" y="157117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116" name="Text Box 19">
            <a:extLst>
              <a:ext uri="{FF2B5EF4-FFF2-40B4-BE49-F238E27FC236}">
                <a16:creationId xmlns:a16="http://schemas.microsoft.com/office/drawing/2014/main" id="{32FC2E17-D682-43C5-ABFB-08E08B7FFCCF}"/>
              </a:ext>
            </a:extLst>
          </p:cNvPr>
          <p:cNvSpPr txBox="1">
            <a:spLocks noChangeArrowheads="1"/>
          </p:cNvSpPr>
          <p:nvPr/>
        </p:nvSpPr>
        <p:spPr bwMode="auto">
          <a:xfrm>
            <a:off x="1041400" y="265129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dirty="0">
                <a:solidFill>
                  <a:srgbClr val="D60093"/>
                </a:solidFill>
                <a:latin typeface="Arial" charset="0"/>
              </a:rPr>
              <a:t>有效位</a:t>
            </a:r>
            <a:endParaRPr lang="en-US" altLang="zh-CN" sz="1800" dirty="0">
              <a:solidFill>
                <a:srgbClr val="D60093"/>
              </a:solidFill>
              <a:latin typeface="Arial" charset="0"/>
            </a:endParaRPr>
          </a:p>
        </p:txBody>
      </p:sp>
      <p:sp>
        <p:nvSpPr>
          <p:cNvPr id="119" name="Text Box 153">
            <a:extLst>
              <a:ext uri="{FF2B5EF4-FFF2-40B4-BE49-F238E27FC236}">
                <a16:creationId xmlns:a16="http://schemas.microsoft.com/office/drawing/2014/main" id="{8D9FED89-B01A-4086-BE7F-A60E01F453AB}"/>
              </a:ext>
            </a:extLst>
          </p:cNvPr>
          <p:cNvSpPr txBox="1">
            <a:spLocks noChangeArrowheads="1"/>
          </p:cNvSpPr>
          <p:nvPr/>
        </p:nvSpPr>
        <p:spPr bwMode="auto">
          <a:xfrm>
            <a:off x="2049463" y="265129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120" name="Text Box 19">
            <a:extLst>
              <a:ext uri="{FF2B5EF4-FFF2-40B4-BE49-F238E27FC236}">
                <a16:creationId xmlns:a16="http://schemas.microsoft.com/office/drawing/2014/main" id="{D001944B-D936-443E-A41A-57A846ABB612}"/>
              </a:ext>
            </a:extLst>
          </p:cNvPr>
          <p:cNvSpPr txBox="1">
            <a:spLocks noChangeArrowheads="1"/>
          </p:cNvSpPr>
          <p:nvPr/>
        </p:nvSpPr>
        <p:spPr bwMode="auto">
          <a:xfrm>
            <a:off x="1041400" y="372565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dirty="0">
                <a:solidFill>
                  <a:srgbClr val="D60093"/>
                </a:solidFill>
                <a:latin typeface="Arial" charset="0"/>
              </a:rPr>
              <a:t>有效位</a:t>
            </a:r>
            <a:endParaRPr lang="en-US" altLang="zh-CN" sz="1800" dirty="0">
              <a:solidFill>
                <a:srgbClr val="D60093"/>
              </a:solidFill>
              <a:latin typeface="Arial" charset="0"/>
            </a:endParaRPr>
          </a:p>
        </p:txBody>
      </p:sp>
      <p:sp>
        <p:nvSpPr>
          <p:cNvPr id="121" name="Text Box 153">
            <a:extLst>
              <a:ext uri="{FF2B5EF4-FFF2-40B4-BE49-F238E27FC236}">
                <a16:creationId xmlns:a16="http://schemas.microsoft.com/office/drawing/2014/main" id="{BEEAE385-6862-4A31-8D15-A02F5D5B474B}"/>
              </a:ext>
            </a:extLst>
          </p:cNvPr>
          <p:cNvSpPr txBox="1">
            <a:spLocks noChangeArrowheads="1"/>
          </p:cNvSpPr>
          <p:nvPr/>
        </p:nvSpPr>
        <p:spPr bwMode="auto">
          <a:xfrm>
            <a:off x="2049463" y="372565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122" name="矩形 121">
            <a:extLst>
              <a:ext uri="{FF2B5EF4-FFF2-40B4-BE49-F238E27FC236}">
                <a16:creationId xmlns:a16="http://schemas.microsoft.com/office/drawing/2014/main" id="{A7961A7A-27E3-4F0C-9602-16DBB4B1F5AB}"/>
              </a:ext>
            </a:extLst>
          </p:cNvPr>
          <p:cNvSpPr/>
          <p:nvPr/>
        </p:nvSpPr>
        <p:spPr>
          <a:xfrm>
            <a:off x="3848136" y="1284264"/>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
        <p:nvSpPr>
          <p:cNvPr id="124" name="矩形 123">
            <a:extLst>
              <a:ext uri="{FF2B5EF4-FFF2-40B4-BE49-F238E27FC236}">
                <a16:creationId xmlns:a16="http://schemas.microsoft.com/office/drawing/2014/main" id="{512300F2-6214-4B93-AC1F-D497E21D6669}"/>
              </a:ext>
            </a:extLst>
          </p:cNvPr>
          <p:cNvSpPr/>
          <p:nvPr/>
        </p:nvSpPr>
        <p:spPr>
          <a:xfrm>
            <a:off x="3851920" y="2382142"/>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2</a:t>
            </a:r>
            <a:r>
              <a:rPr lang="zh-CN" altLang="en-US" sz="2000" dirty="0">
                <a:solidFill>
                  <a:srgbClr val="008000"/>
                </a:solidFill>
                <a:latin typeface="+mn-lt"/>
              </a:rPr>
              <a:t>路</a:t>
            </a:r>
          </a:p>
        </p:txBody>
      </p:sp>
      <p:sp>
        <p:nvSpPr>
          <p:cNvPr id="125" name="矩形 124">
            <a:extLst>
              <a:ext uri="{FF2B5EF4-FFF2-40B4-BE49-F238E27FC236}">
                <a16:creationId xmlns:a16="http://schemas.microsoft.com/office/drawing/2014/main" id="{05EA2CBD-D22F-40FD-8627-26E1DA8BE2AE}"/>
              </a:ext>
            </a:extLst>
          </p:cNvPr>
          <p:cNvSpPr/>
          <p:nvPr/>
        </p:nvSpPr>
        <p:spPr>
          <a:xfrm>
            <a:off x="3849439" y="3452157"/>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3</a:t>
            </a:r>
            <a:r>
              <a:rPr lang="zh-CN" altLang="en-US" sz="2000" dirty="0">
                <a:solidFill>
                  <a:srgbClr val="008000"/>
                </a:solidFill>
                <a:latin typeface="+mn-lt"/>
              </a:rPr>
              <a:t>路</a:t>
            </a:r>
          </a:p>
        </p:txBody>
      </p:sp>
      <p:sp>
        <p:nvSpPr>
          <p:cNvPr id="126" name="矩形 125">
            <a:extLst>
              <a:ext uri="{FF2B5EF4-FFF2-40B4-BE49-F238E27FC236}">
                <a16:creationId xmlns:a16="http://schemas.microsoft.com/office/drawing/2014/main" id="{B8B28643-4754-4AAF-A8D4-B9D8B0EEDE8D}"/>
              </a:ext>
            </a:extLst>
          </p:cNvPr>
          <p:cNvSpPr/>
          <p:nvPr/>
        </p:nvSpPr>
        <p:spPr>
          <a:xfrm>
            <a:off x="3851920" y="4531303"/>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4</a:t>
            </a:r>
            <a:r>
              <a:rPr lang="zh-CN" altLang="en-US" sz="2000" dirty="0">
                <a:solidFill>
                  <a:srgbClr val="008000"/>
                </a:solidFill>
                <a:latin typeface="+mn-lt"/>
              </a:rPr>
              <a:t>路</a:t>
            </a:r>
          </a:p>
        </p:txBody>
      </p:sp>
      <p:sp>
        <p:nvSpPr>
          <p:cNvPr id="127" name="矩形 126">
            <a:extLst>
              <a:ext uri="{FF2B5EF4-FFF2-40B4-BE49-F238E27FC236}">
                <a16:creationId xmlns:a16="http://schemas.microsoft.com/office/drawing/2014/main" id="{1F29B4E2-8E9B-4526-B19D-4C19734FD8DE}"/>
              </a:ext>
            </a:extLst>
          </p:cNvPr>
          <p:cNvSpPr/>
          <p:nvPr/>
        </p:nvSpPr>
        <p:spPr bwMode="auto">
          <a:xfrm>
            <a:off x="683568" y="476249"/>
            <a:ext cx="2641880" cy="4455164"/>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8" name="矩形 127">
            <a:extLst>
              <a:ext uri="{FF2B5EF4-FFF2-40B4-BE49-F238E27FC236}">
                <a16:creationId xmlns:a16="http://schemas.microsoft.com/office/drawing/2014/main" id="{30264A23-6439-4C6C-A26D-71D9372D72E8}"/>
              </a:ext>
            </a:extLst>
          </p:cNvPr>
          <p:cNvSpPr/>
          <p:nvPr/>
        </p:nvSpPr>
        <p:spPr bwMode="auto">
          <a:xfrm>
            <a:off x="3632226" y="476249"/>
            <a:ext cx="2017686" cy="4455164"/>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0" name="Text Box 126">
            <a:extLst>
              <a:ext uri="{FF2B5EF4-FFF2-40B4-BE49-F238E27FC236}">
                <a16:creationId xmlns:a16="http://schemas.microsoft.com/office/drawing/2014/main" id="{53CC33E2-6385-47C6-A088-027AC432C6A4}"/>
              </a:ext>
            </a:extLst>
          </p:cNvPr>
          <p:cNvSpPr txBox="1">
            <a:spLocks noChangeArrowheads="1"/>
          </p:cNvSpPr>
          <p:nvPr/>
        </p:nvSpPr>
        <p:spPr bwMode="auto">
          <a:xfrm>
            <a:off x="692210" y="4870808"/>
            <a:ext cx="263544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每行</a:t>
            </a:r>
            <a:r>
              <a:rPr lang="en-US" altLang="zh-CN" sz="2000" dirty="0">
                <a:solidFill>
                  <a:srgbClr val="008000"/>
                </a:solidFill>
                <a:latin typeface="+mn-lt"/>
              </a:rPr>
              <a:t>5</a:t>
            </a:r>
            <a:r>
              <a:rPr lang="zh-CN" altLang="en-US" sz="2000" dirty="0">
                <a:solidFill>
                  <a:srgbClr val="008000"/>
                </a:solidFill>
                <a:latin typeface="+mn-lt"/>
              </a:rPr>
              <a:t>个二进制位</a:t>
            </a:r>
            <a:endParaRPr lang="zh-CN" altLang="en-US" sz="2000" dirty="0">
              <a:solidFill>
                <a:srgbClr val="008000"/>
              </a:solidFill>
              <a:latin typeface="+mn-ea"/>
              <a:ea typeface="+mn-ea"/>
            </a:endParaRPr>
          </a:p>
        </p:txBody>
      </p:sp>
      <p:sp>
        <p:nvSpPr>
          <p:cNvPr id="131" name="Text Box 126">
            <a:extLst>
              <a:ext uri="{FF2B5EF4-FFF2-40B4-BE49-F238E27FC236}">
                <a16:creationId xmlns:a16="http://schemas.microsoft.com/office/drawing/2014/main" id="{8FAAFE48-1F04-4D5E-B6CA-3D328FFA5005}"/>
              </a:ext>
            </a:extLst>
          </p:cNvPr>
          <p:cNvSpPr txBox="1">
            <a:spLocks noChangeArrowheads="1"/>
          </p:cNvSpPr>
          <p:nvPr/>
        </p:nvSpPr>
        <p:spPr bwMode="auto">
          <a:xfrm>
            <a:off x="3660445" y="4870808"/>
            <a:ext cx="199167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每块</a:t>
            </a:r>
            <a:r>
              <a:rPr lang="en-US" altLang="zh-CN" sz="2000" dirty="0">
                <a:solidFill>
                  <a:srgbClr val="008000"/>
                </a:solidFill>
                <a:latin typeface="+mn-lt"/>
              </a:rPr>
              <a:t>64</a:t>
            </a:r>
            <a:r>
              <a:rPr lang="zh-CN" altLang="en-US" sz="2000" dirty="0">
                <a:solidFill>
                  <a:srgbClr val="008000"/>
                </a:solidFill>
                <a:latin typeface="+mn-lt"/>
              </a:rPr>
              <a:t>个字节</a:t>
            </a:r>
            <a:endParaRPr lang="zh-CN" altLang="en-US" sz="2000" dirty="0">
              <a:solidFill>
                <a:srgbClr val="008000"/>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strips(upLeft)">
                                      <p:cBhvr>
                                        <p:cTn id="7" dur="500"/>
                                        <p:tgtEl>
                                          <p:spTgt spid="109"/>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strips(upLeft)">
                                      <p:cBhvr>
                                        <p:cTn id="10" dur="500"/>
                                        <p:tgtEl>
                                          <p:spTgt spid="110"/>
                                        </p:tgtEl>
                                      </p:cBhvr>
                                    </p:animEffect>
                                  </p:childTnLst>
                                </p:cTn>
                              </p:par>
                              <p:par>
                                <p:cTn id="11" presetID="18" presetClass="entr" presetSubtype="9"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strips(upLeft)">
                                      <p:cBhvr>
                                        <p:cTn id="13" dur="500"/>
                                        <p:tgtEl>
                                          <p:spTgt spid="111"/>
                                        </p:tgtEl>
                                      </p:cBhvr>
                                    </p:animEffect>
                                  </p:childTnLst>
                                </p:cTn>
                              </p:par>
                              <p:par>
                                <p:cTn id="14" presetID="18" presetClass="entr" presetSubtype="9"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strips(upLeft)">
                                      <p:cBhvr>
                                        <p:cTn id="16" dur="500"/>
                                        <p:tgtEl>
                                          <p:spTgt spid="112"/>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2" fill="hold" nodeType="click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p:cTn id="21" dur="500" fill="hold"/>
                                        <p:tgtEl>
                                          <p:spTgt spid="123"/>
                                        </p:tgtEl>
                                        <p:attrNameLst>
                                          <p:attrName>ppt_x</p:attrName>
                                        </p:attrNameLst>
                                      </p:cBhvr>
                                      <p:tavLst>
                                        <p:tav tm="0">
                                          <p:val>
                                            <p:strVal val="#ppt_x+#ppt_w/2"/>
                                          </p:val>
                                        </p:tav>
                                        <p:tav tm="100000">
                                          <p:val>
                                            <p:strVal val="#ppt_x"/>
                                          </p:val>
                                        </p:tav>
                                      </p:tavLst>
                                    </p:anim>
                                    <p:anim calcmode="lin" valueType="num">
                                      <p:cBhvr>
                                        <p:cTn id="22" dur="500" fill="hold"/>
                                        <p:tgtEl>
                                          <p:spTgt spid="123"/>
                                        </p:tgtEl>
                                        <p:attrNameLst>
                                          <p:attrName>ppt_y</p:attrName>
                                        </p:attrNameLst>
                                      </p:cBhvr>
                                      <p:tavLst>
                                        <p:tav tm="0">
                                          <p:val>
                                            <p:strVal val="#ppt_y"/>
                                          </p:val>
                                        </p:tav>
                                        <p:tav tm="100000">
                                          <p:val>
                                            <p:strVal val="#ppt_y"/>
                                          </p:val>
                                        </p:tav>
                                      </p:tavLst>
                                    </p:anim>
                                    <p:anim calcmode="lin" valueType="num">
                                      <p:cBhvr>
                                        <p:cTn id="23" dur="500" fill="hold"/>
                                        <p:tgtEl>
                                          <p:spTgt spid="123"/>
                                        </p:tgtEl>
                                        <p:attrNameLst>
                                          <p:attrName>ppt_w</p:attrName>
                                        </p:attrNameLst>
                                      </p:cBhvr>
                                      <p:tavLst>
                                        <p:tav tm="0">
                                          <p:val>
                                            <p:fltVal val="0"/>
                                          </p:val>
                                        </p:tav>
                                        <p:tav tm="100000">
                                          <p:val>
                                            <p:strVal val="#ppt_w"/>
                                          </p:val>
                                        </p:tav>
                                      </p:tavLst>
                                    </p:anim>
                                    <p:anim calcmode="lin" valueType="num">
                                      <p:cBhvr>
                                        <p:cTn id="24" dur="500" fill="hold"/>
                                        <p:tgtEl>
                                          <p:spTgt spid="123"/>
                                        </p:tgtEl>
                                        <p:attrNameLst>
                                          <p:attrName>ppt_h</p:attrName>
                                        </p:attrNameLst>
                                      </p:cBhvr>
                                      <p:tavLst>
                                        <p:tav tm="0">
                                          <p:val>
                                            <p:strVal val="#ppt_h"/>
                                          </p:val>
                                        </p:tav>
                                        <p:tav tm="100000">
                                          <p:val>
                                            <p:strVal val="#ppt_h"/>
                                          </p:val>
                                        </p:tav>
                                      </p:tavLst>
                                    </p:anim>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wipe(right)">
                                      <p:cBhvr>
                                        <p:cTn id="28" dur="500"/>
                                        <p:tgtEl>
                                          <p:spTgt spid="117"/>
                                        </p:tgtEl>
                                      </p:cBhvr>
                                    </p:animEffect>
                                  </p:childTnLst>
                                </p:cTn>
                              </p:par>
                            </p:childTnLst>
                          </p:cTn>
                        </p:par>
                        <p:par>
                          <p:cTn id="29" fill="hold">
                            <p:stCondLst>
                              <p:cond delay="1000"/>
                            </p:stCondLst>
                            <p:childTnLst>
                              <p:par>
                                <p:cTn id="30" presetID="17" presetClass="entr" presetSubtype="2" fill="hold" nodeType="afterEffect">
                                  <p:stCondLst>
                                    <p:cond delay="0"/>
                                  </p:stCondLst>
                                  <p:childTnLst>
                                    <p:set>
                                      <p:cBhvr>
                                        <p:cTn id="31" dur="1" fill="hold">
                                          <p:stCondLst>
                                            <p:cond delay="0"/>
                                          </p:stCondLst>
                                        </p:cTn>
                                        <p:tgtEl>
                                          <p:spTgt spid="129"/>
                                        </p:tgtEl>
                                        <p:attrNameLst>
                                          <p:attrName>style.visibility</p:attrName>
                                        </p:attrNameLst>
                                      </p:cBhvr>
                                      <p:to>
                                        <p:strVal val="visible"/>
                                      </p:to>
                                    </p:set>
                                    <p:anim calcmode="lin" valueType="num">
                                      <p:cBhvr>
                                        <p:cTn id="32" dur="500" fill="hold"/>
                                        <p:tgtEl>
                                          <p:spTgt spid="129"/>
                                        </p:tgtEl>
                                        <p:attrNameLst>
                                          <p:attrName>ppt_x</p:attrName>
                                        </p:attrNameLst>
                                      </p:cBhvr>
                                      <p:tavLst>
                                        <p:tav tm="0">
                                          <p:val>
                                            <p:strVal val="#ppt_x+#ppt_w/2"/>
                                          </p:val>
                                        </p:tav>
                                        <p:tav tm="100000">
                                          <p:val>
                                            <p:strVal val="#ppt_x"/>
                                          </p:val>
                                        </p:tav>
                                      </p:tavLst>
                                    </p:anim>
                                    <p:anim calcmode="lin" valueType="num">
                                      <p:cBhvr>
                                        <p:cTn id="33" dur="500" fill="hold"/>
                                        <p:tgtEl>
                                          <p:spTgt spid="129"/>
                                        </p:tgtEl>
                                        <p:attrNameLst>
                                          <p:attrName>ppt_y</p:attrName>
                                        </p:attrNameLst>
                                      </p:cBhvr>
                                      <p:tavLst>
                                        <p:tav tm="0">
                                          <p:val>
                                            <p:strVal val="#ppt_y"/>
                                          </p:val>
                                        </p:tav>
                                        <p:tav tm="100000">
                                          <p:val>
                                            <p:strVal val="#ppt_y"/>
                                          </p:val>
                                        </p:tav>
                                      </p:tavLst>
                                    </p:anim>
                                    <p:anim calcmode="lin" valueType="num">
                                      <p:cBhvr>
                                        <p:cTn id="34" dur="500" fill="hold"/>
                                        <p:tgtEl>
                                          <p:spTgt spid="129"/>
                                        </p:tgtEl>
                                        <p:attrNameLst>
                                          <p:attrName>ppt_w</p:attrName>
                                        </p:attrNameLst>
                                      </p:cBhvr>
                                      <p:tavLst>
                                        <p:tav tm="0">
                                          <p:val>
                                            <p:fltVal val="0"/>
                                          </p:val>
                                        </p:tav>
                                        <p:tav tm="100000">
                                          <p:val>
                                            <p:strVal val="#ppt_w"/>
                                          </p:val>
                                        </p:tav>
                                      </p:tavLst>
                                    </p:anim>
                                    <p:anim calcmode="lin" valueType="num">
                                      <p:cBhvr>
                                        <p:cTn id="35" dur="500" fill="hold"/>
                                        <p:tgtEl>
                                          <p:spTgt spid="129"/>
                                        </p:tgtEl>
                                        <p:attrNameLst>
                                          <p:attrName>ppt_h</p:attrName>
                                        </p:attrNameLst>
                                      </p:cBhvr>
                                      <p:tavLst>
                                        <p:tav tm="0">
                                          <p:val>
                                            <p:strVal val="#ppt_h"/>
                                          </p:val>
                                        </p:tav>
                                        <p:tav tm="100000">
                                          <p:val>
                                            <p:strVal val="#ppt_h"/>
                                          </p:val>
                                        </p:tav>
                                      </p:tavLst>
                                    </p:anim>
                                  </p:childTnLst>
                                </p:cTn>
                              </p:par>
                            </p:childTnLst>
                          </p:cTn>
                        </p:par>
                        <p:par>
                          <p:cTn id="36" fill="hold">
                            <p:stCondLst>
                              <p:cond delay="1500"/>
                            </p:stCondLst>
                            <p:childTnLst>
                              <p:par>
                                <p:cTn id="37" presetID="22" presetClass="entr" presetSubtype="2" fill="hold" grpId="0"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wipe(right)">
                                      <p:cBhvr>
                                        <p:cTn id="3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09" grpId="0" animBg="1"/>
      <p:bldP spid="110" grpId="0" animBg="1"/>
      <p:bldP spid="111" grpId="0" animBg="1"/>
      <p:bldP spid="1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372225" y="79375"/>
            <a:ext cx="1223963" cy="396875"/>
          </a:xfrm>
          <a:prstGeom prst="rect">
            <a:avLst/>
          </a:prstGeom>
          <a:noFill/>
          <a:ln w="28575" algn="ctr">
            <a:noFill/>
            <a:miter lim="800000"/>
            <a:headEnd/>
            <a:tailEnd/>
          </a:ln>
        </p:spPr>
        <p:txBody>
          <a:bodyPr>
            <a:spAutoFit/>
          </a:bodyPr>
          <a:lstStyle/>
          <a:p>
            <a:pPr algn="ctr">
              <a:spcBef>
                <a:spcPct val="50000"/>
              </a:spcBef>
            </a:pPr>
            <a:r>
              <a:rPr lang="zh-CN" altLang="en-US" sz="2000">
                <a:solidFill>
                  <a:srgbClr val="0000FF"/>
                </a:solidFill>
                <a:latin typeface="Arial" charset="0"/>
              </a:rPr>
              <a:t>主存</a:t>
            </a:r>
            <a:endParaRPr lang="en-US" altLang="zh-CN" sz="200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5" name="Rectangle 10"/>
          <p:cNvSpPr>
            <a:spLocks noChangeArrowheads="1"/>
          </p:cNvSpPr>
          <p:nvPr/>
        </p:nvSpPr>
        <p:spPr bwMode="auto">
          <a:xfrm>
            <a:off x="384968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6" name="Rectangle 11"/>
          <p:cNvSpPr>
            <a:spLocks noChangeArrowheads="1"/>
          </p:cNvSpPr>
          <p:nvPr/>
        </p:nvSpPr>
        <p:spPr bwMode="auto">
          <a:xfrm>
            <a:off x="384968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849688" y="333375"/>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Arial" charset="0"/>
              </a:rPr>
              <a:t>Cache</a:t>
            </a: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5" name="Text Box 40"/>
          <p:cNvSpPr txBox="1">
            <a:spLocks noChangeArrowheads="1"/>
          </p:cNvSpPr>
          <p:nvPr/>
        </p:nvSpPr>
        <p:spPr bwMode="auto">
          <a:xfrm>
            <a:off x="7739063" y="548680"/>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51216" name="AutoShape 41"/>
          <p:cNvSpPr>
            <a:spLocks/>
          </p:cNvSpPr>
          <p:nvPr/>
        </p:nvSpPr>
        <p:spPr bwMode="auto">
          <a:xfrm>
            <a:off x="7666038" y="479425"/>
            <a:ext cx="146322" cy="501303"/>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19" name="Rectangle 48"/>
          <p:cNvSpPr>
            <a:spLocks noChangeArrowheads="1"/>
          </p:cNvSpPr>
          <p:nvPr/>
        </p:nvSpPr>
        <p:spPr bwMode="auto">
          <a:xfrm>
            <a:off x="6372225" y="22018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0" name="Rectangle 49"/>
          <p:cNvSpPr>
            <a:spLocks noChangeArrowheads="1"/>
          </p:cNvSpPr>
          <p:nvPr/>
        </p:nvSpPr>
        <p:spPr bwMode="auto">
          <a:xfrm>
            <a:off x="6372225" y="249555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1" name="Rectangle 68"/>
          <p:cNvSpPr>
            <a:spLocks noChangeArrowheads="1"/>
          </p:cNvSpPr>
          <p:nvPr/>
        </p:nvSpPr>
        <p:spPr bwMode="auto">
          <a:xfrm>
            <a:off x="6370638" y="450691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0</a:t>
            </a:r>
          </a:p>
        </p:txBody>
      </p:sp>
      <p:sp>
        <p:nvSpPr>
          <p:cNvPr id="51232" name="Rectangle 69"/>
          <p:cNvSpPr>
            <a:spLocks noChangeArrowheads="1"/>
          </p:cNvSpPr>
          <p:nvPr/>
        </p:nvSpPr>
        <p:spPr bwMode="auto">
          <a:xfrm>
            <a:off x="6370638" y="480060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35" name="Rectangle 77"/>
          <p:cNvSpPr>
            <a:spLocks noChangeArrowheads="1"/>
          </p:cNvSpPr>
          <p:nvPr/>
        </p:nvSpPr>
        <p:spPr bwMode="auto">
          <a:xfrm>
            <a:off x="394965" y="5661025"/>
            <a:ext cx="576263" cy="576263"/>
          </a:xfrm>
          <a:prstGeom prst="rect">
            <a:avLst/>
          </a:prstGeom>
          <a:noFill/>
          <a:ln w="19050" algn="ctr">
            <a:noFill/>
            <a:miter lim="800000"/>
            <a:headEnd/>
            <a:tailEnd/>
          </a:ln>
        </p:spPr>
        <p:txBody>
          <a:bodyPr wrap="none" anchor="ctr"/>
          <a:lstStyle/>
          <a:p>
            <a:pPr algn="ctr"/>
            <a:r>
              <a:rPr lang="zh-CN" altLang="en-US" sz="1800" dirty="0">
                <a:latin typeface="Arial" charset="0"/>
              </a:rPr>
              <a:t>标记</a:t>
            </a:r>
          </a:p>
          <a:p>
            <a:pPr algn="ctr"/>
            <a:r>
              <a:rPr lang="en-US" altLang="zh-CN" sz="1800" dirty="0">
                <a:latin typeface="Arial" charset="0"/>
              </a:rPr>
              <a:t>(</a:t>
            </a:r>
            <a:r>
              <a:rPr lang="zh-CN" altLang="en-US" sz="1800" dirty="0">
                <a:latin typeface="Arial" charset="0"/>
              </a:rPr>
              <a:t>区号</a:t>
            </a:r>
            <a:r>
              <a:rPr lang="en-US" altLang="zh-CN" sz="1800" dirty="0">
                <a:latin typeface="Arial" charset="0"/>
              </a:rPr>
              <a:t>)</a:t>
            </a:r>
          </a:p>
        </p:txBody>
      </p:sp>
      <p:sp>
        <p:nvSpPr>
          <p:cNvPr id="51236" name="Rectangle 78"/>
          <p:cNvSpPr>
            <a:spLocks noChangeArrowheads="1"/>
          </p:cNvSpPr>
          <p:nvPr/>
        </p:nvSpPr>
        <p:spPr bwMode="auto">
          <a:xfrm>
            <a:off x="1115665" y="5661025"/>
            <a:ext cx="576263" cy="576263"/>
          </a:xfrm>
          <a:prstGeom prst="rect">
            <a:avLst/>
          </a:prstGeom>
          <a:noFill/>
          <a:ln w="19050" algn="ctr">
            <a:noFill/>
            <a:miter lim="800000"/>
            <a:headEnd/>
            <a:tailEnd/>
          </a:ln>
        </p:spPr>
        <p:txBody>
          <a:bodyPr wrap="none" anchor="ctr"/>
          <a:lstStyle/>
          <a:p>
            <a:pPr algn="ctr"/>
            <a:r>
              <a:rPr lang="zh-CN" altLang="en-US" sz="1800">
                <a:latin typeface="Arial" charset="0"/>
              </a:rPr>
              <a:t>索引</a:t>
            </a:r>
            <a:br>
              <a:rPr lang="zh-CN" altLang="en-US" sz="1800">
                <a:latin typeface="Arial" charset="0"/>
              </a:rPr>
            </a:br>
            <a:r>
              <a:rPr lang="en-US" altLang="zh-CN" sz="1800">
                <a:latin typeface="Arial" charset="0"/>
              </a:rPr>
              <a:t>(</a:t>
            </a:r>
            <a:r>
              <a:rPr lang="zh-CN" altLang="en-US" sz="1800">
                <a:latin typeface="Arial" charset="0"/>
              </a:rPr>
              <a:t>组号</a:t>
            </a:r>
            <a:r>
              <a:rPr lang="en-US" altLang="zh-CN" sz="1800">
                <a:latin typeface="Arial" charset="0"/>
              </a:rPr>
              <a:t>)</a:t>
            </a:r>
          </a:p>
        </p:txBody>
      </p:sp>
      <p:sp>
        <p:nvSpPr>
          <p:cNvPr id="51237" name="Rectangle 79"/>
          <p:cNvSpPr>
            <a:spLocks noChangeArrowheads="1"/>
          </p:cNvSpPr>
          <p:nvPr/>
        </p:nvSpPr>
        <p:spPr bwMode="auto">
          <a:xfrm>
            <a:off x="161892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8" name="Rectangle 81"/>
          <p:cNvSpPr>
            <a:spLocks noChangeArrowheads="1"/>
          </p:cNvSpPr>
          <p:nvPr/>
        </p:nvSpPr>
        <p:spPr bwMode="auto">
          <a:xfrm>
            <a:off x="1187872" y="5372100"/>
            <a:ext cx="431056"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a:t>
            </a:r>
          </a:p>
        </p:txBody>
      </p:sp>
      <p:sp>
        <p:nvSpPr>
          <p:cNvPr id="51239" name="Rectangle 82"/>
          <p:cNvSpPr>
            <a:spLocks noChangeArrowheads="1"/>
          </p:cNvSpPr>
          <p:nvPr/>
        </p:nvSpPr>
        <p:spPr bwMode="auto">
          <a:xfrm>
            <a:off x="161892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23528" y="5372100"/>
            <a:ext cx="864344"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0111</a:t>
            </a:r>
          </a:p>
        </p:txBody>
      </p:sp>
      <p:sp>
        <p:nvSpPr>
          <p:cNvPr id="51243" name="Text Box 126"/>
          <p:cNvSpPr txBox="1">
            <a:spLocks noChangeArrowheads="1"/>
          </p:cNvSpPr>
          <p:nvPr/>
        </p:nvSpPr>
        <p:spPr bwMode="auto">
          <a:xfrm>
            <a:off x="1403648" y="117475"/>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dirty="0">
                <a:solidFill>
                  <a:srgbClr val="0000FF"/>
                </a:solidFill>
                <a:latin typeface="Arial" charset="0"/>
              </a:rPr>
              <a:t>地址映射表</a:t>
            </a:r>
          </a:p>
        </p:txBody>
      </p:sp>
      <p:sp>
        <p:nvSpPr>
          <p:cNvPr id="51244" name="Text Box 134"/>
          <p:cNvSpPr txBox="1">
            <a:spLocks noChangeArrowheads="1"/>
          </p:cNvSpPr>
          <p:nvPr/>
        </p:nvSpPr>
        <p:spPr bwMode="auto">
          <a:xfrm>
            <a:off x="5073650" y="1844824"/>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45" name="Text Box 135"/>
          <p:cNvSpPr txBox="1">
            <a:spLocks noChangeArrowheads="1"/>
          </p:cNvSpPr>
          <p:nvPr/>
        </p:nvSpPr>
        <p:spPr bwMode="auto">
          <a:xfrm>
            <a:off x="5073650" y="2133749"/>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46" name="Rectangle 136"/>
          <p:cNvSpPr>
            <a:spLocks noChangeArrowheads="1"/>
          </p:cNvSpPr>
          <p:nvPr/>
        </p:nvSpPr>
        <p:spPr bwMode="auto">
          <a:xfrm>
            <a:off x="3849688" y="2933899"/>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219649"/>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48" name="Rectangle 138"/>
          <p:cNvSpPr>
            <a:spLocks noChangeArrowheads="1"/>
          </p:cNvSpPr>
          <p:nvPr/>
        </p:nvSpPr>
        <p:spPr bwMode="auto">
          <a:xfrm>
            <a:off x="3849688" y="4013002"/>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9" name="Rectangle 139"/>
          <p:cNvSpPr>
            <a:spLocks noChangeArrowheads="1"/>
          </p:cNvSpPr>
          <p:nvPr/>
        </p:nvSpPr>
        <p:spPr bwMode="auto">
          <a:xfrm>
            <a:off x="3849688" y="4301927"/>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50" name="Text Box 140"/>
          <p:cNvSpPr txBox="1">
            <a:spLocks noChangeArrowheads="1"/>
          </p:cNvSpPr>
          <p:nvPr/>
        </p:nvSpPr>
        <p:spPr bwMode="auto">
          <a:xfrm>
            <a:off x="5075238" y="2852936"/>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141861"/>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52" name="Text Box 142"/>
          <p:cNvSpPr txBox="1">
            <a:spLocks noChangeArrowheads="1"/>
          </p:cNvSpPr>
          <p:nvPr/>
        </p:nvSpPr>
        <p:spPr bwMode="auto">
          <a:xfrm>
            <a:off x="5073650" y="4005064"/>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3" name="Text Box 143"/>
          <p:cNvSpPr txBox="1">
            <a:spLocks noChangeArrowheads="1"/>
          </p:cNvSpPr>
          <p:nvPr/>
        </p:nvSpPr>
        <p:spPr bwMode="auto">
          <a:xfrm>
            <a:off x="5073650" y="4293989"/>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0101</a:t>
            </a:r>
          </a:p>
        </p:txBody>
      </p:sp>
      <p:sp>
        <p:nvSpPr>
          <p:cNvPr id="51255" name="Rectangle 145"/>
          <p:cNvSpPr>
            <a:spLocks noChangeArrowheads="1"/>
          </p:cNvSpPr>
          <p:nvPr/>
        </p:nvSpPr>
        <p:spPr bwMode="auto">
          <a:xfrm>
            <a:off x="1976438" y="10525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1110</a:t>
            </a:r>
          </a:p>
        </p:txBody>
      </p:sp>
      <p:sp>
        <p:nvSpPr>
          <p:cNvPr id="51256" name="Rectangle 146"/>
          <p:cNvSpPr>
            <a:spLocks noChangeArrowheads="1"/>
          </p:cNvSpPr>
          <p:nvPr/>
        </p:nvSpPr>
        <p:spPr bwMode="auto">
          <a:xfrm>
            <a:off x="197643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0010</a:t>
            </a:r>
          </a:p>
        </p:txBody>
      </p:sp>
      <p:sp>
        <p:nvSpPr>
          <p:cNvPr id="51257" name="Rectangle 147"/>
          <p:cNvSpPr>
            <a:spLocks noChangeArrowheads="1"/>
          </p:cNvSpPr>
          <p:nvPr/>
        </p:nvSpPr>
        <p:spPr bwMode="auto">
          <a:xfrm>
            <a:off x="1976438" y="2142704"/>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1110</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852191"/>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51262" name="Rectangle 154"/>
          <p:cNvSpPr>
            <a:spLocks noChangeArrowheads="1"/>
          </p:cNvSpPr>
          <p:nvPr/>
        </p:nvSpPr>
        <p:spPr bwMode="auto">
          <a:xfrm>
            <a:off x="1617663" y="2141116"/>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933899"/>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0111</a:t>
            </a:r>
          </a:p>
        </p:txBody>
      </p:sp>
      <p:sp>
        <p:nvSpPr>
          <p:cNvPr id="51264" name="Rectangle 156"/>
          <p:cNvSpPr>
            <a:spLocks noChangeArrowheads="1"/>
          </p:cNvSpPr>
          <p:nvPr/>
        </p:nvSpPr>
        <p:spPr bwMode="auto">
          <a:xfrm>
            <a:off x="1978025" y="3219649"/>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1100</a:t>
            </a:r>
          </a:p>
        </p:txBody>
      </p:sp>
      <p:sp>
        <p:nvSpPr>
          <p:cNvPr id="51265" name="Rectangle 157"/>
          <p:cNvSpPr>
            <a:spLocks noChangeArrowheads="1"/>
          </p:cNvSpPr>
          <p:nvPr/>
        </p:nvSpPr>
        <p:spPr bwMode="auto">
          <a:xfrm>
            <a:off x="1978025" y="4013002"/>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1010</a:t>
            </a:r>
          </a:p>
        </p:txBody>
      </p:sp>
      <p:sp>
        <p:nvSpPr>
          <p:cNvPr id="51266" name="Rectangle 158"/>
          <p:cNvSpPr>
            <a:spLocks noChangeArrowheads="1"/>
          </p:cNvSpPr>
          <p:nvPr/>
        </p:nvSpPr>
        <p:spPr bwMode="auto">
          <a:xfrm>
            <a:off x="1978025" y="4301927"/>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0111</a:t>
            </a:r>
          </a:p>
        </p:txBody>
      </p:sp>
      <p:sp>
        <p:nvSpPr>
          <p:cNvPr id="51267" name="Rectangle 159"/>
          <p:cNvSpPr>
            <a:spLocks noChangeArrowheads="1"/>
          </p:cNvSpPr>
          <p:nvPr/>
        </p:nvSpPr>
        <p:spPr bwMode="auto">
          <a:xfrm>
            <a:off x="1617663" y="2932311"/>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8" name="Rectangle 160"/>
          <p:cNvSpPr>
            <a:spLocks noChangeArrowheads="1"/>
          </p:cNvSpPr>
          <p:nvPr/>
        </p:nvSpPr>
        <p:spPr bwMode="auto">
          <a:xfrm>
            <a:off x="1617663" y="3218061"/>
            <a:ext cx="3603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401141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70" name="Rectangle 162"/>
          <p:cNvSpPr>
            <a:spLocks noChangeArrowheads="1"/>
          </p:cNvSpPr>
          <p:nvPr/>
        </p:nvSpPr>
        <p:spPr bwMode="auto">
          <a:xfrm>
            <a:off x="1619250" y="4300339"/>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274" name="Rectangle 166"/>
          <p:cNvSpPr>
            <a:spLocks noChangeArrowheads="1"/>
          </p:cNvSpPr>
          <p:nvPr/>
        </p:nvSpPr>
        <p:spPr bwMode="auto">
          <a:xfrm>
            <a:off x="6372225" y="5949950"/>
            <a:ext cx="1223963"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5" name="Rectangle 167"/>
          <p:cNvSpPr>
            <a:spLocks noChangeArrowheads="1"/>
          </p:cNvSpPr>
          <p:nvPr/>
        </p:nvSpPr>
        <p:spPr bwMode="auto">
          <a:xfrm>
            <a:off x="6372225" y="6243638"/>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a:t>
            </a:r>
            <a:r>
              <a:rPr lang="en-US" altLang="zh-CN" sz="2400">
                <a:solidFill>
                  <a:srgbClr val="0000FF"/>
                </a:solidFill>
              </a:rPr>
              <a:t>, 4</a:t>
            </a:r>
            <a:r>
              <a:rPr lang="zh-CN" altLang="en-US" sz="2400">
                <a:solidFill>
                  <a:srgbClr val="0000FF"/>
                </a:solidFill>
              </a:rPr>
              <a:t>路组相联</a:t>
            </a:r>
            <a:r>
              <a:rPr lang="en-US" altLang="zh-CN" sz="2400">
                <a:solidFill>
                  <a:srgbClr val="0000FF"/>
                </a:solidFill>
              </a:rPr>
              <a:t>; </a:t>
            </a:r>
            <a:r>
              <a:rPr lang="zh-CN" altLang="en-US" sz="2400">
                <a:solidFill>
                  <a:srgbClr val="0000FF"/>
                </a:solidFill>
              </a:rPr>
              <a:t>主存</a:t>
            </a:r>
            <a:r>
              <a:rPr lang="en-US" altLang="zh-CN" sz="2400">
                <a:solidFill>
                  <a:srgbClr val="0000FF"/>
                </a:solidFill>
              </a:rPr>
              <a:t>32</a:t>
            </a:r>
            <a:r>
              <a:rPr lang="zh-CN" altLang="en-US" sz="2400">
                <a:solidFill>
                  <a:srgbClr val="0000FF"/>
                </a:solidFill>
              </a:rPr>
              <a:t>块</a:t>
            </a:r>
            <a:r>
              <a:rPr lang="en-US" altLang="zh-CN" sz="2400">
                <a:solidFill>
                  <a:srgbClr val="0000FF"/>
                </a:solidFill>
              </a:rPr>
              <a:t>, </a:t>
            </a:r>
            <a:r>
              <a:rPr lang="zh-CN" altLang="en-US" sz="2400">
                <a:solidFill>
                  <a:srgbClr val="0000FF"/>
                </a:solidFill>
              </a:rPr>
              <a:t>每块</a:t>
            </a:r>
            <a:r>
              <a:rPr lang="en-US" altLang="zh-CN" sz="2400">
                <a:solidFill>
                  <a:srgbClr val="0000FF"/>
                </a:solidFill>
              </a:rPr>
              <a:t>64B</a:t>
            </a:r>
            <a:r>
              <a:rPr lang="zh-CN" altLang="en-US" sz="2400">
                <a:solidFill>
                  <a:srgbClr val="0000FF"/>
                </a:solidFill>
              </a:rPr>
              <a:t>。</a:t>
            </a:r>
          </a:p>
        </p:txBody>
      </p:sp>
      <p:sp>
        <p:nvSpPr>
          <p:cNvPr id="1644754" name="Text Box 210"/>
          <p:cNvSpPr txBox="1">
            <a:spLocks noChangeArrowheads="1"/>
          </p:cNvSpPr>
          <p:nvPr/>
        </p:nvSpPr>
        <p:spPr bwMode="auto">
          <a:xfrm rot="5400000">
            <a:off x="6938963" y="1925637"/>
            <a:ext cx="3384550" cy="485775"/>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zh-CN" altLang="en-US" sz="2400">
                <a:solidFill>
                  <a:srgbClr val="006600"/>
                </a:solidFill>
              </a:rPr>
              <a:t>区内块数＝</a:t>
            </a:r>
            <a:r>
              <a:rPr lang="en-US" altLang="zh-CN" sz="2400">
                <a:solidFill>
                  <a:srgbClr val="006600"/>
                </a:solidFill>
              </a:rPr>
              <a:t>Cache</a:t>
            </a:r>
            <a:r>
              <a:rPr lang="zh-CN" altLang="en-US" sz="2400">
                <a:solidFill>
                  <a:srgbClr val="006600"/>
                </a:solidFill>
              </a:rPr>
              <a:t>组数</a:t>
            </a:r>
          </a:p>
        </p:txBody>
      </p:sp>
      <p:sp>
        <p:nvSpPr>
          <p:cNvPr id="133" name="Rectangle 84"/>
          <p:cNvSpPr>
            <a:spLocks noChangeArrowheads="1"/>
          </p:cNvSpPr>
          <p:nvPr/>
        </p:nvSpPr>
        <p:spPr bwMode="auto">
          <a:xfrm>
            <a:off x="2771800" y="5373216"/>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4" name="Rectangle 118"/>
          <p:cNvSpPr>
            <a:spLocks noChangeArrowheads="1"/>
          </p:cNvSpPr>
          <p:nvPr/>
        </p:nvSpPr>
        <p:spPr bwMode="auto">
          <a:xfrm rot="5400000">
            <a:off x="7416080" y="4977754"/>
            <a:ext cx="2447925" cy="503238"/>
          </a:xfrm>
          <a:prstGeom prst="rect">
            <a:avLst/>
          </a:prstGeom>
          <a:noFill/>
          <a:ln w="19050" algn="ctr">
            <a:noFill/>
            <a:miter lim="800000"/>
            <a:headEnd/>
            <a:tailEnd/>
          </a:ln>
          <a:effectLst/>
        </p:spPr>
        <p:txBody>
          <a:bodyPr wrap="none" anchor="ctr"/>
          <a:lstStyle/>
          <a:p>
            <a:pPr algn="ctr">
              <a:defRPr/>
            </a:pPr>
            <a:r>
              <a:rPr lang="zh-CN" altLang="en-US" sz="2400">
                <a:solidFill>
                  <a:srgbClr val="000099"/>
                </a:solidFill>
                <a:effectLst>
                  <a:outerShdw blurRad="38100" dist="38100" dir="2700000" algn="tl">
                    <a:srgbClr val="C0C0C0"/>
                  </a:outerShdw>
                </a:effectLst>
                <a:latin typeface="Arial" pitchFamily="34" charset="0"/>
                <a:ea typeface="黑体" pitchFamily="49" charset="-122"/>
              </a:rPr>
              <a:t>位选择组相联</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a:solidFill>
                  <a:srgbClr val="CC0000"/>
                </a:solidFill>
                <a:effectLst>
                  <a:outerShdw blurRad="38100" dist="38100" dir="2700000" algn="tl">
                    <a:srgbClr val="C0C0C0"/>
                  </a:outerShdw>
                </a:effectLst>
                <a:latin typeface="Arial" pitchFamily="34" charset="0"/>
                <a:ea typeface="黑体" pitchFamily="49" charset="-122"/>
              </a:rPr>
              <a:t>4</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路组相联</a:t>
            </a:r>
          </a:p>
        </p:txBody>
      </p:sp>
      <p:sp>
        <p:nvSpPr>
          <p:cNvPr id="88" name="Text Box 40"/>
          <p:cNvSpPr txBox="1">
            <a:spLocks noChangeArrowheads="1"/>
          </p:cNvSpPr>
          <p:nvPr/>
        </p:nvSpPr>
        <p:spPr bwMode="auto">
          <a:xfrm>
            <a:off x="7740352" y="1121991"/>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1</a:t>
            </a:r>
          </a:p>
        </p:txBody>
      </p:sp>
      <p:sp>
        <p:nvSpPr>
          <p:cNvPr id="89" name="AutoShape 41"/>
          <p:cNvSpPr>
            <a:spLocks/>
          </p:cNvSpPr>
          <p:nvPr/>
        </p:nvSpPr>
        <p:spPr bwMode="auto">
          <a:xfrm>
            <a:off x="7667327" y="1052737"/>
            <a:ext cx="146322" cy="504056"/>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0" name="Text Box 40"/>
          <p:cNvSpPr txBox="1">
            <a:spLocks noChangeArrowheads="1"/>
          </p:cNvSpPr>
          <p:nvPr/>
        </p:nvSpPr>
        <p:spPr bwMode="auto">
          <a:xfrm>
            <a:off x="7740352" y="1707481"/>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2</a:t>
            </a:r>
          </a:p>
        </p:txBody>
      </p:sp>
      <p:sp>
        <p:nvSpPr>
          <p:cNvPr id="91" name="AutoShape 41"/>
          <p:cNvSpPr>
            <a:spLocks/>
          </p:cNvSpPr>
          <p:nvPr/>
        </p:nvSpPr>
        <p:spPr bwMode="auto">
          <a:xfrm>
            <a:off x="7667327" y="163822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2" name="Text Box 40"/>
          <p:cNvSpPr txBox="1">
            <a:spLocks noChangeArrowheads="1"/>
          </p:cNvSpPr>
          <p:nvPr/>
        </p:nvSpPr>
        <p:spPr bwMode="auto">
          <a:xfrm>
            <a:off x="7740352" y="2283545"/>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3</a:t>
            </a:r>
          </a:p>
        </p:txBody>
      </p:sp>
      <p:sp>
        <p:nvSpPr>
          <p:cNvPr id="93" name="AutoShape 41"/>
          <p:cNvSpPr>
            <a:spLocks/>
          </p:cNvSpPr>
          <p:nvPr/>
        </p:nvSpPr>
        <p:spPr bwMode="auto">
          <a:xfrm>
            <a:off x="7667327" y="2214291"/>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4" name="Text Box 40"/>
          <p:cNvSpPr txBox="1">
            <a:spLocks noChangeArrowheads="1"/>
          </p:cNvSpPr>
          <p:nvPr/>
        </p:nvSpPr>
        <p:spPr bwMode="auto">
          <a:xfrm>
            <a:off x="7740352" y="2859609"/>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4</a:t>
            </a:r>
          </a:p>
        </p:txBody>
      </p:sp>
      <p:sp>
        <p:nvSpPr>
          <p:cNvPr id="95" name="AutoShape 41"/>
          <p:cNvSpPr>
            <a:spLocks/>
          </p:cNvSpPr>
          <p:nvPr/>
        </p:nvSpPr>
        <p:spPr bwMode="auto">
          <a:xfrm>
            <a:off x="7667327" y="2790355"/>
            <a:ext cx="146322" cy="494629"/>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6" name="Text Box 40"/>
          <p:cNvSpPr txBox="1">
            <a:spLocks noChangeArrowheads="1"/>
          </p:cNvSpPr>
          <p:nvPr/>
        </p:nvSpPr>
        <p:spPr bwMode="auto">
          <a:xfrm>
            <a:off x="7740352" y="3435673"/>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5</a:t>
            </a:r>
          </a:p>
        </p:txBody>
      </p:sp>
      <p:sp>
        <p:nvSpPr>
          <p:cNvPr id="97" name="AutoShape 41"/>
          <p:cNvSpPr>
            <a:spLocks/>
          </p:cNvSpPr>
          <p:nvPr/>
        </p:nvSpPr>
        <p:spPr bwMode="auto">
          <a:xfrm>
            <a:off x="7667327" y="3366419"/>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98" name="Text Box 40"/>
          <p:cNvSpPr txBox="1">
            <a:spLocks noChangeArrowheads="1"/>
          </p:cNvSpPr>
          <p:nvPr/>
        </p:nvSpPr>
        <p:spPr bwMode="auto">
          <a:xfrm>
            <a:off x="7740352" y="4011737"/>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6</a:t>
            </a:r>
          </a:p>
        </p:txBody>
      </p:sp>
      <p:sp>
        <p:nvSpPr>
          <p:cNvPr id="99" name="AutoShape 41"/>
          <p:cNvSpPr>
            <a:spLocks/>
          </p:cNvSpPr>
          <p:nvPr/>
        </p:nvSpPr>
        <p:spPr bwMode="auto">
          <a:xfrm>
            <a:off x="7667327" y="394248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0" name="Text Box 40"/>
          <p:cNvSpPr txBox="1">
            <a:spLocks noChangeArrowheads="1"/>
          </p:cNvSpPr>
          <p:nvPr/>
        </p:nvSpPr>
        <p:spPr bwMode="auto">
          <a:xfrm>
            <a:off x="7740352" y="4587801"/>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7</a:t>
            </a:r>
          </a:p>
        </p:txBody>
      </p:sp>
      <p:sp>
        <p:nvSpPr>
          <p:cNvPr id="101" name="AutoShape 41"/>
          <p:cNvSpPr>
            <a:spLocks/>
          </p:cNvSpPr>
          <p:nvPr/>
        </p:nvSpPr>
        <p:spPr bwMode="auto">
          <a:xfrm>
            <a:off x="7667327" y="451854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2" name="Text Box 40"/>
          <p:cNvSpPr txBox="1">
            <a:spLocks noChangeArrowheads="1"/>
          </p:cNvSpPr>
          <p:nvPr/>
        </p:nvSpPr>
        <p:spPr bwMode="auto">
          <a:xfrm>
            <a:off x="7740352" y="5451897"/>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a:latin typeface="Arial" charset="0"/>
              </a:rPr>
              <a:t>区</a:t>
            </a:r>
            <a:r>
              <a:rPr lang="en-US" altLang="zh-CN" sz="1800">
                <a:latin typeface="Arial" charset="0"/>
              </a:rPr>
              <a:t>14</a:t>
            </a:r>
          </a:p>
        </p:txBody>
      </p:sp>
      <p:sp>
        <p:nvSpPr>
          <p:cNvPr id="103" name="AutoShape 41"/>
          <p:cNvSpPr>
            <a:spLocks/>
          </p:cNvSpPr>
          <p:nvPr/>
        </p:nvSpPr>
        <p:spPr bwMode="auto">
          <a:xfrm>
            <a:off x="7667327" y="5382643"/>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4" name="Text Box 40"/>
          <p:cNvSpPr txBox="1">
            <a:spLocks noChangeArrowheads="1"/>
          </p:cNvSpPr>
          <p:nvPr/>
        </p:nvSpPr>
        <p:spPr bwMode="auto">
          <a:xfrm>
            <a:off x="7740352" y="6027961"/>
            <a:ext cx="792088" cy="366713"/>
          </a:xfrm>
          <a:prstGeom prst="rect">
            <a:avLst/>
          </a:prstGeom>
          <a:noFill/>
          <a:ln w="28575" algn="ctr">
            <a:noFill/>
            <a:miter lim="800000"/>
            <a:headEnd/>
            <a:tailEnd/>
          </a:ln>
        </p:spPr>
        <p:txBody>
          <a:bodyPr wrap="square">
            <a:spAutoFit/>
          </a:bodyPr>
          <a:lstStyle/>
          <a:p>
            <a:pPr>
              <a:spcBef>
                <a:spcPct val="50000"/>
              </a:spcBef>
            </a:pPr>
            <a:r>
              <a:rPr lang="zh-CN" altLang="en-US" sz="1800">
                <a:latin typeface="Arial" charset="0"/>
              </a:rPr>
              <a:t>区</a:t>
            </a:r>
            <a:r>
              <a:rPr lang="en-US" altLang="zh-CN" sz="1800">
                <a:latin typeface="Arial" charset="0"/>
              </a:rPr>
              <a:t>15</a:t>
            </a:r>
          </a:p>
        </p:txBody>
      </p:sp>
      <p:sp>
        <p:nvSpPr>
          <p:cNvPr id="105" name="AutoShape 41"/>
          <p:cNvSpPr>
            <a:spLocks/>
          </p:cNvSpPr>
          <p:nvPr/>
        </p:nvSpPr>
        <p:spPr bwMode="auto">
          <a:xfrm>
            <a:off x="7667327" y="5958707"/>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06" name="Oval 183"/>
          <p:cNvSpPr>
            <a:spLocks noChangeArrowheads="1"/>
          </p:cNvSpPr>
          <p:nvPr/>
        </p:nvSpPr>
        <p:spPr bwMode="auto">
          <a:xfrm>
            <a:off x="2339975" y="1484412"/>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107" name="Line 184"/>
          <p:cNvSpPr>
            <a:spLocks noChangeShapeType="1"/>
          </p:cNvSpPr>
          <p:nvPr/>
        </p:nvSpPr>
        <p:spPr bwMode="auto">
          <a:xfrm flipH="1">
            <a:off x="2627784" y="980728"/>
            <a:ext cx="0" cy="504056"/>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08" name="Line 185"/>
          <p:cNvSpPr>
            <a:spLocks noChangeShapeType="1"/>
          </p:cNvSpPr>
          <p:nvPr/>
        </p:nvSpPr>
        <p:spPr bwMode="auto">
          <a:xfrm>
            <a:off x="1836738" y="980728"/>
            <a:ext cx="0" cy="431800"/>
          </a:xfrm>
          <a:prstGeom prst="line">
            <a:avLst/>
          </a:prstGeom>
          <a:noFill/>
          <a:ln w="19050">
            <a:solidFill>
              <a:srgbClr val="FF0000"/>
            </a:solidFill>
            <a:round/>
            <a:headEnd/>
            <a:tailEnd/>
          </a:ln>
        </p:spPr>
        <p:txBody>
          <a:bodyPr wrap="none" anchor="ctr"/>
          <a:lstStyle/>
          <a:p>
            <a:endParaRPr lang="zh-CN" altLang="en-US"/>
          </a:p>
        </p:txBody>
      </p:sp>
      <p:sp>
        <p:nvSpPr>
          <p:cNvPr id="113" name="Line 186"/>
          <p:cNvSpPr>
            <a:spLocks noChangeShapeType="1"/>
          </p:cNvSpPr>
          <p:nvPr/>
        </p:nvSpPr>
        <p:spPr bwMode="auto">
          <a:xfrm>
            <a:off x="1836738" y="1412528"/>
            <a:ext cx="575022" cy="248"/>
          </a:xfrm>
          <a:prstGeom prst="line">
            <a:avLst/>
          </a:prstGeom>
          <a:noFill/>
          <a:ln w="19050">
            <a:solidFill>
              <a:srgbClr val="FF0000"/>
            </a:solidFill>
            <a:round/>
            <a:headEnd/>
            <a:tailEnd/>
          </a:ln>
        </p:spPr>
        <p:txBody>
          <a:bodyPr wrap="none" anchor="ctr"/>
          <a:lstStyle/>
          <a:p>
            <a:endParaRPr lang="zh-CN" altLang="en-US"/>
          </a:p>
        </p:txBody>
      </p:sp>
      <p:sp>
        <p:nvSpPr>
          <p:cNvPr id="114" name="Line 187"/>
          <p:cNvSpPr>
            <a:spLocks noChangeShapeType="1"/>
          </p:cNvSpPr>
          <p:nvPr/>
        </p:nvSpPr>
        <p:spPr bwMode="auto">
          <a:xfrm>
            <a:off x="2411760" y="1412776"/>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15" name="Oval 183"/>
          <p:cNvSpPr>
            <a:spLocks noChangeArrowheads="1"/>
          </p:cNvSpPr>
          <p:nvPr/>
        </p:nvSpPr>
        <p:spPr bwMode="auto">
          <a:xfrm>
            <a:off x="2339752" y="2564532"/>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116" name="Line 184"/>
          <p:cNvSpPr>
            <a:spLocks noChangeShapeType="1"/>
          </p:cNvSpPr>
          <p:nvPr/>
        </p:nvSpPr>
        <p:spPr bwMode="auto">
          <a:xfrm flipH="1">
            <a:off x="2627561" y="2060848"/>
            <a:ext cx="0" cy="504056"/>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19" name="Line 185"/>
          <p:cNvSpPr>
            <a:spLocks noChangeShapeType="1"/>
          </p:cNvSpPr>
          <p:nvPr/>
        </p:nvSpPr>
        <p:spPr bwMode="auto">
          <a:xfrm>
            <a:off x="1836515" y="2060848"/>
            <a:ext cx="0" cy="431800"/>
          </a:xfrm>
          <a:prstGeom prst="line">
            <a:avLst/>
          </a:prstGeom>
          <a:noFill/>
          <a:ln w="19050">
            <a:solidFill>
              <a:srgbClr val="FF0000"/>
            </a:solidFill>
            <a:round/>
            <a:headEnd/>
            <a:tailEnd/>
          </a:ln>
        </p:spPr>
        <p:txBody>
          <a:bodyPr wrap="none" anchor="ctr"/>
          <a:lstStyle/>
          <a:p>
            <a:endParaRPr lang="zh-CN" altLang="en-US"/>
          </a:p>
        </p:txBody>
      </p:sp>
      <p:sp>
        <p:nvSpPr>
          <p:cNvPr id="120" name="Line 186"/>
          <p:cNvSpPr>
            <a:spLocks noChangeShapeType="1"/>
          </p:cNvSpPr>
          <p:nvPr/>
        </p:nvSpPr>
        <p:spPr bwMode="auto">
          <a:xfrm>
            <a:off x="1836515" y="2492648"/>
            <a:ext cx="575022" cy="248"/>
          </a:xfrm>
          <a:prstGeom prst="line">
            <a:avLst/>
          </a:prstGeom>
          <a:noFill/>
          <a:ln w="19050">
            <a:solidFill>
              <a:srgbClr val="FF0000"/>
            </a:solidFill>
            <a:round/>
            <a:headEnd/>
            <a:tailEnd/>
          </a:ln>
        </p:spPr>
        <p:txBody>
          <a:bodyPr wrap="none" anchor="ctr"/>
          <a:lstStyle/>
          <a:p>
            <a:endParaRPr lang="zh-CN" altLang="en-US"/>
          </a:p>
        </p:txBody>
      </p:sp>
      <p:sp>
        <p:nvSpPr>
          <p:cNvPr id="121" name="Line 187"/>
          <p:cNvSpPr>
            <a:spLocks noChangeShapeType="1"/>
          </p:cNvSpPr>
          <p:nvPr/>
        </p:nvSpPr>
        <p:spPr bwMode="auto">
          <a:xfrm>
            <a:off x="2411537" y="2492896"/>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22" name="Oval 183"/>
          <p:cNvSpPr>
            <a:spLocks noChangeArrowheads="1"/>
          </p:cNvSpPr>
          <p:nvPr/>
        </p:nvSpPr>
        <p:spPr bwMode="auto">
          <a:xfrm>
            <a:off x="2339752" y="3644652"/>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124" name="Line 184"/>
          <p:cNvSpPr>
            <a:spLocks noChangeShapeType="1"/>
          </p:cNvSpPr>
          <p:nvPr/>
        </p:nvSpPr>
        <p:spPr bwMode="auto">
          <a:xfrm flipH="1">
            <a:off x="2627561" y="3140968"/>
            <a:ext cx="0" cy="504056"/>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25" name="Line 185"/>
          <p:cNvSpPr>
            <a:spLocks noChangeShapeType="1"/>
          </p:cNvSpPr>
          <p:nvPr/>
        </p:nvSpPr>
        <p:spPr bwMode="auto">
          <a:xfrm>
            <a:off x="1836515" y="3140968"/>
            <a:ext cx="0" cy="431800"/>
          </a:xfrm>
          <a:prstGeom prst="line">
            <a:avLst/>
          </a:prstGeom>
          <a:noFill/>
          <a:ln w="19050">
            <a:solidFill>
              <a:srgbClr val="FF0000"/>
            </a:solidFill>
            <a:round/>
            <a:headEnd/>
            <a:tailEnd/>
          </a:ln>
        </p:spPr>
        <p:txBody>
          <a:bodyPr wrap="none" anchor="ctr"/>
          <a:lstStyle/>
          <a:p>
            <a:endParaRPr lang="zh-CN" altLang="en-US"/>
          </a:p>
        </p:txBody>
      </p:sp>
      <p:sp>
        <p:nvSpPr>
          <p:cNvPr id="126" name="Line 186"/>
          <p:cNvSpPr>
            <a:spLocks noChangeShapeType="1"/>
          </p:cNvSpPr>
          <p:nvPr/>
        </p:nvSpPr>
        <p:spPr bwMode="auto">
          <a:xfrm>
            <a:off x="1836515" y="3572768"/>
            <a:ext cx="575022" cy="248"/>
          </a:xfrm>
          <a:prstGeom prst="line">
            <a:avLst/>
          </a:prstGeom>
          <a:noFill/>
          <a:ln w="19050">
            <a:solidFill>
              <a:srgbClr val="FF0000"/>
            </a:solidFill>
            <a:round/>
            <a:headEnd/>
            <a:tailEnd/>
          </a:ln>
        </p:spPr>
        <p:txBody>
          <a:bodyPr wrap="none" anchor="ctr"/>
          <a:lstStyle/>
          <a:p>
            <a:endParaRPr lang="zh-CN" altLang="en-US"/>
          </a:p>
        </p:txBody>
      </p:sp>
      <p:sp>
        <p:nvSpPr>
          <p:cNvPr id="127" name="Line 187"/>
          <p:cNvSpPr>
            <a:spLocks noChangeShapeType="1"/>
          </p:cNvSpPr>
          <p:nvPr/>
        </p:nvSpPr>
        <p:spPr bwMode="auto">
          <a:xfrm>
            <a:off x="2411537" y="3573016"/>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128" name="Oval 183"/>
          <p:cNvSpPr>
            <a:spLocks noChangeArrowheads="1"/>
          </p:cNvSpPr>
          <p:nvPr/>
        </p:nvSpPr>
        <p:spPr bwMode="auto">
          <a:xfrm>
            <a:off x="2339752" y="4724772"/>
            <a:ext cx="503833" cy="288404"/>
          </a:xfrm>
          <a:prstGeom prst="ellipse">
            <a:avLst/>
          </a:prstGeom>
          <a:solidFill>
            <a:srgbClr val="FFFF99"/>
          </a:solidFill>
          <a:ln w="28575" algn="ctr">
            <a:solidFill>
              <a:srgbClr val="FF7C80"/>
            </a:solidFill>
            <a:round/>
            <a:headEnd/>
            <a:tailEnd/>
          </a:ln>
        </p:spPr>
        <p:txBody>
          <a:bodyPr wrap="none" anchor="ctr"/>
          <a:lstStyle/>
          <a:p>
            <a:pPr algn="ctr">
              <a:spcBef>
                <a:spcPct val="50000"/>
              </a:spcBef>
            </a:pPr>
            <a:r>
              <a:rPr lang="en-US" altLang="zh-CN" sz="2000">
                <a:solidFill>
                  <a:srgbClr val="808080"/>
                </a:solidFill>
              </a:rPr>
              <a:t>=?</a:t>
            </a:r>
          </a:p>
        </p:txBody>
      </p:sp>
      <p:sp>
        <p:nvSpPr>
          <p:cNvPr id="130" name="Line 184"/>
          <p:cNvSpPr>
            <a:spLocks noChangeShapeType="1"/>
          </p:cNvSpPr>
          <p:nvPr/>
        </p:nvSpPr>
        <p:spPr bwMode="auto">
          <a:xfrm flipH="1">
            <a:off x="2627561" y="4221088"/>
            <a:ext cx="0" cy="504056"/>
          </a:xfrm>
          <a:prstGeom prst="line">
            <a:avLst/>
          </a:prstGeom>
          <a:noFill/>
          <a:ln w="19050">
            <a:solidFill>
              <a:srgbClr val="FF7C80"/>
            </a:solidFill>
            <a:round/>
            <a:headEnd/>
            <a:tailEnd type="triangle" w="med" len="med"/>
          </a:ln>
        </p:spPr>
        <p:txBody>
          <a:bodyPr wrap="none" anchor="ctr"/>
          <a:lstStyle/>
          <a:p>
            <a:endParaRPr lang="zh-CN" altLang="en-US"/>
          </a:p>
        </p:txBody>
      </p:sp>
      <p:sp>
        <p:nvSpPr>
          <p:cNvPr id="131" name="Line 185"/>
          <p:cNvSpPr>
            <a:spLocks noChangeShapeType="1"/>
          </p:cNvSpPr>
          <p:nvPr/>
        </p:nvSpPr>
        <p:spPr bwMode="auto">
          <a:xfrm>
            <a:off x="1836515" y="4221088"/>
            <a:ext cx="0" cy="431800"/>
          </a:xfrm>
          <a:prstGeom prst="line">
            <a:avLst/>
          </a:prstGeom>
          <a:noFill/>
          <a:ln w="19050">
            <a:solidFill>
              <a:srgbClr val="FF7C80"/>
            </a:solidFill>
            <a:round/>
            <a:headEnd/>
            <a:tailEnd/>
          </a:ln>
        </p:spPr>
        <p:txBody>
          <a:bodyPr wrap="none" anchor="ctr"/>
          <a:lstStyle/>
          <a:p>
            <a:endParaRPr lang="zh-CN" altLang="en-US"/>
          </a:p>
        </p:txBody>
      </p:sp>
      <p:sp>
        <p:nvSpPr>
          <p:cNvPr id="132" name="Line 186"/>
          <p:cNvSpPr>
            <a:spLocks noChangeShapeType="1"/>
          </p:cNvSpPr>
          <p:nvPr/>
        </p:nvSpPr>
        <p:spPr bwMode="auto">
          <a:xfrm>
            <a:off x="1836515" y="4652888"/>
            <a:ext cx="575022" cy="248"/>
          </a:xfrm>
          <a:prstGeom prst="line">
            <a:avLst/>
          </a:prstGeom>
          <a:noFill/>
          <a:ln w="19050">
            <a:solidFill>
              <a:srgbClr val="FF7C80"/>
            </a:solidFill>
            <a:round/>
            <a:headEnd/>
            <a:tailEnd/>
          </a:ln>
        </p:spPr>
        <p:txBody>
          <a:bodyPr wrap="none" anchor="ctr"/>
          <a:lstStyle/>
          <a:p>
            <a:endParaRPr lang="zh-CN" altLang="en-US"/>
          </a:p>
        </p:txBody>
      </p:sp>
      <p:sp>
        <p:nvSpPr>
          <p:cNvPr id="137" name="Line 187"/>
          <p:cNvSpPr>
            <a:spLocks noChangeShapeType="1"/>
          </p:cNvSpPr>
          <p:nvPr/>
        </p:nvSpPr>
        <p:spPr bwMode="auto">
          <a:xfrm>
            <a:off x="2411537" y="4653136"/>
            <a:ext cx="72008" cy="72008"/>
          </a:xfrm>
          <a:prstGeom prst="line">
            <a:avLst/>
          </a:prstGeom>
          <a:noFill/>
          <a:ln w="19050">
            <a:solidFill>
              <a:srgbClr val="FF7C80"/>
            </a:solidFill>
            <a:round/>
            <a:headEnd/>
            <a:tailEnd type="triangle" w="med" len="med"/>
          </a:ln>
        </p:spPr>
        <p:txBody>
          <a:bodyPr wrap="none" anchor="ctr"/>
          <a:lstStyle/>
          <a:p>
            <a:endParaRPr lang="zh-CN" altLang="en-US"/>
          </a:p>
        </p:txBody>
      </p:sp>
      <p:cxnSp>
        <p:nvCxnSpPr>
          <p:cNvPr id="139" name="直接连接符 138"/>
          <p:cNvCxnSpPr>
            <a:stCxn id="51240" idx="0"/>
          </p:cNvCxnSpPr>
          <p:nvPr/>
        </p:nvCxnSpPr>
        <p:spPr bwMode="auto">
          <a:xfrm rot="5400000" flipH="1" flipV="1">
            <a:off x="-1115888" y="3500388"/>
            <a:ext cx="3743300" cy="124"/>
          </a:xfrm>
          <a:prstGeom prst="line">
            <a:avLst/>
          </a:prstGeom>
          <a:noFill/>
          <a:ln w="19050">
            <a:solidFill>
              <a:srgbClr val="FF0000"/>
            </a:solidFill>
            <a:round/>
            <a:headEnd/>
            <a:tailEnd/>
          </a:ln>
        </p:spPr>
      </p:cxnSp>
      <p:cxnSp>
        <p:nvCxnSpPr>
          <p:cNvPr id="141" name="直接箭头连接符 140"/>
          <p:cNvCxnSpPr>
            <a:endCxn id="106" idx="2"/>
          </p:cNvCxnSpPr>
          <p:nvPr/>
        </p:nvCxnSpPr>
        <p:spPr bwMode="auto">
          <a:xfrm flipV="1">
            <a:off x="755576" y="1628614"/>
            <a:ext cx="1584399" cy="186"/>
          </a:xfrm>
          <a:prstGeom prst="straightConnector1">
            <a:avLst/>
          </a:prstGeom>
          <a:noFill/>
          <a:ln w="19050">
            <a:solidFill>
              <a:srgbClr val="FF0000"/>
            </a:solidFill>
            <a:round/>
            <a:headEnd/>
            <a:tailEnd type="triangle" w="med" len="lg"/>
          </a:ln>
        </p:spPr>
      </p:cxnSp>
      <p:cxnSp>
        <p:nvCxnSpPr>
          <p:cNvPr id="142" name="直接箭头连接符 141"/>
          <p:cNvCxnSpPr/>
          <p:nvPr/>
        </p:nvCxnSpPr>
        <p:spPr bwMode="auto">
          <a:xfrm>
            <a:off x="755576" y="2708920"/>
            <a:ext cx="1584399" cy="1588"/>
          </a:xfrm>
          <a:prstGeom prst="straightConnector1">
            <a:avLst/>
          </a:prstGeom>
          <a:noFill/>
          <a:ln w="19050">
            <a:solidFill>
              <a:srgbClr val="FF0000"/>
            </a:solidFill>
            <a:round/>
            <a:headEnd/>
            <a:tailEnd type="triangle" w="med" len="lg"/>
          </a:ln>
        </p:spPr>
      </p:cxnSp>
      <p:cxnSp>
        <p:nvCxnSpPr>
          <p:cNvPr id="143" name="直接箭头连接符 142"/>
          <p:cNvCxnSpPr/>
          <p:nvPr/>
        </p:nvCxnSpPr>
        <p:spPr bwMode="auto">
          <a:xfrm>
            <a:off x="755576" y="3789040"/>
            <a:ext cx="1584399" cy="1588"/>
          </a:xfrm>
          <a:prstGeom prst="straightConnector1">
            <a:avLst/>
          </a:prstGeom>
          <a:noFill/>
          <a:ln w="19050">
            <a:solidFill>
              <a:srgbClr val="FF0000"/>
            </a:solidFill>
            <a:round/>
            <a:headEnd/>
            <a:tailEnd type="triangle" w="med" len="lg"/>
          </a:ln>
        </p:spPr>
      </p:cxnSp>
      <p:cxnSp>
        <p:nvCxnSpPr>
          <p:cNvPr id="144" name="直接箭头连接符 143"/>
          <p:cNvCxnSpPr/>
          <p:nvPr/>
        </p:nvCxnSpPr>
        <p:spPr bwMode="auto">
          <a:xfrm>
            <a:off x="755576" y="4869160"/>
            <a:ext cx="1584399" cy="1588"/>
          </a:xfrm>
          <a:prstGeom prst="straightConnector1">
            <a:avLst/>
          </a:prstGeom>
          <a:noFill/>
          <a:ln w="19050">
            <a:solidFill>
              <a:srgbClr val="FF0000"/>
            </a:solidFill>
            <a:round/>
            <a:headEnd/>
            <a:tailEnd type="triangle" w="med" len="lg"/>
          </a:ln>
        </p:spPr>
      </p:cxnSp>
      <p:cxnSp>
        <p:nvCxnSpPr>
          <p:cNvPr id="145" name="直接连接符 144"/>
          <p:cNvCxnSpPr/>
          <p:nvPr/>
        </p:nvCxnSpPr>
        <p:spPr bwMode="auto">
          <a:xfrm rot="5400000" flipH="1" flipV="1">
            <a:off x="-828042" y="3140410"/>
            <a:ext cx="4463380" cy="0"/>
          </a:xfrm>
          <a:prstGeom prst="line">
            <a:avLst/>
          </a:prstGeom>
          <a:noFill/>
          <a:ln w="19050">
            <a:solidFill>
              <a:srgbClr val="009900"/>
            </a:solidFill>
            <a:round/>
            <a:headEnd/>
            <a:tailEnd/>
          </a:ln>
        </p:spPr>
      </p:cxnSp>
      <p:cxnSp>
        <p:nvCxnSpPr>
          <p:cNvPr id="147" name="直接箭头连接符 146"/>
          <p:cNvCxnSpPr/>
          <p:nvPr/>
        </p:nvCxnSpPr>
        <p:spPr bwMode="auto">
          <a:xfrm>
            <a:off x="1403648" y="908720"/>
            <a:ext cx="216247" cy="1588"/>
          </a:xfrm>
          <a:prstGeom prst="straightConnector1">
            <a:avLst/>
          </a:prstGeom>
          <a:noFill/>
          <a:ln w="19050">
            <a:solidFill>
              <a:srgbClr val="009900"/>
            </a:solidFill>
            <a:round/>
            <a:headEnd/>
            <a:tailEnd type="triangle" w="med" len="lg"/>
          </a:ln>
        </p:spPr>
      </p:cxnSp>
      <p:cxnSp>
        <p:nvCxnSpPr>
          <p:cNvPr id="150" name="直接箭头连接符 149"/>
          <p:cNvCxnSpPr/>
          <p:nvPr/>
        </p:nvCxnSpPr>
        <p:spPr bwMode="auto">
          <a:xfrm>
            <a:off x="1403648" y="1988840"/>
            <a:ext cx="216247" cy="1588"/>
          </a:xfrm>
          <a:prstGeom prst="straightConnector1">
            <a:avLst/>
          </a:prstGeom>
          <a:noFill/>
          <a:ln w="19050">
            <a:solidFill>
              <a:srgbClr val="009900"/>
            </a:solidFill>
            <a:round/>
            <a:headEnd/>
            <a:tailEnd type="triangle" w="med" len="lg"/>
          </a:ln>
        </p:spPr>
      </p:cxnSp>
      <p:cxnSp>
        <p:nvCxnSpPr>
          <p:cNvPr id="151" name="直接箭头连接符 150"/>
          <p:cNvCxnSpPr/>
          <p:nvPr/>
        </p:nvCxnSpPr>
        <p:spPr bwMode="auto">
          <a:xfrm>
            <a:off x="1403648" y="3068960"/>
            <a:ext cx="216247" cy="1588"/>
          </a:xfrm>
          <a:prstGeom prst="straightConnector1">
            <a:avLst/>
          </a:prstGeom>
          <a:noFill/>
          <a:ln w="19050">
            <a:solidFill>
              <a:srgbClr val="009900"/>
            </a:solidFill>
            <a:round/>
            <a:headEnd/>
            <a:tailEnd type="triangle" w="med" len="lg"/>
          </a:ln>
        </p:spPr>
      </p:cxnSp>
      <p:cxnSp>
        <p:nvCxnSpPr>
          <p:cNvPr id="152" name="直接箭头连接符 151"/>
          <p:cNvCxnSpPr/>
          <p:nvPr/>
        </p:nvCxnSpPr>
        <p:spPr bwMode="auto">
          <a:xfrm>
            <a:off x="1403648" y="4149080"/>
            <a:ext cx="216247" cy="1588"/>
          </a:xfrm>
          <a:prstGeom prst="straightConnector1">
            <a:avLst/>
          </a:prstGeom>
          <a:noFill/>
          <a:ln w="19050">
            <a:solidFill>
              <a:srgbClr val="009900"/>
            </a:solidFill>
            <a:round/>
            <a:headEnd/>
            <a:tailEnd type="triangle" w="med" len="lg"/>
          </a:ln>
        </p:spPr>
      </p:cxnSp>
      <p:cxnSp>
        <p:nvCxnSpPr>
          <p:cNvPr id="160" name="直接连接符 159"/>
          <p:cNvCxnSpPr/>
          <p:nvPr/>
        </p:nvCxnSpPr>
        <p:spPr bwMode="auto">
          <a:xfrm>
            <a:off x="1403648" y="5157192"/>
            <a:ext cx="2160240" cy="0"/>
          </a:xfrm>
          <a:prstGeom prst="line">
            <a:avLst/>
          </a:prstGeom>
          <a:noFill/>
          <a:ln w="19050">
            <a:solidFill>
              <a:srgbClr val="009900"/>
            </a:solidFill>
            <a:round/>
            <a:headEnd/>
            <a:tailEnd/>
          </a:ln>
        </p:spPr>
      </p:cxnSp>
      <p:cxnSp>
        <p:nvCxnSpPr>
          <p:cNvPr id="162" name="直接连接符 161"/>
          <p:cNvCxnSpPr/>
          <p:nvPr/>
        </p:nvCxnSpPr>
        <p:spPr bwMode="auto">
          <a:xfrm rot="16200000" flipV="1">
            <a:off x="1403648" y="2996951"/>
            <a:ext cx="4320480" cy="1"/>
          </a:xfrm>
          <a:prstGeom prst="line">
            <a:avLst/>
          </a:prstGeom>
          <a:noFill/>
          <a:ln w="19050">
            <a:solidFill>
              <a:srgbClr val="009900"/>
            </a:solidFill>
            <a:round/>
            <a:headEnd/>
            <a:tailEnd/>
          </a:ln>
        </p:spPr>
      </p:cxnSp>
      <p:cxnSp>
        <p:nvCxnSpPr>
          <p:cNvPr id="163" name="直接箭头连接符 162"/>
          <p:cNvCxnSpPr/>
          <p:nvPr/>
        </p:nvCxnSpPr>
        <p:spPr bwMode="auto">
          <a:xfrm>
            <a:off x="3563888" y="836712"/>
            <a:ext cx="288255" cy="1588"/>
          </a:xfrm>
          <a:prstGeom prst="straightConnector1">
            <a:avLst/>
          </a:prstGeom>
          <a:noFill/>
          <a:ln w="19050">
            <a:solidFill>
              <a:srgbClr val="009900"/>
            </a:solidFill>
            <a:round/>
            <a:headEnd/>
            <a:tailEnd type="triangle" w="med" len="lg"/>
          </a:ln>
        </p:spPr>
      </p:cxnSp>
      <p:sp>
        <p:nvSpPr>
          <p:cNvPr id="166" name="Line 178"/>
          <p:cNvSpPr>
            <a:spLocks noChangeShapeType="1"/>
          </p:cNvSpPr>
          <p:nvPr/>
        </p:nvSpPr>
        <p:spPr bwMode="auto">
          <a:xfrm flipH="1" flipV="1">
            <a:off x="2267744" y="5229199"/>
            <a:ext cx="794" cy="144488"/>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sp>
        <p:nvSpPr>
          <p:cNvPr id="167" name="Line 179"/>
          <p:cNvSpPr>
            <a:spLocks noChangeShapeType="1"/>
          </p:cNvSpPr>
          <p:nvPr/>
        </p:nvSpPr>
        <p:spPr bwMode="auto">
          <a:xfrm>
            <a:off x="2268538" y="5229200"/>
            <a:ext cx="1366837" cy="0"/>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sp>
        <p:nvSpPr>
          <p:cNvPr id="168" name="Line 180"/>
          <p:cNvSpPr>
            <a:spLocks noChangeShapeType="1"/>
          </p:cNvSpPr>
          <p:nvPr/>
        </p:nvSpPr>
        <p:spPr bwMode="auto">
          <a:xfrm flipV="1">
            <a:off x="3635896" y="980728"/>
            <a:ext cx="0" cy="4248472"/>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cxnSp>
        <p:nvCxnSpPr>
          <p:cNvPr id="171" name="直接箭头连接符 170"/>
          <p:cNvCxnSpPr>
            <a:stCxn id="168" idx="1"/>
          </p:cNvCxnSpPr>
          <p:nvPr/>
        </p:nvCxnSpPr>
        <p:spPr bwMode="auto">
          <a:xfrm rot="16200000" flipH="1">
            <a:off x="3743225" y="873398"/>
            <a:ext cx="1588" cy="216247"/>
          </a:xfrm>
          <a:prstGeom prst="straightConnector1">
            <a:avLst/>
          </a:prstGeom>
          <a:noFill/>
          <a:ln w="19050">
            <a:solidFill>
              <a:srgbClr val="0000FF"/>
            </a:solidFill>
            <a:round/>
            <a:headEnd/>
            <a:tailEnd type="triangle" w="med" len="lg"/>
          </a:ln>
        </p:spPr>
      </p:cxnSp>
      <p:cxnSp>
        <p:nvCxnSpPr>
          <p:cNvPr id="173" name="直接箭头连接符 172"/>
          <p:cNvCxnSpPr/>
          <p:nvPr/>
        </p:nvCxnSpPr>
        <p:spPr bwMode="auto">
          <a:xfrm>
            <a:off x="3563888" y="1916832"/>
            <a:ext cx="288255" cy="1589"/>
          </a:xfrm>
          <a:prstGeom prst="straightConnector1">
            <a:avLst/>
          </a:prstGeom>
          <a:noFill/>
          <a:ln w="19050">
            <a:solidFill>
              <a:srgbClr val="009900"/>
            </a:solidFill>
            <a:round/>
            <a:headEnd/>
            <a:tailEnd type="triangle" w="med" len="lg"/>
          </a:ln>
        </p:spPr>
      </p:cxnSp>
      <p:cxnSp>
        <p:nvCxnSpPr>
          <p:cNvPr id="174" name="直接箭头连接符 173"/>
          <p:cNvCxnSpPr/>
          <p:nvPr/>
        </p:nvCxnSpPr>
        <p:spPr bwMode="auto">
          <a:xfrm rot="16200000" flipH="1">
            <a:off x="3743225" y="1953519"/>
            <a:ext cx="1588" cy="216247"/>
          </a:xfrm>
          <a:prstGeom prst="straightConnector1">
            <a:avLst/>
          </a:prstGeom>
          <a:noFill/>
          <a:ln w="19050">
            <a:solidFill>
              <a:srgbClr val="0000FF"/>
            </a:solidFill>
            <a:round/>
            <a:headEnd/>
            <a:tailEnd type="triangle" w="med" len="lg"/>
          </a:ln>
        </p:spPr>
      </p:cxnSp>
      <p:cxnSp>
        <p:nvCxnSpPr>
          <p:cNvPr id="175" name="直接箭头连接符 174"/>
          <p:cNvCxnSpPr/>
          <p:nvPr/>
        </p:nvCxnSpPr>
        <p:spPr bwMode="auto">
          <a:xfrm>
            <a:off x="3563888" y="2996952"/>
            <a:ext cx="288256" cy="1589"/>
          </a:xfrm>
          <a:prstGeom prst="straightConnector1">
            <a:avLst/>
          </a:prstGeom>
          <a:noFill/>
          <a:ln w="19050">
            <a:solidFill>
              <a:srgbClr val="009900"/>
            </a:solidFill>
            <a:round/>
            <a:headEnd/>
            <a:tailEnd type="triangle" w="med" len="lg"/>
          </a:ln>
        </p:spPr>
      </p:cxnSp>
      <p:cxnSp>
        <p:nvCxnSpPr>
          <p:cNvPr id="176" name="直接箭头连接符 175"/>
          <p:cNvCxnSpPr/>
          <p:nvPr/>
        </p:nvCxnSpPr>
        <p:spPr bwMode="auto">
          <a:xfrm rot="16200000" flipH="1">
            <a:off x="3743226" y="3033639"/>
            <a:ext cx="1588" cy="216247"/>
          </a:xfrm>
          <a:prstGeom prst="straightConnector1">
            <a:avLst/>
          </a:prstGeom>
          <a:noFill/>
          <a:ln w="19050">
            <a:solidFill>
              <a:srgbClr val="0000FF"/>
            </a:solidFill>
            <a:round/>
            <a:headEnd/>
            <a:tailEnd type="triangle" w="med" len="lg"/>
          </a:ln>
        </p:spPr>
      </p:cxnSp>
      <p:cxnSp>
        <p:nvCxnSpPr>
          <p:cNvPr id="177" name="直接箭头连接符 176"/>
          <p:cNvCxnSpPr/>
          <p:nvPr/>
        </p:nvCxnSpPr>
        <p:spPr bwMode="auto">
          <a:xfrm>
            <a:off x="3563888" y="4077072"/>
            <a:ext cx="288255" cy="1589"/>
          </a:xfrm>
          <a:prstGeom prst="straightConnector1">
            <a:avLst/>
          </a:prstGeom>
          <a:noFill/>
          <a:ln w="19050">
            <a:solidFill>
              <a:srgbClr val="009900"/>
            </a:solidFill>
            <a:round/>
            <a:headEnd/>
            <a:tailEnd type="triangle" w="med" len="lg"/>
          </a:ln>
        </p:spPr>
      </p:cxnSp>
      <p:cxnSp>
        <p:nvCxnSpPr>
          <p:cNvPr id="178" name="直接箭头连接符 177"/>
          <p:cNvCxnSpPr/>
          <p:nvPr/>
        </p:nvCxnSpPr>
        <p:spPr bwMode="auto">
          <a:xfrm rot="16200000" flipH="1">
            <a:off x="3743225" y="4113759"/>
            <a:ext cx="1588" cy="216247"/>
          </a:xfrm>
          <a:prstGeom prst="straightConnector1">
            <a:avLst/>
          </a:prstGeom>
          <a:noFill/>
          <a:ln w="19050">
            <a:solidFill>
              <a:srgbClr val="0000FF"/>
            </a:solidFill>
            <a:round/>
            <a:headEnd/>
            <a:tailEnd type="triangle" w="med" len="lg"/>
          </a:ln>
        </p:spPr>
      </p:cxnSp>
      <p:sp>
        <p:nvSpPr>
          <p:cNvPr id="179" name="Line 202"/>
          <p:cNvSpPr>
            <a:spLocks noChangeShapeType="1"/>
          </p:cNvSpPr>
          <p:nvPr/>
        </p:nvSpPr>
        <p:spPr bwMode="auto">
          <a:xfrm flipH="1">
            <a:off x="5724128" y="1916833"/>
            <a:ext cx="0" cy="2952328"/>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sp>
        <p:nvSpPr>
          <p:cNvPr id="180" name="Rectangle 203"/>
          <p:cNvSpPr>
            <a:spLocks noChangeArrowheads="1"/>
          </p:cNvSpPr>
          <p:nvPr/>
        </p:nvSpPr>
        <p:spPr bwMode="auto">
          <a:xfrm>
            <a:off x="4716016" y="4869160"/>
            <a:ext cx="1152128" cy="578173"/>
          </a:xfrm>
          <a:prstGeom prst="rect">
            <a:avLst/>
          </a:prstGeom>
          <a:solidFill>
            <a:srgbClr val="FFCCFF"/>
          </a:solidFill>
          <a:ln w="28575" algn="ctr">
            <a:solidFill>
              <a:srgbClr val="C00000"/>
            </a:solidFill>
            <a:miter lim="800000"/>
            <a:headEnd/>
            <a:tailEnd/>
          </a:ln>
        </p:spPr>
        <p:txBody>
          <a:bodyPr wrap="none" anchor="ctr"/>
          <a:lstStyle/>
          <a:p>
            <a:pPr algn="ctr">
              <a:spcBef>
                <a:spcPct val="50000"/>
              </a:spcBef>
            </a:pPr>
            <a:r>
              <a:rPr lang="en-US" altLang="zh-CN" sz="2000">
                <a:solidFill>
                  <a:srgbClr val="000000"/>
                </a:solidFill>
              </a:rPr>
              <a:t>4:1 mux</a:t>
            </a:r>
          </a:p>
        </p:txBody>
      </p:sp>
      <p:sp>
        <p:nvSpPr>
          <p:cNvPr id="181" name="Line 204"/>
          <p:cNvSpPr>
            <a:spLocks noChangeShapeType="1"/>
          </p:cNvSpPr>
          <p:nvPr/>
        </p:nvSpPr>
        <p:spPr bwMode="auto">
          <a:xfrm flipH="1">
            <a:off x="5292080" y="5447334"/>
            <a:ext cx="0" cy="285922"/>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sp>
        <p:nvSpPr>
          <p:cNvPr id="182" name="Line 202"/>
          <p:cNvSpPr>
            <a:spLocks noChangeShapeType="1"/>
          </p:cNvSpPr>
          <p:nvPr/>
        </p:nvSpPr>
        <p:spPr bwMode="auto">
          <a:xfrm>
            <a:off x="4860032" y="4149080"/>
            <a:ext cx="0" cy="720080"/>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184" name="直接连接符 183"/>
          <p:cNvCxnSpPr/>
          <p:nvPr/>
        </p:nvCxnSpPr>
        <p:spPr bwMode="auto">
          <a:xfrm rot="16200000" flipH="1">
            <a:off x="4680012" y="3104964"/>
            <a:ext cx="504056" cy="432048"/>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185" name="Line 202"/>
          <p:cNvSpPr>
            <a:spLocks noChangeShapeType="1"/>
          </p:cNvSpPr>
          <p:nvPr/>
        </p:nvSpPr>
        <p:spPr bwMode="auto">
          <a:xfrm>
            <a:off x="5148064" y="3573016"/>
            <a:ext cx="0" cy="1296144"/>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186" name="直接连接符 185"/>
          <p:cNvCxnSpPr>
            <a:endCxn id="179" idx="0"/>
          </p:cNvCxnSpPr>
          <p:nvPr/>
        </p:nvCxnSpPr>
        <p:spPr bwMode="auto">
          <a:xfrm rot="16200000" flipH="1">
            <a:off x="4788023" y="980728"/>
            <a:ext cx="1008114" cy="864095"/>
          </a:xfrm>
          <a:prstGeom prst="line">
            <a:avLst/>
          </a:prstGeom>
          <a:solidFill>
            <a:srgbClr val="FFFF99"/>
          </a:solidFill>
          <a:ln w="28575" cap="flat" cmpd="sng" algn="ctr">
            <a:solidFill>
              <a:srgbClr val="FF0000"/>
            </a:solidFill>
            <a:prstDash val="solid"/>
            <a:round/>
            <a:headEnd type="none" w="med" len="med"/>
            <a:tailEnd type="none" w="med" len="med"/>
          </a:ln>
          <a:effectLst/>
        </p:spPr>
      </p:cxnSp>
      <p:cxnSp>
        <p:nvCxnSpPr>
          <p:cNvPr id="190" name="直接连接符 189"/>
          <p:cNvCxnSpPr>
            <a:endCxn id="191" idx="0"/>
          </p:cNvCxnSpPr>
          <p:nvPr/>
        </p:nvCxnSpPr>
        <p:spPr bwMode="auto">
          <a:xfrm rot="16200000" flipH="1">
            <a:off x="4752020" y="2024844"/>
            <a:ext cx="720080" cy="648072"/>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191" name="Line 202"/>
          <p:cNvSpPr>
            <a:spLocks noChangeShapeType="1"/>
          </p:cNvSpPr>
          <p:nvPr/>
        </p:nvSpPr>
        <p:spPr bwMode="auto">
          <a:xfrm>
            <a:off x="5436096" y="2708920"/>
            <a:ext cx="0" cy="2160240"/>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197" name="直接连接符 196"/>
          <p:cNvCxnSpPr>
            <a:stCxn id="106" idx="6"/>
          </p:cNvCxnSpPr>
          <p:nvPr/>
        </p:nvCxnSpPr>
        <p:spPr bwMode="auto">
          <a:xfrm>
            <a:off x="2843808" y="1628614"/>
            <a:ext cx="648072" cy="186"/>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199" name="直接连接符 198"/>
          <p:cNvCxnSpPr/>
          <p:nvPr/>
        </p:nvCxnSpPr>
        <p:spPr bwMode="auto">
          <a:xfrm rot="16200000" flipH="1">
            <a:off x="2087723" y="3032955"/>
            <a:ext cx="2808312" cy="1"/>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0" name="直接连接符 199"/>
          <p:cNvCxnSpPr/>
          <p:nvPr/>
        </p:nvCxnSpPr>
        <p:spPr bwMode="auto">
          <a:xfrm>
            <a:off x="2843808" y="2708920"/>
            <a:ext cx="576064"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2" name="直接连接符 201"/>
          <p:cNvCxnSpPr/>
          <p:nvPr/>
        </p:nvCxnSpPr>
        <p:spPr bwMode="auto">
          <a:xfrm rot="5400000">
            <a:off x="2519771" y="3609020"/>
            <a:ext cx="1800200"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4" name="直接连接符 203"/>
          <p:cNvCxnSpPr/>
          <p:nvPr/>
        </p:nvCxnSpPr>
        <p:spPr bwMode="auto">
          <a:xfrm>
            <a:off x="2843808" y="3789040"/>
            <a:ext cx="504056"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06" name="直接连接符 205"/>
          <p:cNvCxnSpPr/>
          <p:nvPr/>
        </p:nvCxnSpPr>
        <p:spPr bwMode="auto">
          <a:xfrm rot="5400000">
            <a:off x="2951820" y="4185084"/>
            <a:ext cx="792088"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18" name="直接连接符 217"/>
          <p:cNvCxnSpPr/>
          <p:nvPr/>
        </p:nvCxnSpPr>
        <p:spPr bwMode="auto">
          <a:xfrm>
            <a:off x="2843808" y="4869160"/>
            <a:ext cx="648072" cy="0"/>
          </a:xfrm>
          <a:prstGeom prst="line">
            <a:avLst/>
          </a:prstGeom>
          <a:solidFill>
            <a:srgbClr val="FFFF99"/>
          </a:solidFill>
          <a:ln w="19050" cap="flat" cmpd="sng" algn="ctr">
            <a:solidFill>
              <a:srgbClr val="FFCC66"/>
            </a:solidFill>
            <a:prstDash val="solid"/>
            <a:round/>
            <a:headEnd type="none" w="med" len="med"/>
            <a:tailEnd type="none" w="med" len="med"/>
          </a:ln>
          <a:effectLst/>
        </p:spPr>
      </p:cxnSp>
      <p:cxnSp>
        <p:nvCxnSpPr>
          <p:cNvPr id="219" name="直接连接符 218"/>
          <p:cNvCxnSpPr/>
          <p:nvPr/>
        </p:nvCxnSpPr>
        <p:spPr bwMode="auto">
          <a:xfrm rot="16200000" flipH="1">
            <a:off x="3491880" y="4869160"/>
            <a:ext cx="504056" cy="504056"/>
          </a:xfrm>
          <a:prstGeom prst="line">
            <a:avLst/>
          </a:prstGeom>
          <a:solidFill>
            <a:srgbClr val="FFFF99"/>
          </a:solidFill>
          <a:ln w="19050" cap="flat" cmpd="sng" algn="ctr">
            <a:solidFill>
              <a:srgbClr val="FFCC66"/>
            </a:solidFill>
            <a:prstDash val="solid"/>
            <a:round/>
            <a:headEnd type="none" w="med" len="med"/>
            <a:tailEnd type="none" w="med" len="med"/>
          </a:ln>
          <a:effectLst/>
        </p:spPr>
      </p:cxnSp>
      <p:cxnSp>
        <p:nvCxnSpPr>
          <p:cNvPr id="226" name="直接连接符 225"/>
          <p:cNvCxnSpPr/>
          <p:nvPr/>
        </p:nvCxnSpPr>
        <p:spPr bwMode="auto">
          <a:xfrm rot="16200000" flipH="1">
            <a:off x="3347864" y="4581128"/>
            <a:ext cx="648072" cy="648072"/>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28" name="直接连接符 227"/>
          <p:cNvCxnSpPr/>
          <p:nvPr/>
        </p:nvCxnSpPr>
        <p:spPr bwMode="auto">
          <a:xfrm rot="16200000" flipH="1">
            <a:off x="3419872" y="4509120"/>
            <a:ext cx="576064" cy="576064"/>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30" name="直接连接符 229"/>
          <p:cNvCxnSpPr/>
          <p:nvPr/>
        </p:nvCxnSpPr>
        <p:spPr bwMode="auto">
          <a:xfrm rot="16200000" flipH="1">
            <a:off x="3491880" y="4437112"/>
            <a:ext cx="504056" cy="504056"/>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236" name="直接箭头连接符 235"/>
          <p:cNvCxnSpPr/>
          <p:nvPr/>
        </p:nvCxnSpPr>
        <p:spPr bwMode="auto">
          <a:xfrm>
            <a:off x="3995936" y="4941168"/>
            <a:ext cx="720080" cy="1588"/>
          </a:xfrm>
          <a:prstGeom prst="straightConnector1">
            <a:avLst/>
          </a:prstGeom>
          <a:noFill/>
          <a:ln w="19050">
            <a:solidFill>
              <a:srgbClr val="FF6600"/>
            </a:solidFill>
            <a:round/>
            <a:headEnd/>
            <a:tailEnd type="triangle" w="med" len="lg"/>
          </a:ln>
        </p:spPr>
      </p:cxnSp>
      <p:cxnSp>
        <p:nvCxnSpPr>
          <p:cNvPr id="238" name="直接箭头连接符 237"/>
          <p:cNvCxnSpPr/>
          <p:nvPr/>
        </p:nvCxnSpPr>
        <p:spPr bwMode="auto">
          <a:xfrm>
            <a:off x="3995936" y="5085184"/>
            <a:ext cx="720080" cy="1588"/>
          </a:xfrm>
          <a:prstGeom prst="straightConnector1">
            <a:avLst/>
          </a:prstGeom>
          <a:noFill/>
          <a:ln w="19050">
            <a:solidFill>
              <a:srgbClr val="FF6600"/>
            </a:solidFill>
            <a:round/>
            <a:headEnd/>
            <a:tailEnd type="triangle" w="med" len="lg"/>
          </a:ln>
        </p:spPr>
      </p:cxnSp>
      <p:cxnSp>
        <p:nvCxnSpPr>
          <p:cNvPr id="239" name="直接箭头连接符 238"/>
          <p:cNvCxnSpPr/>
          <p:nvPr/>
        </p:nvCxnSpPr>
        <p:spPr bwMode="auto">
          <a:xfrm>
            <a:off x="3995936" y="5229200"/>
            <a:ext cx="720080" cy="1588"/>
          </a:xfrm>
          <a:prstGeom prst="straightConnector1">
            <a:avLst/>
          </a:prstGeom>
          <a:noFill/>
          <a:ln w="19050">
            <a:solidFill>
              <a:srgbClr val="FF6600"/>
            </a:solidFill>
            <a:round/>
            <a:headEnd/>
            <a:tailEnd type="triangle" w="med" len="lg"/>
          </a:ln>
        </p:spPr>
      </p:cxnSp>
      <p:cxnSp>
        <p:nvCxnSpPr>
          <p:cNvPr id="240" name="直接箭头连接符 239"/>
          <p:cNvCxnSpPr/>
          <p:nvPr/>
        </p:nvCxnSpPr>
        <p:spPr bwMode="auto">
          <a:xfrm>
            <a:off x="3995936" y="5373216"/>
            <a:ext cx="720080" cy="1588"/>
          </a:xfrm>
          <a:prstGeom prst="straightConnector1">
            <a:avLst/>
          </a:prstGeom>
          <a:noFill/>
          <a:ln w="19050">
            <a:solidFill>
              <a:srgbClr val="FFCC66"/>
            </a:solidFill>
            <a:round/>
            <a:headEnd/>
            <a:tailEnd type="triangle" w="med" len="lg"/>
          </a:ln>
        </p:spPr>
      </p:cxnSp>
      <p:sp>
        <p:nvSpPr>
          <p:cNvPr id="243" name="TextBox 242"/>
          <p:cNvSpPr txBox="1"/>
          <p:nvPr/>
        </p:nvSpPr>
        <p:spPr>
          <a:xfrm>
            <a:off x="2771800" y="5662989"/>
            <a:ext cx="1656184" cy="646331"/>
          </a:xfrm>
          <a:prstGeom prst="rect">
            <a:avLst/>
          </a:prstGeom>
          <a:noFill/>
        </p:spPr>
        <p:txBody>
          <a:bodyPr wrap="square" rtlCol="0">
            <a:spAutoFit/>
          </a:bodyPr>
          <a:lstStyle/>
          <a:p>
            <a:r>
              <a:rPr lang="zh-CN" altLang="en-US" sz="1800" dirty="0"/>
              <a:t>标记：</a:t>
            </a:r>
            <a:r>
              <a:rPr lang="en-US" altLang="zh-CN" sz="1800" dirty="0"/>
              <a:t>Tag</a:t>
            </a:r>
          </a:p>
          <a:p>
            <a:r>
              <a:rPr lang="zh-CN" altLang="en-US" sz="1800" dirty="0"/>
              <a:t>索引：</a:t>
            </a:r>
            <a:r>
              <a:rPr lang="en-US" altLang="zh-CN" sz="1800" dirty="0"/>
              <a:t>Index</a:t>
            </a:r>
            <a:endParaRPr lang="zh-CN" altLang="en-US" sz="1800" dirty="0"/>
          </a:p>
        </p:txBody>
      </p:sp>
      <p:sp>
        <p:nvSpPr>
          <p:cNvPr id="244" name="Text Box 126"/>
          <p:cNvSpPr txBox="1">
            <a:spLocks noChangeArrowheads="1"/>
          </p:cNvSpPr>
          <p:nvPr/>
        </p:nvSpPr>
        <p:spPr bwMode="auto">
          <a:xfrm>
            <a:off x="4355976" y="5661248"/>
            <a:ext cx="2160836" cy="400110"/>
          </a:xfrm>
          <a:prstGeom prst="rect">
            <a:avLst/>
          </a:prstGeom>
          <a:noFill/>
          <a:ln w="28575" algn="ctr">
            <a:noFill/>
            <a:miter lim="800000"/>
            <a:headEnd/>
            <a:tailEnd/>
          </a:ln>
        </p:spPr>
        <p:txBody>
          <a:bodyPr wrap="square">
            <a:spAutoFit/>
          </a:bodyPr>
          <a:lstStyle/>
          <a:p>
            <a:pPr>
              <a:spcBef>
                <a:spcPts val="0"/>
              </a:spcBef>
            </a:pPr>
            <a:r>
              <a:rPr lang="en-US" altLang="zh-CN" sz="2000">
                <a:solidFill>
                  <a:srgbClr val="FF0000"/>
                </a:solidFill>
                <a:latin typeface="+mn-lt"/>
              </a:rPr>
              <a:t>to CPU Data in</a:t>
            </a:r>
            <a:endParaRPr lang="zh-CN" altLang="en-US" sz="2000">
              <a:solidFill>
                <a:srgbClr val="FF0000"/>
              </a:solidFill>
              <a:latin typeface="+mn-lt"/>
            </a:endParaRPr>
          </a:p>
        </p:txBody>
      </p:sp>
      <p:cxnSp>
        <p:nvCxnSpPr>
          <p:cNvPr id="246" name="直接连接符 245"/>
          <p:cNvCxnSpPr>
            <a:endCxn id="180" idx="2"/>
          </p:cNvCxnSpPr>
          <p:nvPr/>
        </p:nvCxnSpPr>
        <p:spPr bwMode="auto">
          <a:xfrm rot="16200000" flipH="1">
            <a:off x="4930986" y="5086238"/>
            <a:ext cx="578173" cy="144016"/>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161" name="矩形 160">
            <a:extLst>
              <a:ext uri="{FF2B5EF4-FFF2-40B4-BE49-F238E27FC236}">
                <a16:creationId xmlns:a16="http://schemas.microsoft.com/office/drawing/2014/main" id="{1FDBB878-9632-4973-BFA8-D74F5FBDE668}"/>
              </a:ext>
            </a:extLst>
          </p:cNvPr>
          <p:cNvSpPr/>
          <p:nvPr/>
        </p:nvSpPr>
        <p:spPr>
          <a:xfrm>
            <a:off x="1009796" y="723720"/>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
        <p:nvSpPr>
          <p:cNvPr id="164" name="矩形 163">
            <a:extLst>
              <a:ext uri="{FF2B5EF4-FFF2-40B4-BE49-F238E27FC236}">
                <a16:creationId xmlns:a16="http://schemas.microsoft.com/office/drawing/2014/main" id="{477BA088-4A16-4B31-9456-078F60606950}"/>
              </a:ext>
            </a:extLst>
          </p:cNvPr>
          <p:cNvSpPr/>
          <p:nvPr/>
        </p:nvSpPr>
        <p:spPr>
          <a:xfrm>
            <a:off x="1009796" y="1733907"/>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2</a:t>
            </a:r>
            <a:r>
              <a:rPr lang="zh-CN" altLang="en-US" sz="2000" dirty="0">
                <a:solidFill>
                  <a:srgbClr val="008000"/>
                </a:solidFill>
                <a:latin typeface="+mn-lt"/>
              </a:rPr>
              <a:t>路</a:t>
            </a:r>
          </a:p>
        </p:txBody>
      </p:sp>
      <p:sp>
        <p:nvSpPr>
          <p:cNvPr id="165" name="矩形 164">
            <a:extLst>
              <a:ext uri="{FF2B5EF4-FFF2-40B4-BE49-F238E27FC236}">
                <a16:creationId xmlns:a16="http://schemas.microsoft.com/office/drawing/2014/main" id="{22367276-E6BB-4F2B-A47C-22978E147CED}"/>
              </a:ext>
            </a:extLst>
          </p:cNvPr>
          <p:cNvSpPr/>
          <p:nvPr/>
        </p:nvSpPr>
        <p:spPr>
          <a:xfrm>
            <a:off x="1009796" y="2814027"/>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3</a:t>
            </a:r>
            <a:r>
              <a:rPr lang="zh-CN" altLang="en-US" sz="2000" dirty="0">
                <a:solidFill>
                  <a:srgbClr val="008000"/>
                </a:solidFill>
                <a:latin typeface="+mn-lt"/>
              </a:rPr>
              <a:t>路</a:t>
            </a:r>
          </a:p>
        </p:txBody>
      </p:sp>
      <p:sp>
        <p:nvSpPr>
          <p:cNvPr id="169" name="矩形 168">
            <a:extLst>
              <a:ext uri="{FF2B5EF4-FFF2-40B4-BE49-F238E27FC236}">
                <a16:creationId xmlns:a16="http://schemas.microsoft.com/office/drawing/2014/main" id="{91F9A78F-6B42-45FD-8188-DB2E79C7EFD2}"/>
              </a:ext>
            </a:extLst>
          </p:cNvPr>
          <p:cNvSpPr/>
          <p:nvPr/>
        </p:nvSpPr>
        <p:spPr>
          <a:xfrm>
            <a:off x="1009796" y="3894147"/>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4</a:t>
            </a:r>
            <a:r>
              <a:rPr lang="zh-CN" altLang="en-US" sz="2000" dirty="0">
                <a:solidFill>
                  <a:srgbClr val="008000"/>
                </a:solidFill>
                <a:latin typeface="+mn-lt"/>
              </a:rPr>
              <a:t>路</a:t>
            </a:r>
          </a:p>
        </p:txBody>
      </p:sp>
      <p:sp>
        <p:nvSpPr>
          <p:cNvPr id="170" name="矩形 169">
            <a:extLst>
              <a:ext uri="{FF2B5EF4-FFF2-40B4-BE49-F238E27FC236}">
                <a16:creationId xmlns:a16="http://schemas.microsoft.com/office/drawing/2014/main" id="{6819356D-7D8A-4BE5-8509-9EFDAFD885AE}"/>
              </a:ext>
            </a:extLst>
          </p:cNvPr>
          <p:cNvSpPr/>
          <p:nvPr/>
        </p:nvSpPr>
        <p:spPr>
          <a:xfrm>
            <a:off x="3807366" y="4525341"/>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4</a:t>
            </a:r>
            <a:r>
              <a:rPr lang="zh-CN" altLang="en-US" sz="2000" dirty="0">
                <a:solidFill>
                  <a:srgbClr val="008000"/>
                </a:solidFill>
                <a:latin typeface="+mn-lt"/>
              </a:rPr>
              <a:t>路</a:t>
            </a:r>
          </a:p>
        </p:txBody>
      </p:sp>
      <p:sp>
        <p:nvSpPr>
          <p:cNvPr id="172" name="矩形 171">
            <a:extLst>
              <a:ext uri="{FF2B5EF4-FFF2-40B4-BE49-F238E27FC236}">
                <a16:creationId xmlns:a16="http://schemas.microsoft.com/office/drawing/2014/main" id="{28D77699-825A-40E6-8111-F2F9B4D75D32}"/>
              </a:ext>
            </a:extLst>
          </p:cNvPr>
          <p:cNvSpPr/>
          <p:nvPr/>
        </p:nvSpPr>
        <p:spPr>
          <a:xfrm>
            <a:off x="3806457" y="3435060"/>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3</a:t>
            </a:r>
            <a:r>
              <a:rPr lang="zh-CN" altLang="en-US" sz="2000" dirty="0">
                <a:solidFill>
                  <a:srgbClr val="008000"/>
                </a:solidFill>
                <a:latin typeface="+mn-lt"/>
              </a:rPr>
              <a:t>路</a:t>
            </a:r>
          </a:p>
        </p:txBody>
      </p:sp>
      <p:sp>
        <p:nvSpPr>
          <p:cNvPr id="183" name="矩形 182">
            <a:extLst>
              <a:ext uri="{FF2B5EF4-FFF2-40B4-BE49-F238E27FC236}">
                <a16:creationId xmlns:a16="http://schemas.microsoft.com/office/drawing/2014/main" id="{92717D73-D391-4D6F-844B-EEED87331A61}"/>
              </a:ext>
            </a:extLst>
          </p:cNvPr>
          <p:cNvSpPr/>
          <p:nvPr/>
        </p:nvSpPr>
        <p:spPr>
          <a:xfrm>
            <a:off x="3806456" y="2366132"/>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2</a:t>
            </a:r>
            <a:r>
              <a:rPr lang="zh-CN" altLang="en-US" sz="2000" dirty="0">
                <a:solidFill>
                  <a:srgbClr val="008000"/>
                </a:solidFill>
                <a:latin typeface="+mn-lt"/>
              </a:rPr>
              <a:t>路</a:t>
            </a:r>
          </a:p>
        </p:txBody>
      </p:sp>
      <p:sp>
        <p:nvSpPr>
          <p:cNvPr id="187" name="矩形 186">
            <a:extLst>
              <a:ext uri="{FF2B5EF4-FFF2-40B4-BE49-F238E27FC236}">
                <a16:creationId xmlns:a16="http://schemas.microsoft.com/office/drawing/2014/main" id="{18FF0B4B-2E74-4734-BA26-2A7424B1FEBA}"/>
              </a:ext>
            </a:extLst>
          </p:cNvPr>
          <p:cNvSpPr/>
          <p:nvPr/>
        </p:nvSpPr>
        <p:spPr>
          <a:xfrm>
            <a:off x="3806455" y="1286012"/>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p:cTn id="7" dur="500" fill="hold"/>
                                        <p:tgtEl>
                                          <p:spTgt spid="145"/>
                                        </p:tgtEl>
                                        <p:attrNameLst>
                                          <p:attrName>ppt_x</p:attrName>
                                        </p:attrNameLst>
                                      </p:cBhvr>
                                      <p:tavLst>
                                        <p:tav tm="0">
                                          <p:val>
                                            <p:strVal val="#ppt_x"/>
                                          </p:val>
                                        </p:tav>
                                        <p:tav tm="100000">
                                          <p:val>
                                            <p:strVal val="#ppt_x"/>
                                          </p:val>
                                        </p:tav>
                                      </p:tavLst>
                                    </p:anim>
                                    <p:anim calcmode="lin" valueType="num">
                                      <p:cBhvr>
                                        <p:cTn id="8" dur="500" fill="hold"/>
                                        <p:tgtEl>
                                          <p:spTgt spid="145"/>
                                        </p:tgtEl>
                                        <p:attrNameLst>
                                          <p:attrName>ppt_y</p:attrName>
                                        </p:attrNameLst>
                                      </p:cBhvr>
                                      <p:tavLst>
                                        <p:tav tm="0">
                                          <p:val>
                                            <p:strVal val="#ppt_y+#ppt_h/2"/>
                                          </p:val>
                                        </p:tav>
                                        <p:tav tm="100000">
                                          <p:val>
                                            <p:strVal val="#ppt_y"/>
                                          </p:val>
                                        </p:tav>
                                      </p:tavLst>
                                    </p:anim>
                                    <p:anim calcmode="lin" valueType="num">
                                      <p:cBhvr>
                                        <p:cTn id="9" dur="500" fill="hold"/>
                                        <p:tgtEl>
                                          <p:spTgt spid="145"/>
                                        </p:tgtEl>
                                        <p:attrNameLst>
                                          <p:attrName>ppt_w</p:attrName>
                                        </p:attrNameLst>
                                      </p:cBhvr>
                                      <p:tavLst>
                                        <p:tav tm="0">
                                          <p:val>
                                            <p:strVal val="#ppt_w"/>
                                          </p:val>
                                        </p:tav>
                                        <p:tav tm="100000">
                                          <p:val>
                                            <p:strVal val="#ppt_w"/>
                                          </p:val>
                                        </p:tav>
                                      </p:tavLst>
                                    </p:anim>
                                    <p:anim calcmode="lin" valueType="num">
                                      <p:cBhvr>
                                        <p:cTn id="10" dur="500" fill="hold"/>
                                        <p:tgtEl>
                                          <p:spTgt spid="14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8" fill="hold" nodeType="afterEffect">
                                  <p:stCondLst>
                                    <p:cond delay="0"/>
                                  </p:stCondLst>
                                  <p:childTnLst>
                                    <p:set>
                                      <p:cBhvr>
                                        <p:cTn id="13" dur="1" fill="hold">
                                          <p:stCondLst>
                                            <p:cond delay="0"/>
                                          </p:stCondLst>
                                        </p:cTn>
                                        <p:tgtEl>
                                          <p:spTgt spid="147"/>
                                        </p:tgtEl>
                                        <p:attrNameLst>
                                          <p:attrName>style.visibility</p:attrName>
                                        </p:attrNameLst>
                                      </p:cBhvr>
                                      <p:to>
                                        <p:strVal val="visible"/>
                                      </p:to>
                                    </p:set>
                                    <p:anim calcmode="lin" valueType="num">
                                      <p:cBhvr>
                                        <p:cTn id="14" dur="500" fill="hold"/>
                                        <p:tgtEl>
                                          <p:spTgt spid="147"/>
                                        </p:tgtEl>
                                        <p:attrNameLst>
                                          <p:attrName>ppt_x</p:attrName>
                                        </p:attrNameLst>
                                      </p:cBhvr>
                                      <p:tavLst>
                                        <p:tav tm="0">
                                          <p:val>
                                            <p:strVal val="#ppt_x-#ppt_w/2"/>
                                          </p:val>
                                        </p:tav>
                                        <p:tav tm="100000">
                                          <p:val>
                                            <p:strVal val="#ppt_x"/>
                                          </p:val>
                                        </p:tav>
                                      </p:tavLst>
                                    </p:anim>
                                    <p:anim calcmode="lin" valueType="num">
                                      <p:cBhvr>
                                        <p:cTn id="15" dur="500" fill="hold"/>
                                        <p:tgtEl>
                                          <p:spTgt spid="147"/>
                                        </p:tgtEl>
                                        <p:attrNameLst>
                                          <p:attrName>ppt_y</p:attrName>
                                        </p:attrNameLst>
                                      </p:cBhvr>
                                      <p:tavLst>
                                        <p:tav tm="0">
                                          <p:val>
                                            <p:strVal val="#ppt_y"/>
                                          </p:val>
                                        </p:tav>
                                        <p:tav tm="100000">
                                          <p:val>
                                            <p:strVal val="#ppt_y"/>
                                          </p:val>
                                        </p:tav>
                                      </p:tavLst>
                                    </p:anim>
                                    <p:anim calcmode="lin" valueType="num">
                                      <p:cBhvr>
                                        <p:cTn id="16" dur="500" fill="hold"/>
                                        <p:tgtEl>
                                          <p:spTgt spid="147"/>
                                        </p:tgtEl>
                                        <p:attrNameLst>
                                          <p:attrName>ppt_w</p:attrName>
                                        </p:attrNameLst>
                                      </p:cBhvr>
                                      <p:tavLst>
                                        <p:tav tm="0">
                                          <p:val>
                                            <p:fltVal val="0"/>
                                          </p:val>
                                        </p:tav>
                                        <p:tav tm="100000">
                                          <p:val>
                                            <p:strVal val="#ppt_w"/>
                                          </p:val>
                                        </p:tav>
                                      </p:tavLst>
                                    </p:anim>
                                    <p:anim calcmode="lin" valueType="num">
                                      <p:cBhvr>
                                        <p:cTn id="17" dur="500" fill="hold"/>
                                        <p:tgtEl>
                                          <p:spTgt spid="147"/>
                                        </p:tgtEl>
                                        <p:attrNameLst>
                                          <p:attrName>ppt_h</p:attrName>
                                        </p:attrNameLst>
                                      </p:cBhvr>
                                      <p:tavLst>
                                        <p:tav tm="0">
                                          <p:val>
                                            <p:strVal val="#ppt_h"/>
                                          </p:val>
                                        </p:tav>
                                        <p:tav tm="100000">
                                          <p:val>
                                            <p:strVal val="#ppt_h"/>
                                          </p:val>
                                        </p:tav>
                                      </p:tavLst>
                                    </p:anim>
                                  </p:childTnLst>
                                </p:cTn>
                              </p:par>
                              <p:par>
                                <p:cTn id="18" presetID="17" presetClass="entr" presetSubtype="8" fill="hold" nodeType="withEffect">
                                  <p:stCondLst>
                                    <p:cond delay="0"/>
                                  </p:stCondLst>
                                  <p:childTnLst>
                                    <p:set>
                                      <p:cBhvr>
                                        <p:cTn id="19" dur="1" fill="hold">
                                          <p:stCondLst>
                                            <p:cond delay="0"/>
                                          </p:stCondLst>
                                        </p:cTn>
                                        <p:tgtEl>
                                          <p:spTgt spid="150"/>
                                        </p:tgtEl>
                                        <p:attrNameLst>
                                          <p:attrName>style.visibility</p:attrName>
                                        </p:attrNameLst>
                                      </p:cBhvr>
                                      <p:to>
                                        <p:strVal val="visible"/>
                                      </p:to>
                                    </p:set>
                                    <p:anim calcmode="lin" valueType="num">
                                      <p:cBhvr>
                                        <p:cTn id="20" dur="500" fill="hold"/>
                                        <p:tgtEl>
                                          <p:spTgt spid="150"/>
                                        </p:tgtEl>
                                        <p:attrNameLst>
                                          <p:attrName>ppt_x</p:attrName>
                                        </p:attrNameLst>
                                      </p:cBhvr>
                                      <p:tavLst>
                                        <p:tav tm="0">
                                          <p:val>
                                            <p:strVal val="#ppt_x-#ppt_w/2"/>
                                          </p:val>
                                        </p:tav>
                                        <p:tav tm="100000">
                                          <p:val>
                                            <p:strVal val="#ppt_x"/>
                                          </p:val>
                                        </p:tav>
                                      </p:tavLst>
                                    </p:anim>
                                    <p:anim calcmode="lin" valueType="num">
                                      <p:cBhvr>
                                        <p:cTn id="21" dur="500" fill="hold"/>
                                        <p:tgtEl>
                                          <p:spTgt spid="150"/>
                                        </p:tgtEl>
                                        <p:attrNameLst>
                                          <p:attrName>ppt_y</p:attrName>
                                        </p:attrNameLst>
                                      </p:cBhvr>
                                      <p:tavLst>
                                        <p:tav tm="0">
                                          <p:val>
                                            <p:strVal val="#ppt_y"/>
                                          </p:val>
                                        </p:tav>
                                        <p:tav tm="100000">
                                          <p:val>
                                            <p:strVal val="#ppt_y"/>
                                          </p:val>
                                        </p:tav>
                                      </p:tavLst>
                                    </p:anim>
                                    <p:anim calcmode="lin" valueType="num">
                                      <p:cBhvr>
                                        <p:cTn id="22" dur="500" fill="hold"/>
                                        <p:tgtEl>
                                          <p:spTgt spid="150"/>
                                        </p:tgtEl>
                                        <p:attrNameLst>
                                          <p:attrName>ppt_w</p:attrName>
                                        </p:attrNameLst>
                                      </p:cBhvr>
                                      <p:tavLst>
                                        <p:tav tm="0">
                                          <p:val>
                                            <p:fltVal val="0"/>
                                          </p:val>
                                        </p:tav>
                                        <p:tav tm="100000">
                                          <p:val>
                                            <p:strVal val="#ppt_w"/>
                                          </p:val>
                                        </p:tav>
                                      </p:tavLst>
                                    </p:anim>
                                    <p:anim calcmode="lin" valueType="num">
                                      <p:cBhvr>
                                        <p:cTn id="23" dur="500" fill="hold"/>
                                        <p:tgtEl>
                                          <p:spTgt spid="150"/>
                                        </p:tgtEl>
                                        <p:attrNameLst>
                                          <p:attrName>ppt_h</p:attrName>
                                        </p:attrNameLst>
                                      </p:cBhvr>
                                      <p:tavLst>
                                        <p:tav tm="0">
                                          <p:val>
                                            <p:strVal val="#ppt_h"/>
                                          </p:val>
                                        </p:tav>
                                        <p:tav tm="100000">
                                          <p:val>
                                            <p:strVal val="#ppt_h"/>
                                          </p:val>
                                        </p:tav>
                                      </p:tavLst>
                                    </p:anim>
                                  </p:childTnLst>
                                </p:cTn>
                              </p:par>
                              <p:par>
                                <p:cTn id="24" presetID="17" presetClass="entr" presetSubtype="8" fill="hold" nodeType="withEffect">
                                  <p:stCondLst>
                                    <p:cond delay="0"/>
                                  </p:stCondLst>
                                  <p:childTnLst>
                                    <p:set>
                                      <p:cBhvr>
                                        <p:cTn id="25" dur="1" fill="hold">
                                          <p:stCondLst>
                                            <p:cond delay="0"/>
                                          </p:stCondLst>
                                        </p:cTn>
                                        <p:tgtEl>
                                          <p:spTgt spid="151"/>
                                        </p:tgtEl>
                                        <p:attrNameLst>
                                          <p:attrName>style.visibility</p:attrName>
                                        </p:attrNameLst>
                                      </p:cBhvr>
                                      <p:to>
                                        <p:strVal val="visible"/>
                                      </p:to>
                                    </p:set>
                                    <p:anim calcmode="lin" valueType="num">
                                      <p:cBhvr>
                                        <p:cTn id="26" dur="500" fill="hold"/>
                                        <p:tgtEl>
                                          <p:spTgt spid="151"/>
                                        </p:tgtEl>
                                        <p:attrNameLst>
                                          <p:attrName>ppt_x</p:attrName>
                                        </p:attrNameLst>
                                      </p:cBhvr>
                                      <p:tavLst>
                                        <p:tav tm="0">
                                          <p:val>
                                            <p:strVal val="#ppt_x-#ppt_w/2"/>
                                          </p:val>
                                        </p:tav>
                                        <p:tav tm="100000">
                                          <p:val>
                                            <p:strVal val="#ppt_x"/>
                                          </p:val>
                                        </p:tav>
                                      </p:tavLst>
                                    </p:anim>
                                    <p:anim calcmode="lin" valueType="num">
                                      <p:cBhvr>
                                        <p:cTn id="27" dur="500" fill="hold"/>
                                        <p:tgtEl>
                                          <p:spTgt spid="151"/>
                                        </p:tgtEl>
                                        <p:attrNameLst>
                                          <p:attrName>ppt_y</p:attrName>
                                        </p:attrNameLst>
                                      </p:cBhvr>
                                      <p:tavLst>
                                        <p:tav tm="0">
                                          <p:val>
                                            <p:strVal val="#ppt_y"/>
                                          </p:val>
                                        </p:tav>
                                        <p:tav tm="100000">
                                          <p:val>
                                            <p:strVal val="#ppt_y"/>
                                          </p:val>
                                        </p:tav>
                                      </p:tavLst>
                                    </p:anim>
                                    <p:anim calcmode="lin" valueType="num">
                                      <p:cBhvr>
                                        <p:cTn id="28" dur="500" fill="hold"/>
                                        <p:tgtEl>
                                          <p:spTgt spid="151"/>
                                        </p:tgtEl>
                                        <p:attrNameLst>
                                          <p:attrName>ppt_w</p:attrName>
                                        </p:attrNameLst>
                                      </p:cBhvr>
                                      <p:tavLst>
                                        <p:tav tm="0">
                                          <p:val>
                                            <p:fltVal val="0"/>
                                          </p:val>
                                        </p:tav>
                                        <p:tav tm="100000">
                                          <p:val>
                                            <p:strVal val="#ppt_w"/>
                                          </p:val>
                                        </p:tav>
                                      </p:tavLst>
                                    </p:anim>
                                    <p:anim calcmode="lin" valueType="num">
                                      <p:cBhvr>
                                        <p:cTn id="29" dur="500" fill="hold"/>
                                        <p:tgtEl>
                                          <p:spTgt spid="151"/>
                                        </p:tgtEl>
                                        <p:attrNameLst>
                                          <p:attrName>ppt_h</p:attrName>
                                        </p:attrNameLst>
                                      </p:cBhvr>
                                      <p:tavLst>
                                        <p:tav tm="0">
                                          <p:val>
                                            <p:strVal val="#ppt_h"/>
                                          </p:val>
                                        </p:tav>
                                        <p:tav tm="100000">
                                          <p:val>
                                            <p:strVal val="#ppt_h"/>
                                          </p:val>
                                        </p:tav>
                                      </p:tavLst>
                                    </p:anim>
                                  </p:childTnLst>
                                </p:cTn>
                              </p:par>
                              <p:par>
                                <p:cTn id="30" presetID="17" presetClass="entr" presetSubtype="8" fill="hold" nodeType="withEffect">
                                  <p:stCondLst>
                                    <p:cond delay="0"/>
                                  </p:stCondLst>
                                  <p:childTnLst>
                                    <p:set>
                                      <p:cBhvr>
                                        <p:cTn id="31" dur="1" fill="hold">
                                          <p:stCondLst>
                                            <p:cond delay="0"/>
                                          </p:stCondLst>
                                        </p:cTn>
                                        <p:tgtEl>
                                          <p:spTgt spid="152"/>
                                        </p:tgtEl>
                                        <p:attrNameLst>
                                          <p:attrName>style.visibility</p:attrName>
                                        </p:attrNameLst>
                                      </p:cBhvr>
                                      <p:to>
                                        <p:strVal val="visible"/>
                                      </p:to>
                                    </p:set>
                                    <p:anim calcmode="lin" valueType="num">
                                      <p:cBhvr>
                                        <p:cTn id="32" dur="500" fill="hold"/>
                                        <p:tgtEl>
                                          <p:spTgt spid="152"/>
                                        </p:tgtEl>
                                        <p:attrNameLst>
                                          <p:attrName>ppt_x</p:attrName>
                                        </p:attrNameLst>
                                      </p:cBhvr>
                                      <p:tavLst>
                                        <p:tav tm="0">
                                          <p:val>
                                            <p:strVal val="#ppt_x-#ppt_w/2"/>
                                          </p:val>
                                        </p:tav>
                                        <p:tav tm="100000">
                                          <p:val>
                                            <p:strVal val="#ppt_x"/>
                                          </p:val>
                                        </p:tav>
                                      </p:tavLst>
                                    </p:anim>
                                    <p:anim calcmode="lin" valueType="num">
                                      <p:cBhvr>
                                        <p:cTn id="33" dur="500" fill="hold"/>
                                        <p:tgtEl>
                                          <p:spTgt spid="152"/>
                                        </p:tgtEl>
                                        <p:attrNameLst>
                                          <p:attrName>ppt_y</p:attrName>
                                        </p:attrNameLst>
                                      </p:cBhvr>
                                      <p:tavLst>
                                        <p:tav tm="0">
                                          <p:val>
                                            <p:strVal val="#ppt_y"/>
                                          </p:val>
                                        </p:tav>
                                        <p:tav tm="100000">
                                          <p:val>
                                            <p:strVal val="#ppt_y"/>
                                          </p:val>
                                        </p:tav>
                                      </p:tavLst>
                                    </p:anim>
                                    <p:anim calcmode="lin" valueType="num">
                                      <p:cBhvr>
                                        <p:cTn id="34" dur="500" fill="hold"/>
                                        <p:tgtEl>
                                          <p:spTgt spid="152"/>
                                        </p:tgtEl>
                                        <p:attrNameLst>
                                          <p:attrName>ppt_w</p:attrName>
                                        </p:attrNameLst>
                                      </p:cBhvr>
                                      <p:tavLst>
                                        <p:tav tm="0">
                                          <p:val>
                                            <p:fltVal val="0"/>
                                          </p:val>
                                        </p:tav>
                                        <p:tav tm="100000">
                                          <p:val>
                                            <p:strVal val="#ppt_w"/>
                                          </p:val>
                                        </p:tav>
                                      </p:tavLst>
                                    </p:anim>
                                    <p:anim calcmode="lin" valueType="num">
                                      <p:cBhvr>
                                        <p:cTn id="35" dur="500" fill="hold"/>
                                        <p:tgtEl>
                                          <p:spTgt spid="152"/>
                                        </p:tgtEl>
                                        <p:attrNameLst>
                                          <p:attrName>ppt_h</p:attrName>
                                        </p:attrNameLst>
                                      </p:cBhvr>
                                      <p:tavLst>
                                        <p:tav tm="0">
                                          <p:val>
                                            <p:strVal val="#ppt_h"/>
                                          </p:val>
                                        </p:tav>
                                        <p:tav tm="100000">
                                          <p:val>
                                            <p:strVal val="#ppt_h"/>
                                          </p:val>
                                        </p:tav>
                                      </p:tavLst>
                                    </p:anim>
                                  </p:childTnLst>
                                </p:cTn>
                              </p:par>
                            </p:childTnLst>
                          </p:cTn>
                        </p:par>
                        <p:par>
                          <p:cTn id="36" fill="hold">
                            <p:stCondLst>
                              <p:cond delay="1000"/>
                            </p:stCondLst>
                            <p:childTnLst>
                              <p:par>
                                <p:cTn id="37" presetID="17" presetClass="entr" presetSubtype="8" fill="hold" nodeType="afterEffect">
                                  <p:stCondLst>
                                    <p:cond delay="0"/>
                                  </p:stCondLst>
                                  <p:childTnLst>
                                    <p:set>
                                      <p:cBhvr>
                                        <p:cTn id="38" dur="1" fill="hold">
                                          <p:stCondLst>
                                            <p:cond delay="0"/>
                                          </p:stCondLst>
                                        </p:cTn>
                                        <p:tgtEl>
                                          <p:spTgt spid="160"/>
                                        </p:tgtEl>
                                        <p:attrNameLst>
                                          <p:attrName>style.visibility</p:attrName>
                                        </p:attrNameLst>
                                      </p:cBhvr>
                                      <p:to>
                                        <p:strVal val="visible"/>
                                      </p:to>
                                    </p:set>
                                    <p:anim calcmode="lin" valueType="num">
                                      <p:cBhvr>
                                        <p:cTn id="39" dur="500" fill="hold"/>
                                        <p:tgtEl>
                                          <p:spTgt spid="160"/>
                                        </p:tgtEl>
                                        <p:attrNameLst>
                                          <p:attrName>ppt_x</p:attrName>
                                        </p:attrNameLst>
                                      </p:cBhvr>
                                      <p:tavLst>
                                        <p:tav tm="0">
                                          <p:val>
                                            <p:strVal val="#ppt_x-#ppt_w/2"/>
                                          </p:val>
                                        </p:tav>
                                        <p:tav tm="100000">
                                          <p:val>
                                            <p:strVal val="#ppt_x"/>
                                          </p:val>
                                        </p:tav>
                                      </p:tavLst>
                                    </p:anim>
                                    <p:anim calcmode="lin" valueType="num">
                                      <p:cBhvr>
                                        <p:cTn id="40" dur="500" fill="hold"/>
                                        <p:tgtEl>
                                          <p:spTgt spid="160"/>
                                        </p:tgtEl>
                                        <p:attrNameLst>
                                          <p:attrName>ppt_y</p:attrName>
                                        </p:attrNameLst>
                                      </p:cBhvr>
                                      <p:tavLst>
                                        <p:tav tm="0">
                                          <p:val>
                                            <p:strVal val="#ppt_y"/>
                                          </p:val>
                                        </p:tav>
                                        <p:tav tm="100000">
                                          <p:val>
                                            <p:strVal val="#ppt_y"/>
                                          </p:val>
                                        </p:tav>
                                      </p:tavLst>
                                    </p:anim>
                                    <p:anim calcmode="lin" valueType="num">
                                      <p:cBhvr>
                                        <p:cTn id="41" dur="500" fill="hold"/>
                                        <p:tgtEl>
                                          <p:spTgt spid="160"/>
                                        </p:tgtEl>
                                        <p:attrNameLst>
                                          <p:attrName>ppt_w</p:attrName>
                                        </p:attrNameLst>
                                      </p:cBhvr>
                                      <p:tavLst>
                                        <p:tav tm="0">
                                          <p:val>
                                            <p:fltVal val="0"/>
                                          </p:val>
                                        </p:tav>
                                        <p:tav tm="100000">
                                          <p:val>
                                            <p:strVal val="#ppt_w"/>
                                          </p:val>
                                        </p:tav>
                                      </p:tavLst>
                                    </p:anim>
                                    <p:anim calcmode="lin" valueType="num">
                                      <p:cBhvr>
                                        <p:cTn id="42" dur="500" fill="hold"/>
                                        <p:tgtEl>
                                          <p:spTgt spid="160"/>
                                        </p:tgtEl>
                                        <p:attrNameLst>
                                          <p:attrName>ppt_h</p:attrName>
                                        </p:attrNameLst>
                                      </p:cBhvr>
                                      <p:tavLst>
                                        <p:tav tm="0">
                                          <p:val>
                                            <p:strVal val="#ppt_h"/>
                                          </p:val>
                                        </p:tav>
                                        <p:tav tm="100000">
                                          <p:val>
                                            <p:strVal val="#ppt_h"/>
                                          </p:val>
                                        </p:tav>
                                      </p:tavLst>
                                    </p:anim>
                                  </p:childTnLst>
                                </p:cTn>
                              </p:par>
                            </p:childTnLst>
                          </p:cTn>
                        </p:par>
                        <p:par>
                          <p:cTn id="43" fill="hold">
                            <p:stCondLst>
                              <p:cond delay="1500"/>
                            </p:stCondLst>
                            <p:childTnLst>
                              <p:par>
                                <p:cTn id="44" presetID="17" presetClass="entr" presetSubtype="4" fill="hold" nodeType="afterEffect">
                                  <p:stCondLst>
                                    <p:cond delay="0"/>
                                  </p:stCondLst>
                                  <p:childTnLst>
                                    <p:set>
                                      <p:cBhvr>
                                        <p:cTn id="45" dur="1" fill="hold">
                                          <p:stCondLst>
                                            <p:cond delay="0"/>
                                          </p:stCondLst>
                                        </p:cTn>
                                        <p:tgtEl>
                                          <p:spTgt spid="162"/>
                                        </p:tgtEl>
                                        <p:attrNameLst>
                                          <p:attrName>style.visibility</p:attrName>
                                        </p:attrNameLst>
                                      </p:cBhvr>
                                      <p:to>
                                        <p:strVal val="visible"/>
                                      </p:to>
                                    </p:set>
                                    <p:anim calcmode="lin" valueType="num">
                                      <p:cBhvr>
                                        <p:cTn id="46" dur="500" fill="hold"/>
                                        <p:tgtEl>
                                          <p:spTgt spid="162"/>
                                        </p:tgtEl>
                                        <p:attrNameLst>
                                          <p:attrName>ppt_x</p:attrName>
                                        </p:attrNameLst>
                                      </p:cBhvr>
                                      <p:tavLst>
                                        <p:tav tm="0">
                                          <p:val>
                                            <p:strVal val="#ppt_x"/>
                                          </p:val>
                                        </p:tav>
                                        <p:tav tm="100000">
                                          <p:val>
                                            <p:strVal val="#ppt_x"/>
                                          </p:val>
                                        </p:tav>
                                      </p:tavLst>
                                    </p:anim>
                                    <p:anim calcmode="lin" valueType="num">
                                      <p:cBhvr>
                                        <p:cTn id="47" dur="500" fill="hold"/>
                                        <p:tgtEl>
                                          <p:spTgt spid="162"/>
                                        </p:tgtEl>
                                        <p:attrNameLst>
                                          <p:attrName>ppt_y</p:attrName>
                                        </p:attrNameLst>
                                      </p:cBhvr>
                                      <p:tavLst>
                                        <p:tav tm="0">
                                          <p:val>
                                            <p:strVal val="#ppt_y+#ppt_h/2"/>
                                          </p:val>
                                        </p:tav>
                                        <p:tav tm="100000">
                                          <p:val>
                                            <p:strVal val="#ppt_y"/>
                                          </p:val>
                                        </p:tav>
                                      </p:tavLst>
                                    </p:anim>
                                    <p:anim calcmode="lin" valueType="num">
                                      <p:cBhvr>
                                        <p:cTn id="48" dur="500" fill="hold"/>
                                        <p:tgtEl>
                                          <p:spTgt spid="162"/>
                                        </p:tgtEl>
                                        <p:attrNameLst>
                                          <p:attrName>ppt_w</p:attrName>
                                        </p:attrNameLst>
                                      </p:cBhvr>
                                      <p:tavLst>
                                        <p:tav tm="0">
                                          <p:val>
                                            <p:strVal val="#ppt_w"/>
                                          </p:val>
                                        </p:tav>
                                        <p:tav tm="100000">
                                          <p:val>
                                            <p:strVal val="#ppt_w"/>
                                          </p:val>
                                        </p:tav>
                                      </p:tavLst>
                                    </p:anim>
                                    <p:anim calcmode="lin" valueType="num">
                                      <p:cBhvr>
                                        <p:cTn id="49" dur="500" fill="hold"/>
                                        <p:tgtEl>
                                          <p:spTgt spid="162"/>
                                        </p:tgtEl>
                                        <p:attrNameLst>
                                          <p:attrName>ppt_h</p:attrName>
                                        </p:attrNameLst>
                                      </p:cBhvr>
                                      <p:tavLst>
                                        <p:tav tm="0">
                                          <p:val>
                                            <p:fltVal val="0"/>
                                          </p:val>
                                        </p:tav>
                                        <p:tav tm="100000">
                                          <p:val>
                                            <p:strVal val="#ppt_h"/>
                                          </p:val>
                                        </p:tav>
                                      </p:tavLst>
                                    </p:anim>
                                  </p:childTnLst>
                                </p:cTn>
                              </p:par>
                            </p:childTnLst>
                          </p:cTn>
                        </p:par>
                        <p:par>
                          <p:cTn id="50" fill="hold">
                            <p:stCondLst>
                              <p:cond delay="2000"/>
                            </p:stCondLst>
                            <p:childTnLst>
                              <p:par>
                                <p:cTn id="51" presetID="17" presetClass="entr" presetSubtype="8" fill="hold" nodeType="afterEffect">
                                  <p:stCondLst>
                                    <p:cond delay="0"/>
                                  </p:stCondLst>
                                  <p:childTnLst>
                                    <p:set>
                                      <p:cBhvr>
                                        <p:cTn id="52" dur="1" fill="hold">
                                          <p:stCondLst>
                                            <p:cond delay="0"/>
                                          </p:stCondLst>
                                        </p:cTn>
                                        <p:tgtEl>
                                          <p:spTgt spid="163"/>
                                        </p:tgtEl>
                                        <p:attrNameLst>
                                          <p:attrName>style.visibility</p:attrName>
                                        </p:attrNameLst>
                                      </p:cBhvr>
                                      <p:to>
                                        <p:strVal val="visible"/>
                                      </p:to>
                                    </p:set>
                                    <p:anim calcmode="lin" valueType="num">
                                      <p:cBhvr>
                                        <p:cTn id="53" dur="500" fill="hold"/>
                                        <p:tgtEl>
                                          <p:spTgt spid="163"/>
                                        </p:tgtEl>
                                        <p:attrNameLst>
                                          <p:attrName>ppt_x</p:attrName>
                                        </p:attrNameLst>
                                      </p:cBhvr>
                                      <p:tavLst>
                                        <p:tav tm="0">
                                          <p:val>
                                            <p:strVal val="#ppt_x-#ppt_w/2"/>
                                          </p:val>
                                        </p:tav>
                                        <p:tav tm="100000">
                                          <p:val>
                                            <p:strVal val="#ppt_x"/>
                                          </p:val>
                                        </p:tav>
                                      </p:tavLst>
                                    </p:anim>
                                    <p:anim calcmode="lin" valueType="num">
                                      <p:cBhvr>
                                        <p:cTn id="54" dur="500" fill="hold"/>
                                        <p:tgtEl>
                                          <p:spTgt spid="163"/>
                                        </p:tgtEl>
                                        <p:attrNameLst>
                                          <p:attrName>ppt_y</p:attrName>
                                        </p:attrNameLst>
                                      </p:cBhvr>
                                      <p:tavLst>
                                        <p:tav tm="0">
                                          <p:val>
                                            <p:strVal val="#ppt_y"/>
                                          </p:val>
                                        </p:tav>
                                        <p:tav tm="100000">
                                          <p:val>
                                            <p:strVal val="#ppt_y"/>
                                          </p:val>
                                        </p:tav>
                                      </p:tavLst>
                                    </p:anim>
                                    <p:anim calcmode="lin" valueType="num">
                                      <p:cBhvr>
                                        <p:cTn id="55" dur="500" fill="hold"/>
                                        <p:tgtEl>
                                          <p:spTgt spid="163"/>
                                        </p:tgtEl>
                                        <p:attrNameLst>
                                          <p:attrName>ppt_w</p:attrName>
                                        </p:attrNameLst>
                                      </p:cBhvr>
                                      <p:tavLst>
                                        <p:tav tm="0">
                                          <p:val>
                                            <p:fltVal val="0"/>
                                          </p:val>
                                        </p:tav>
                                        <p:tav tm="100000">
                                          <p:val>
                                            <p:strVal val="#ppt_w"/>
                                          </p:val>
                                        </p:tav>
                                      </p:tavLst>
                                    </p:anim>
                                    <p:anim calcmode="lin" valueType="num">
                                      <p:cBhvr>
                                        <p:cTn id="56" dur="500" fill="hold"/>
                                        <p:tgtEl>
                                          <p:spTgt spid="163"/>
                                        </p:tgtEl>
                                        <p:attrNameLst>
                                          <p:attrName>ppt_h</p:attrName>
                                        </p:attrNameLst>
                                      </p:cBhvr>
                                      <p:tavLst>
                                        <p:tav tm="0">
                                          <p:val>
                                            <p:strVal val="#ppt_h"/>
                                          </p:val>
                                        </p:tav>
                                        <p:tav tm="100000">
                                          <p:val>
                                            <p:strVal val="#ppt_h"/>
                                          </p:val>
                                        </p:tav>
                                      </p:tavLst>
                                    </p:anim>
                                  </p:childTnLst>
                                </p:cTn>
                              </p:par>
                              <p:par>
                                <p:cTn id="57" presetID="17" presetClass="entr" presetSubtype="8"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anim calcmode="lin" valueType="num">
                                      <p:cBhvr>
                                        <p:cTn id="59" dur="500" fill="hold"/>
                                        <p:tgtEl>
                                          <p:spTgt spid="173"/>
                                        </p:tgtEl>
                                        <p:attrNameLst>
                                          <p:attrName>ppt_x</p:attrName>
                                        </p:attrNameLst>
                                      </p:cBhvr>
                                      <p:tavLst>
                                        <p:tav tm="0">
                                          <p:val>
                                            <p:strVal val="#ppt_x-#ppt_w/2"/>
                                          </p:val>
                                        </p:tav>
                                        <p:tav tm="100000">
                                          <p:val>
                                            <p:strVal val="#ppt_x"/>
                                          </p:val>
                                        </p:tav>
                                      </p:tavLst>
                                    </p:anim>
                                    <p:anim calcmode="lin" valueType="num">
                                      <p:cBhvr>
                                        <p:cTn id="60" dur="500" fill="hold"/>
                                        <p:tgtEl>
                                          <p:spTgt spid="173"/>
                                        </p:tgtEl>
                                        <p:attrNameLst>
                                          <p:attrName>ppt_y</p:attrName>
                                        </p:attrNameLst>
                                      </p:cBhvr>
                                      <p:tavLst>
                                        <p:tav tm="0">
                                          <p:val>
                                            <p:strVal val="#ppt_y"/>
                                          </p:val>
                                        </p:tav>
                                        <p:tav tm="100000">
                                          <p:val>
                                            <p:strVal val="#ppt_y"/>
                                          </p:val>
                                        </p:tav>
                                      </p:tavLst>
                                    </p:anim>
                                    <p:anim calcmode="lin" valueType="num">
                                      <p:cBhvr>
                                        <p:cTn id="61" dur="500" fill="hold"/>
                                        <p:tgtEl>
                                          <p:spTgt spid="173"/>
                                        </p:tgtEl>
                                        <p:attrNameLst>
                                          <p:attrName>ppt_w</p:attrName>
                                        </p:attrNameLst>
                                      </p:cBhvr>
                                      <p:tavLst>
                                        <p:tav tm="0">
                                          <p:val>
                                            <p:fltVal val="0"/>
                                          </p:val>
                                        </p:tav>
                                        <p:tav tm="100000">
                                          <p:val>
                                            <p:strVal val="#ppt_w"/>
                                          </p:val>
                                        </p:tav>
                                      </p:tavLst>
                                    </p:anim>
                                    <p:anim calcmode="lin" valueType="num">
                                      <p:cBhvr>
                                        <p:cTn id="62" dur="500" fill="hold"/>
                                        <p:tgtEl>
                                          <p:spTgt spid="173"/>
                                        </p:tgtEl>
                                        <p:attrNameLst>
                                          <p:attrName>ppt_h</p:attrName>
                                        </p:attrNameLst>
                                      </p:cBhvr>
                                      <p:tavLst>
                                        <p:tav tm="0">
                                          <p:val>
                                            <p:strVal val="#ppt_h"/>
                                          </p:val>
                                        </p:tav>
                                        <p:tav tm="100000">
                                          <p:val>
                                            <p:strVal val="#ppt_h"/>
                                          </p:val>
                                        </p:tav>
                                      </p:tavLst>
                                    </p:anim>
                                  </p:childTnLst>
                                </p:cTn>
                              </p:par>
                              <p:par>
                                <p:cTn id="63" presetID="17" presetClass="entr" presetSubtype="8" fill="hold" nodeType="withEffect">
                                  <p:stCondLst>
                                    <p:cond delay="0"/>
                                  </p:stCondLst>
                                  <p:childTnLst>
                                    <p:set>
                                      <p:cBhvr>
                                        <p:cTn id="64" dur="1" fill="hold">
                                          <p:stCondLst>
                                            <p:cond delay="0"/>
                                          </p:stCondLst>
                                        </p:cTn>
                                        <p:tgtEl>
                                          <p:spTgt spid="175"/>
                                        </p:tgtEl>
                                        <p:attrNameLst>
                                          <p:attrName>style.visibility</p:attrName>
                                        </p:attrNameLst>
                                      </p:cBhvr>
                                      <p:to>
                                        <p:strVal val="visible"/>
                                      </p:to>
                                    </p:set>
                                    <p:anim calcmode="lin" valueType="num">
                                      <p:cBhvr>
                                        <p:cTn id="65" dur="500" fill="hold"/>
                                        <p:tgtEl>
                                          <p:spTgt spid="175"/>
                                        </p:tgtEl>
                                        <p:attrNameLst>
                                          <p:attrName>ppt_x</p:attrName>
                                        </p:attrNameLst>
                                      </p:cBhvr>
                                      <p:tavLst>
                                        <p:tav tm="0">
                                          <p:val>
                                            <p:strVal val="#ppt_x-#ppt_w/2"/>
                                          </p:val>
                                        </p:tav>
                                        <p:tav tm="100000">
                                          <p:val>
                                            <p:strVal val="#ppt_x"/>
                                          </p:val>
                                        </p:tav>
                                      </p:tavLst>
                                    </p:anim>
                                    <p:anim calcmode="lin" valueType="num">
                                      <p:cBhvr>
                                        <p:cTn id="66" dur="500" fill="hold"/>
                                        <p:tgtEl>
                                          <p:spTgt spid="175"/>
                                        </p:tgtEl>
                                        <p:attrNameLst>
                                          <p:attrName>ppt_y</p:attrName>
                                        </p:attrNameLst>
                                      </p:cBhvr>
                                      <p:tavLst>
                                        <p:tav tm="0">
                                          <p:val>
                                            <p:strVal val="#ppt_y"/>
                                          </p:val>
                                        </p:tav>
                                        <p:tav tm="100000">
                                          <p:val>
                                            <p:strVal val="#ppt_y"/>
                                          </p:val>
                                        </p:tav>
                                      </p:tavLst>
                                    </p:anim>
                                    <p:anim calcmode="lin" valueType="num">
                                      <p:cBhvr>
                                        <p:cTn id="67" dur="500" fill="hold"/>
                                        <p:tgtEl>
                                          <p:spTgt spid="175"/>
                                        </p:tgtEl>
                                        <p:attrNameLst>
                                          <p:attrName>ppt_w</p:attrName>
                                        </p:attrNameLst>
                                      </p:cBhvr>
                                      <p:tavLst>
                                        <p:tav tm="0">
                                          <p:val>
                                            <p:fltVal val="0"/>
                                          </p:val>
                                        </p:tav>
                                        <p:tav tm="100000">
                                          <p:val>
                                            <p:strVal val="#ppt_w"/>
                                          </p:val>
                                        </p:tav>
                                      </p:tavLst>
                                    </p:anim>
                                    <p:anim calcmode="lin" valueType="num">
                                      <p:cBhvr>
                                        <p:cTn id="68" dur="500" fill="hold"/>
                                        <p:tgtEl>
                                          <p:spTgt spid="175"/>
                                        </p:tgtEl>
                                        <p:attrNameLst>
                                          <p:attrName>ppt_h</p:attrName>
                                        </p:attrNameLst>
                                      </p:cBhvr>
                                      <p:tavLst>
                                        <p:tav tm="0">
                                          <p:val>
                                            <p:strVal val="#ppt_h"/>
                                          </p:val>
                                        </p:tav>
                                        <p:tav tm="100000">
                                          <p:val>
                                            <p:strVal val="#ppt_h"/>
                                          </p:val>
                                        </p:tav>
                                      </p:tavLst>
                                    </p:anim>
                                  </p:childTnLst>
                                </p:cTn>
                              </p:par>
                              <p:par>
                                <p:cTn id="69" presetID="17" presetClass="entr" presetSubtype="8"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anim calcmode="lin" valueType="num">
                                      <p:cBhvr>
                                        <p:cTn id="71" dur="500" fill="hold"/>
                                        <p:tgtEl>
                                          <p:spTgt spid="177"/>
                                        </p:tgtEl>
                                        <p:attrNameLst>
                                          <p:attrName>ppt_x</p:attrName>
                                        </p:attrNameLst>
                                      </p:cBhvr>
                                      <p:tavLst>
                                        <p:tav tm="0">
                                          <p:val>
                                            <p:strVal val="#ppt_x-#ppt_w/2"/>
                                          </p:val>
                                        </p:tav>
                                        <p:tav tm="100000">
                                          <p:val>
                                            <p:strVal val="#ppt_x"/>
                                          </p:val>
                                        </p:tav>
                                      </p:tavLst>
                                    </p:anim>
                                    <p:anim calcmode="lin" valueType="num">
                                      <p:cBhvr>
                                        <p:cTn id="72" dur="500" fill="hold"/>
                                        <p:tgtEl>
                                          <p:spTgt spid="177"/>
                                        </p:tgtEl>
                                        <p:attrNameLst>
                                          <p:attrName>ppt_y</p:attrName>
                                        </p:attrNameLst>
                                      </p:cBhvr>
                                      <p:tavLst>
                                        <p:tav tm="0">
                                          <p:val>
                                            <p:strVal val="#ppt_y"/>
                                          </p:val>
                                        </p:tav>
                                        <p:tav tm="100000">
                                          <p:val>
                                            <p:strVal val="#ppt_y"/>
                                          </p:val>
                                        </p:tav>
                                      </p:tavLst>
                                    </p:anim>
                                    <p:anim calcmode="lin" valueType="num">
                                      <p:cBhvr>
                                        <p:cTn id="73" dur="500" fill="hold"/>
                                        <p:tgtEl>
                                          <p:spTgt spid="177"/>
                                        </p:tgtEl>
                                        <p:attrNameLst>
                                          <p:attrName>ppt_w</p:attrName>
                                        </p:attrNameLst>
                                      </p:cBhvr>
                                      <p:tavLst>
                                        <p:tav tm="0">
                                          <p:val>
                                            <p:fltVal val="0"/>
                                          </p:val>
                                        </p:tav>
                                        <p:tav tm="100000">
                                          <p:val>
                                            <p:strVal val="#ppt_w"/>
                                          </p:val>
                                        </p:tav>
                                      </p:tavLst>
                                    </p:anim>
                                    <p:anim calcmode="lin" valueType="num">
                                      <p:cBhvr>
                                        <p:cTn id="74" dur="500" fill="hold"/>
                                        <p:tgtEl>
                                          <p:spTgt spid="177"/>
                                        </p:tgtEl>
                                        <p:attrNameLst>
                                          <p:attrName>ppt_h</p:attrName>
                                        </p:attrNameLst>
                                      </p:cBhvr>
                                      <p:tavLst>
                                        <p:tav tm="0">
                                          <p:val>
                                            <p:strVal val="#ppt_h"/>
                                          </p:val>
                                        </p:tav>
                                        <p:tav tm="100000">
                                          <p:val>
                                            <p:strVal val="#ppt_h"/>
                                          </p:val>
                                        </p:tav>
                                      </p:tavLst>
                                    </p:anim>
                                  </p:childTnLst>
                                </p:cTn>
                              </p:par>
                            </p:childTnLst>
                          </p:cTn>
                        </p:par>
                        <p:par>
                          <p:cTn id="75" fill="hold">
                            <p:stCondLst>
                              <p:cond delay="2500"/>
                            </p:stCondLst>
                            <p:childTnLst>
                              <p:par>
                                <p:cTn id="76" presetID="17" presetClass="entr" presetSubtype="4" fill="hold" grpId="0" nodeType="afterEffect">
                                  <p:stCondLst>
                                    <p:cond delay="0"/>
                                  </p:stCondLst>
                                  <p:childTnLst>
                                    <p:set>
                                      <p:cBhvr>
                                        <p:cTn id="77" dur="1" fill="hold">
                                          <p:stCondLst>
                                            <p:cond delay="0"/>
                                          </p:stCondLst>
                                        </p:cTn>
                                        <p:tgtEl>
                                          <p:spTgt spid="166"/>
                                        </p:tgtEl>
                                        <p:attrNameLst>
                                          <p:attrName>style.visibility</p:attrName>
                                        </p:attrNameLst>
                                      </p:cBhvr>
                                      <p:to>
                                        <p:strVal val="visible"/>
                                      </p:to>
                                    </p:set>
                                    <p:anim calcmode="lin" valueType="num">
                                      <p:cBhvr>
                                        <p:cTn id="78" dur="500" fill="hold"/>
                                        <p:tgtEl>
                                          <p:spTgt spid="166"/>
                                        </p:tgtEl>
                                        <p:attrNameLst>
                                          <p:attrName>ppt_x</p:attrName>
                                        </p:attrNameLst>
                                      </p:cBhvr>
                                      <p:tavLst>
                                        <p:tav tm="0">
                                          <p:val>
                                            <p:strVal val="#ppt_x"/>
                                          </p:val>
                                        </p:tav>
                                        <p:tav tm="100000">
                                          <p:val>
                                            <p:strVal val="#ppt_x"/>
                                          </p:val>
                                        </p:tav>
                                      </p:tavLst>
                                    </p:anim>
                                    <p:anim calcmode="lin" valueType="num">
                                      <p:cBhvr>
                                        <p:cTn id="79" dur="500" fill="hold"/>
                                        <p:tgtEl>
                                          <p:spTgt spid="166"/>
                                        </p:tgtEl>
                                        <p:attrNameLst>
                                          <p:attrName>ppt_y</p:attrName>
                                        </p:attrNameLst>
                                      </p:cBhvr>
                                      <p:tavLst>
                                        <p:tav tm="0">
                                          <p:val>
                                            <p:strVal val="#ppt_y+#ppt_h/2"/>
                                          </p:val>
                                        </p:tav>
                                        <p:tav tm="100000">
                                          <p:val>
                                            <p:strVal val="#ppt_y"/>
                                          </p:val>
                                        </p:tav>
                                      </p:tavLst>
                                    </p:anim>
                                    <p:anim calcmode="lin" valueType="num">
                                      <p:cBhvr>
                                        <p:cTn id="80" dur="500" fill="hold"/>
                                        <p:tgtEl>
                                          <p:spTgt spid="166"/>
                                        </p:tgtEl>
                                        <p:attrNameLst>
                                          <p:attrName>ppt_w</p:attrName>
                                        </p:attrNameLst>
                                      </p:cBhvr>
                                      <p:tavLst>
                                        <p:tav tm="0">
                                          <p:val>
                                            <p:strVal val="#ppt_w"/>
                                          </p:val>
                                        </p:tav>
                                        <p:tav tm="100000">
                                          <p:val>
                                            <p:strVal val="#ppt_w"/>
                                          </p:val>
                                        </p:tav>
                                      </p:tavLst>
                                    </p:anim>
                                    <p:anim calcmode="lin" valueType="num">
                                      <p:cBhvr>
                                        <p:cTn id="81" dur="500" fill="hold"/>
                                        <p:tgtEl>
                                          <p:spTgt spid="166"/>
                                        </p:tgtEl>
                                        <p:attrNameLst>
                                          <p:attrName>ppt_h</p:attrName>
                                        </p:attrNameLst>
                                      </p:cBhvr>
                                      <p:tavLst>
                                        <p:tav tm="0">
                                          <p:val>
                                            <p:fltVal val="0"/>
                                          </p:val>
                                        </p:tav>
                                        <p:tav tm="100000">
                                          <p:val>
                                            <p:strVal val="#ppt_h"/>
                                          </p:val>
                                        </p:tav>
                                      </p:tavLst>
                                    </p:anim>
                                  </p:childTnLst>
                                </p:cTn>
                              </p:par>
                            </p:childTnLst>
                          </p:cTn>
                        </p:par>
                        <p:par>
                          <p:cTn id="82" fill="hold">
                            <p:stCondLst>
                              <p:cond delay="3000"/>
                            </p:stCondLst>
                            <p:childTnLst>
                              <p:par>
                                <p:cTn id="83" presetID="17" presetClass="entr" presetSubtype="8" fill="hold" grpId="0" nodeType="afterEffect">
                                  <p:stCondLst>
                                    <p:cond delay="0"/>
                                  </p:stCondLst>
                                  <p:childTnLst>
                                    <p:set>
                                      <p:cBhvr>
                                        <p:cTn id="84" dur="1" fill="hold">
                                          <p:stCondLst>
                                            <p:cond delay="0"/>
                                          </p:stCondLst>
                                        </p:cTn>
                                        <p:tgtEl>
                                          <p:spTgt spid="167"/>
                                        </p:tgtEl>
                                        <p:attrNameLst>
                                          <p:attrName>style.visibility</p:attrName>
                                        </p:attrNameLst>
                                      </p:cBhvr>
                                      <p:to>
                                        <p:strVal val="visible"/>
                                      </p:to>
                                    </p:set>
                                    <p:anim calcmode="lin" valueType="num">
                                      <p:cBhvr>
                                        <p:cTn id="85" dur="500" fill="hold"/>
                                        <p:tgtEl>
                                          <p:spTgt spid="167"/>
                                        </p:tgtEl>
                                        <p:attrNameLst>
                                          <p:attrName>ppt_x</p:attrName>
                                        </p:attrNameLst>
                                      </p:cBhvr>
                                      <p:tavLst>
                                        <p:tav tm="0">
                                          <p:val>
                                            <p:strVal val="#ppt_x-#ppt_w/2"/>
                                          </p:val>
                                        </p:tav>
                                        <p:tav tm="100000">
                                          <p:val>
                                            <p:strVal val="#ppt_x"/>
                                          </p:val>
                                        </p:tav>
                                      </p:tavLst>
                                    </p:anim>
                                    <p:anim calcmode="lin" valueType="num">
                                      <p:cBhvr>
                                        <p:cTn id="86" dur="500" fill="hold"/>
                                        <p:tgtEl>
                                          <p:spTgt spid="167"/>
                                        </p:tgtEl>
                                        <p:attrNameLst>
                                          <p:attrName>ppt_y</p:attrName>
                                        </p:attrNameLst>
                                      </p:cBhvr>
                                      <p:tavLst>
                                        <p:tav tm="0">
                                          <p:val>
                                            <p:strVal val="#ppt_y"/>
                                          </p:val>
                                        </p:tav>
                                        <p:tav tm="100000">
                                          <p:val>
                                            <p:strVal val="#ppt_y"/>
                                          </p:val>
                                        </p:tav>
                                      </p:tavLst>
                                    </p:anim>
                                    <p:anim calcmode="lin" valueType="num">
                                      <p:cBhvr>
                                        <p:cTn id="87" dur="500" fill="hold"/>
                                        <p:tgtEl>
                                          <p:spTgt spid="167"/>
                                        </p:tgtEl>
                                        <p:attrNameLst>
                                          <p:attrName>ppt_w</p:attrName>
                                        </p:attrNameLst>
                                      </p:cBhvr>
                                      <p:tavLst>
                                        <p:tav tm="0">
                                          <p:val>
                                            <p:fltVal val="0"/>
                                          </p:val>
                                        </p:tav>
                                        <p:tav tm="100000">
                                          <p:val>
                                            <p:strVal val="#ppt_w"/>
                                          </p:val>
                                        </p:tav>
                                      </p:tavLst>
                                    </p:anim>
                                    <p:anim calcmode="lin" valueType="num">
                                      <p:cBhvr>
                                        <p:cTn id="88" dur="500" fill="hold"/>
                                        <p:tgtEl>
                                          <p:spTgt spid="167"/>
                                        </p:tgtEl>
                                        <p:attrNameLst>
                                          <p:attrName>ppt_h</p:attrName>
                                        </p:attrNameLst>
                                      </p:cBhvr>
                                      <p:tavLst>
                                        <p:tav tm="0">
                                          <p:val>
                                            <p:strVal val="#ppt_h"/>
                                          </p:val>
                                        </p:tav>
                                        <p:tav tm="100000">
                                          <p:val>
                                            <p:strVal val="#ppt_h"/>
                                          </p:val>
                                        </p:tav>
                                      </p:tavLst>
                                    </p:anim>
                                  </p:childTnLst>
                                </p:cTn>
                              </p:par>
                            </p:childTnLst>
                          </p:cTn>
                        </p:par>
                        <p:par>
                          <p:cTn id="89" fill="hold">
                            <p:stCondLst>
                              <p:cond delay="3500"/>
                            </p:stCondLst>
                            <p:childTnLst>
                              <p:par>
                                <p:cTn id="90" presetID="17" presetClass="entr" presetSubtype="4" fill="hold" grpId="0" nodeType="afterEffect">
                                  <p:stCondLst>
                                    <p:cond delay="0"/>
                                  </p:stCondLst>
                                  <p:childTnLst>
                                    <p:set>
                                      <p:cBhvr>
                                        <p:cTn id="91" dur="1" fill="hold">
                                          <p:stCondLst>
                                            <p:cond delay="0"/>
                                          </p:stCondLst>
                                        </p:cTn>
                                        <p:tgtEl>
                                          <p:spTgt spid="168"/>
                                        </p:tgtEl>
                                        <p:attrNameLst>
                                          <p:attrName>style.visibility</p:attrName>
                                        </p:attrNameLst>
                                      </p:cBhvr>
                                      <p:to>
                                        <p:strVal val="visible"/>
                                      </p:to>
                                    </p:set>
                                    <p:anim calcmode="lin" valueType="num">
                                      <p:cBhvr>
                                        <p:cTn id="92" dur="500" fill="hold"/>
                                        <p:tgtEl>
                                          <p:spTgt spid="168"/>
                                        </p:tgtEl>
                                        <p:attrNameLst>
                                          <p:attrName>ppt_x</p:attrName>
                                        </p:attrNameLst>
                                      </p:cBhvr>
                                      <p:tavLst>
                                        <p:tav tm="0">
                                          <p:val>
                                            <p:strVal val="#ppt_x"/>
                                          </p:val>
                                        </p:tav>
                                        <p:tav tm="100000">
                                          <p:val>
                                            <p:strVal val="#ppt_x"/>
                                          </p:val>
                                        </p:tav>
                                      </p:tavLst>
                                    </p:anim>
                                    <p:anim calcmode="lin" valueType="num">
                                      <p:cBhvr>
                                        <p:cTn id="93" dur="500" fill="hold"/>
                                        <p:tgtEl>
                                          <p:spTgt spid="168"/>
                                        </p:tgtEl>
                                        <p:attrNameLst>
                                          <p:attrName>ppt_y</p:attrName>
                                        </p:attrNameLst>
                                      </p:cBhvr>
                                      <p:tavLst>
                                        <p:tav tm="0">
                                          <p:val>
                                            <p:strVal val="#ppt_y+#ppt_h/2"/>
                                          </p:val>
                                        </p:tav>
                                        <p:tav tm="100000">
                                          <p:val>
                                            <p:strVal val="#ppt_y"/>
                                          </p:val>
                                        </p:tav>
                                      </p:tavLst>
                                    </p:anim>
                                    <p:anim calcmode="lin" valueType="num">
                                      <p:cBhvr>
                                        <p:cTn id="94" dur="500" fill="hold"/>
                                        <p:tgtEl>
                                          <p:spTgt spid="168"/>
                                        </p:tgtEl>
                                        <p:attrNameLst>
                                          <p:attrName>ppt_w</p:attrName>
                                        </p:attrNameLst>
                                      </p:cBhvr>
                                      <p:tavLst>
                                        <p:tav tm="0">
                                          <p:val>
                                            <p:strVal val="#ppt_w"/>
                                          </p:val>
                                        </p:tav>
                                        <p:tav tm="100000">
                                          <p:val>
                                            <p:strVal val="#ppt_w"/>
                                          </p:val>
                                        </p:tav>
                                      </p:tavLst>
                                    </p:anim>
                                    <p:anim calcmode="lin" valueType="num">
                                      <p:cBhvr>
                                        <p:cTn id="95" dur="500" fill="hold"/>
                                        <p:tgtEl>
                                          <p:spTgt spid="168"/>
                                        </p:tgtEl>
                                        <p:attrNameLst>
                                          <p:attrName>ppt_h</p:attrName>
                                        </p:attrNameLst>
                                      </p:cBhvr>
                                      <p:tavLst>
                                        <p:tav tm="0">
                                          <p:val>
                                            <p:fltVal val="0"/>
                                          </p:val>
                                        </p:tav>
                                        <p:tav tm="100000">
                                          <p:val>
                                            <p:strVal val="#ppt_h"/>
                                          </p:val>
                                        </p:tav>
                                      </p:tavLst>
                                    </p:anim>
                                  </p:childTnLst>
                                </p:cTn>
                              </p:par>
                            </p:childTnLst>
                          </p:cTn>
                        </p:par>
                        <p:par>
                          <p:cTn id="96" fill="hold">
                            <p:stCondLst>
                              <p:cond delay="4000"/>
                            </p:stCondLst>
                            <p:childTnLst>
                              <p:par>
                                <p:cTn id="97" presetID="17" presetClass="entr" presetSubtype="8" fill="hold" nodeType="afterEffect">
                                  <p:stCondLst>
                                    <p:cond delay="0"/>
                                  </p:stCondLst>
                                  <p:childTnLst>
                                    <p:set>
                                      <p:cBhvr>
                                        <p:cTn id="98" dur="1" fill="hold">
                                          <p:stCondLst>
                                            <p:cond delay="0"/>
                                          </p:stCondLst>
                                        </p:cTn>
                                        <p:tgtEl>
                                          <p:spTgt spid="171"/>
                                        </p:tgtEl>
                                        <p:attrNameLst>
                                          <p:attrName>style.visibility</p:attrName>
                                        </p:attrNameLst>
                                      </p:cBhvr>
                                      <p:to>
                                        <p:strVal val="visible"/>
                                      </p:to>
                                    </p:set>
                                    <p:anim calcmode="lin" valueType="num">
                                      <p:cBhvr>
                                        <p:cTn id="99" dur="500" fill="hold"/>
                                        <p:tgtEl>
                                          <p:spTgt spid="171"/>
                                        </p:tgtEl>
                                        <p:attrNameLst>
                                          <p:attrName>ppt_x</p:attrName>
                                        </p:attrNameLst>
                                      </p:cBhvr>
                                      <p:tavLst>
                                        <p:tav tm="0">
                                          <p:val>
                                            <p:strVal val="#ppt_x-#ppt_w/2"/>
                                          </p:val>
                                        </p:tav>
                                        <p:tav tm="100000">
                                          <p:val>
                                            <p:strVal val="#ppt_x"/>
                                          </p:val>
                                        </p:tav>
                                      </p:tavLst>
                                    </p:anim>
                                    <p:anim calcmode="lin" valueType="num">
                                      <p:cBhvr>
                                        <p:cTn id="100" dur="500" fill="hold"/>
                                        <p:tgtEl>
                                          <p:spTgt spid="171"/>
                                        </p:tgtEl>
                                        <p:attrNameLst>
                                          <p:attrName>ppt_y</p:attrName>
                                        </p:attrNameLst>
                                      </p:cBhvr>
                                      <p:tavLst>
                                        <p:tav tm="0">
                                          <p:val>
                                            <p:strVal val="#ppt_y"/>
                                          </p:val>
                                        </p:tav>
                                        <p:tav tm="100000">
                                          <p:val>
                                            <p:strVal val="#ppt_y"/>
                                          </p:val>
                                        </p:tav>
                                      </p:tavLst>
                                    </p:anim>
                                    <p:anim calcmode="lin" valueType="num">
                                      <p:cBhvr>
                                        <p:cTn id="101" dur="500" fill="hold"/>
                                        <p:tgtEl>
                                          <p:spTgt spid="171"/>
                                        </p:tgtEl>
                                        <p:attrNameLst>
                                          <p:attrName>ppt_w</p:attrName>
                                        </p:attrNameLst>
                                      </p:cBhvr>
                                      <p:tavLst>
                                        <p:tav tm="0">
                                          <p:val>
                                            <p:fltVal val="0"/>
                                          </p:val>
                                        </p:tav>
                                        <p:tav tm="100000">
                                          <p:val>
                                            <p:strVal val="#ppt_w"/>
                                          </p:val>
                                        </p:tav>
                                      </p:tavLst>
                                    </p:anim>
                                    <p:anim calcmode="lin" valueType="num">
                                      <p:cBhvr>
                                        <p:cTn id="102" dur="500" fill="hold"/>
                                        <p:tgtEl>
                                          <p:spTgt spid="171"/>
                                        </p:tgtEl>
                                        <p:attrNameLst>
                                          <p:attrName>ppt_h</p:attrName>
                                        </p:attrNameLst>
                                      </p:cBhvr>
                                      <p:tavLst>
                                        <p:tav tm="0">
                                          <p:val>
                                            <p:strVal val="#ppt_h"/>
                                          </p:val>
                                        </p:tav>
                                        <p:tav tm="100000">
                                          <p:val>
                                            <p:strVal val="#ppt_h"/>
                                          </p:val>
                                        </p:tav>
                                      </p:tavLst>
                                    </p:anim>
                                  </p:childTnLst>
                                </p:cTn>
                              </p:par>
                              <p:par>
                                <p:cTn id="103" presetID="17" presetClass="entr" presetSubtype="8" fill="hold" nodeType="withEffect">
                                  <p:stCondLst>
                                    <p:cond delay="0"/>
                                  </p:stCondLst>
                                  <p:childTnLst>
                                    <p:set>
                                      <p:cBhvr>
                                        <p:cTn id="104" dur="1" fill="hold">
                                          <p:stCondLst>
                                            <p:cond delay="0"/>
                                          </p:stCondLst>
                                        </p:cTn>
                                        <p:tgtEl>
                                          <p:spTgt spid="174"/>
                                        </p:tgtEl>
                                        <p:attrNameLst>
                                          <p:attrName>style.visibility</p:attrName>
                                        </p:attrNameLst>
                                      </p:cBhvr>
                                      <p:to>
                                        <p:strVal val="visible"/>
                                      </p:to>
                                    </p:set>
                                    <p:anim calcmode="lin" valueType="num">
                                      <p:cBhvr>
                                        <p:cTn id="105" dur="500" fill="hold"/>
                                        <p:tgtEl>
                                          <p:spTgt spid="174"/>
                                        </p:tgtEl>
                                        <p:attrNameLst>
                                          <p:attrName>ppt_x</p:attrName>
                                        </p:attrNameLst>
                                      </p:cBhvr>
                                      <p:tavLst>
                                        <p:tav tm="0">
                                          <p:val>
                                            <p:strVal val="#ppt_x-#ppt_w/2"/>
                                          </p:val>
                                        </p:tav>
                                        <p:tav tm="100000">
                                          <p:val>
                                            <p:strVal val="#ppt_x"/>
                                          </p:val>
                                        </p:tav>
                                      </p:tavLst>
                                    </p:anim>
                                    <p:anim calcmode="lin" valueType="num">
                                      <p:cBhvr>
                                        <p:cTn id="106" dur="500" fill="hold"/>
                                        <p:tgtEl>
                                          <p:spTgt spid="174"/>
                                        </p:tgtEl>
                                        <p:attrNameLst>
                                          <p:attrName>ppt_y</p:attrName>
                                        </p:attrNameLst>
                                      </p:cBhvr>
                                      <p:tavLst>
                                        <p:tav tm="0">
                                          <p:val>
                                            <p:strVal val="#ppt_y"/>
                                          </p:val>
                                        </p:tav>
                                        <p:tav tm="100000">
                                          <p:val>
                                            <p:strVal val="#ppt_y"/>
                                          </p:val>
                                        </p:tav>
                                      </p:tavLst>
                                    </p:anim>
                                    <p:anim calcmode="lin" valueType="num">
                                      <p:cBhvr>
                                        <p:cTn id="107" dur="500" fill="hold"/>
                                        <p:tgtEl>
                                          <p:spTgt spid="174"/>
                                        </p:tgtEl>
                                        <p:attrNameLst>
                                          <p:attrName>ppt_w</p:attrName>
                                        </p:attrNameLst>
                                      </p:cBhvr>
                                      <p:tavLst>
                                        <p:tav tm="0">
                                          <p:val>
                                            <p:fltVal val="0"/>
                                          </p:val>
                                        </p:tav>
                                        <p:tav tm="100000">
                                          <p:val>
                                            <p:strVal val="#ppt_w"/>
                                          </p:val>
                                        </p:tav>
                                      </p:tavLst>
                                    </p:anim>
                                    <p:anim calcmode="lin" valueType="num">
                                      <p:cBhvr>
                                        <p:cTn id="108" dur="500" fill="hold"/>
                                        <p:tgtEl>
                                          <p:spTgt spid="174"/>
                                        </p:tgtEl>
                                        <p:attrNameLst>
                                          <p:attrName>ppt_h</p:attrName>
                                        </p:attrNameLst>
                                      </p:cBhvr>
                                      <p:tavLst>
                                        <p:tav tm="0">
                                          <p:val>
                                            <p:strVal val="#ppt_h"/>
                                          </p:val>
                                        </p:tav>
                                        <p:tav tm="100000">
                                          <p:val>
                                            <p:strVal val="#ppt_h"/>
                                          </p:val>
                                        </p:tav>
                                      </p:tavLst>
                                    </p:anim>
                                  </p:childTnLst>
                                </p:cTn>
                              </p:par>
                              <p:par>
                                <p:cTn id="109" presetID="17" presetClass="entr" presetSubtype="8" fill="hold" nodeType="withEffect">
                                  <p:stCondLst>
                                    <p:cond delay="0"/>
                                  </p:stCondLst>
                                  <p:childTnLst>
                                    <p:set>
                                      <p:cBhvr>
                                        <p:cTn id="110" dur="1" fill="hold">
                                          <p:stCondLst>
                                            <p:cond delay="0"/>
                                          </p:stCondLst>
                                        </p:cTn>
                                        <p:tgtEl>
                                          <p:spTgt spid="176"/>
                                        </p:tgtEl>
                                        <p:attrNameLst>
                                          <p:attrName>style.visibility</p:attrName>
                                        </p:attrNameLst>
                                      </p:cBhvr>
                                      <p:to>
                                        <p:strVal val="visible"/>
                                      </p:to>
                                    </p:set>
                                    <p:anim calcmode="lin" valueType="num">
                                      <p:cBhvr>
                                        <p:cTn id="111" dur="500" fill="hold"/>
                                        <p:tgtEl>
                                          <p:spTgt spid="176"/>
                                        </p:tgtEl>
                                        <p:attrNameLst>
                                          <p:attrName>ppt_x</p:attrName>
                                        </p:attrNameLst>
                                      </p:cBhvr>
                                      <p:tavLst>
                                        <p:tav tm="0">
                                          <p:val>
                                            <p:strVal val="#ppt_x-#ppt_w/2"/>
                                          </p:val>
                                        </p:tav>
                                        <p:tav tm="100000">
                                          <p:val>
                                            <p:strVal val="#ppt_x"/>
                                          </p:val>
                                        </p:tav>
                                      </p:tavLst>
                                    </p:anim>
                                    <p:anim calcmode="lin" valueType="num">
                                      <p:cBhvr>
                                        <p:cTn id="112" dur="500" fill="hold"/>
                                        <p:tgtEl>
                                          <p:spTgt spid="176"/>
                                        </p:tgtEl>
                                        <p:attrNameLst>
                                          <p:attrName>ppt_y</p:attrName>
                                        </p:attrNameLst>
                                      </p:cBhvr>
                                      <p:tavLst>
                                        <p:tav tm="0">
                                          <p:val>
                                            <p:strVal val="#ppt_y"/>
                                          </p:val>
                                        </p:tav>
                                        <p:tav tm="100000">
                                          <p:val>
                                            <p:strVal val="#ppt_y"/>
                                          </p:val>
                                        </p:tav>
                                      </p:tavLst>
                                    </p:anim>
                                    <p:anim calcmode="lin" valueType="num">
                                      <p:cBhvr>
                                        <p:cTn id="113" dur="500" fill="hold"/>
                                        <p:tgtEl>
                                          <p:spTgt spid="176"/>
                                        </p:tgtEl>
                                        <p:attrNameLst>
                                          <p:attrName>ppt_w</p:attrName>
                                        </p:attrNameLst>
                                      </p:cBhvr>
                                      <p:tavLst>
                                        <p:tav tm="0">
                                          <p:val>
                                            <p:fltVal val="0"/>
                                          </p:val>
                                        </p:tav>
                                        <p:tav tm="100000">
                                          <p:val>
                                            <p:strVal val="#ppt_w"/>
                                          </p:val>
                                        </p:tav>
                                      </p:tavLst>
                                    </p:anim>
                                    <p:anim calcmode="lin" valueType="num">
                                      <p:cBhvr>
                                        <p:cTn id="114" dur="500" fill="hold"/>
                                        <p:tgtEl>
                                          <p:spTgt spid="176"/>
                                        </p:tgtEl>
                                        <p:attrNameLst>
                                          <p:attrName>ppt_h</p:attrName>
                                        </p:attrNameLst>
                                      </p:cBhvr>
                                      <p:tavLst>
                                        <p:tav tm="0">
                                          <p:val>
                                            <p:strVal val="#ppt_h"/>
                                          </p:val>
                                        </p:tav>
                                        <p:tav tm="100000">
                                          <p:val>
                                            <p:strVal val="#ppt_h"/>
                                          </p:val>
                                        </p:tav>
                                      </p:tavLst>
                                    </p:anim>
                                  </p:childTnLst>
                                </p:cTn>
                              </p:par>
                              <p:par>
                                <p:cTn id="115" presetID="17" presetClass="entr" presetSubtype="8" fill="hold" nodeType="withEffect">
                                  <p:stCondLst>
                                    <p:cond delay="0"/>
                                  </p:stCondLst>
                                  <p:childTnLst>
                                    <p:set>
                                      <p:cBhvr>
                                        <p:cTn id="116" dur="1" fill="hold">
                                          <p:stCondLst>
                                            <p:cond delay="0"/>
                                          </p:stCondLst>
                                        </p:cTn>
                                        <p:tgtEl>
                                          <p:spTgt spid="178"/>
                                        </p:tgtEl>
                                        <p:attrNameLst>
                                          <p:attrName>style.visibility</p:attrName>
                                        </p:attrNameLst>
                                      </p:cBhvr>
                                      <p:to>
                                        <p:strVal val="visible"/>
                                      </p:to>
                                    </p:set>
                                    <p:anim calcmode="lin" valueType="num">
                                      <p:cBhvr>
                                        <p:cTn id="117" dur="500" fill="hold"/>
                                        <p:tgtEl>
                                          <p:spTgt spid="178"/>
                                        </p:tgtEl>
                                        <p:attrNameLst>
                                          <p:attrName>ppt_x</p:attrName>
                                        </p:attrNameLst>
                                      </p:cBhvr>
                                      <p:tavLst>
                                        <p:tav tm="0">
                                          <p:val>
                                            <p:strVal val="#ppt_x-#ppt_w/2"/>
                                          </p:val>
                                        </p:tav>
                                        <p:tav tm="100000">
                                          <p:val>
                                            <p:strVal val="#ppt_x"/>
                                          </p:val>
                                        </p:tav>
                                      </p:tavLst>
                                    </p:anim>
                                    <p:anim calcmode="lin" valueType="num">
                                      <p:cBhvr>
                                        <p:cTn id="118" dur="500" fill="hold"/>
                                        <p:tgtEl>
                                          <p:spTgt spid="178"/>
                                        </p:tgtEl>
                                        <p:attrNameLst>
                                          <p:attrName>ppt_y</p:attrName>
                                        </p:attrNameLst>
                                      </p:cBhvr>
                                      <p:tavLst>
                                        <p:tav tm="0">
                                          <p:val>
                                            <p:strVal val="#ppt_y"/>
                                          </p:val>
                                        </p:tav>
                                        <p:tav tm="100000">
                                          <p:val>
                                            <p:strVal val="#ppt_y"/>
                                          </p:val>
                                        </p:tav>
                                      </p:tavLst>
                                    </p:anim>
                                    <p:anim calcmode="lin" valueType="num">
                                      <p:cBhvr>
                                        <p:cTn id="119" dur="500" fill="hold"/>
                                        <p:tgtEl>
                                          <p:spTgt spid="178"/>
                                        </p:tgtEl>
                                        <p:attrNameLst>
                                          <p:attrName>ppt_w</p:attrName>
                                        </p:attrNameLst>
                                      </p:cBhvr>
                                      <p:tavLst>
                                        <p:tav tm="0">
                                          <p:val>
                                            <p:fltVal val="0"/>
                                          </p:val>
                                        </p:tav>
                                        <p:tav tm="100000">
                                          <p:val>
                                            <p:strVal val="#ppt_w"/>
                                          </p:val>
                                        </p:tav>
                                      </p:tavLst>
                                    </p:anim>
                                    <p:anim calcmode="lin" valueType="num">
                                      <p:cBhvr>
                                        <p:cTn id="120" dur="500" fill="hold"/>
                                        <p:tgtEl>
                                          <p:spTgt spid="178"/>
                                        </p:tgtEl>
                                        <p:attrNameLst>
                                          <p:attrName>ppt_h</p:attrName>
                                        </p:attrNameLst>
                                      </p:cBhvr>
                                      <p:tavLst>
                                        <p:tav tm="0">
                                          <p:val>
                                            <p:strVal val="#ppt_h"/>
                                          </p:val>
                                        </p:tav>
                                        <p:tav tm="100000">
                                          <p:val>
                                            <p:strVal val="#ppt_h"/>
                                          </p:val>
                                        </p:tav>
                                      </p:tavLst>
                                    </p:anim>
                                  </p:childTnLst>
                                </p:cTn>
                              </p:par>
                            </p:childTnLst>
                          </p:cTn>
                        </p:par>
                      </p:childTnLst>
                    </p:cTn>
                  </p:par>
                  <p:par>
                    <p:cTn id="121" fill="hold">
                      <p:stCondLst>
                        <p:cond delay="indefinite"/>
                      </p:stCondLst>
                      <p:childTnLst>
                        <p:par>
                          <p:cTn id="122" fill="hold">
                            <p:stCondLst>
                              <p:cond delay="0"/>
                            </p:stCondLst>
                            <p:childTnLst>
                              <p:par>
                                <p:cTn id="123" presetID="17" presetClass="entr" presetSubtype="1" fill="hold" grpId="0" nodeType="clickEffect">
                                  <p:stCondLst>
                                    <p:cond delay="0"/>
                                  </p:stCondLst>
                                  <p:childTnLst>
                                    <p:set>
                                      <p:cBhvr>
                                        <p:cTn id="124" dur="1" fill="hold">
                                          <p:stCondLst>
                                            <p:cond delay="0"/>
                                          </p:stCondLst>
                                        </p:cTn>
                                        <p:tgtEl>
                                          <p:spTgt spid="108"/>
                                        </p:tgtEl>
                                        <p:attrNameLst>
                                          <p:attrName>style.visibility</p:attrName>
                                        </p:attrNameLst>
                                      </p:cBhvr>
                                      <p:to>
                                        <p:strVal val="visible"/>
                                      </p:to>
                                    </p:set>
                                    <p:anim calcmode="lin" valueType="num">
                                      <p:cBhvr>
                                        <p:cTn id="125" dur="500" fill="hold"/>
                                        <p:tgtEl>
                                          <p:spTgt spid="108"/>
                                        </p:tgtEl>
                                        <p:attrNameLst>
                                          <p:attrName>ppt_x</p:attrName>
                                        </p:attrNameLst>
                                      </p:cBhvr>
                                      <p:tavLst>
                                        <p:tav tm="0">
                                          <p:val>
                                            <p:strVal val="#ppt_x"/>
                                          </p:val>
                                        </p:tav>
                                        <p:tav tm="100000">
                                          <p:val>
                                            <p:strVal val="#ppt_x"/>
                                          </p:val>
                                        </p:tav>
                                      </p:tavLst>
                                    </p:anim>
                                    <p:anim calcmode="lin" valueType="num">
                                      <p:cBhvr>
                                        <p:cTn id="126" dur="500" fill="hold"/>
                                        <p:tgtEl>
                                          <p:spTgt spid="108"/>
                                        </p:tgtEl>
                                        <p:attrNameLst>
                                          <p:attrName>ppt_y</p:attrName>
                                        </p:attrNameLst>
                                      </p:cBhvr>
                                      <p:tavLst>
                                        <p:tav tm="0">
                                          <p:val>
                                            <p:strVal val="#ppt_y-#ppt_h/2"/>
                                          </p:val>
                                        </p:tav>
                                        <p:tav tm="100000">
                                          <p:val>
                                            <p:strVal val="#ppt_y"/>
                                          </p:val>
                                        </p:tav>
                                      </p:tavLst>
                                    </p:anim>
                                    <p:anim calcmode="lin" valueType="num">
                                      <p:cBhvr>
                                        <p:cTn id="127" dur="500" fill="hold"/>
                                        <p:tgtEl>
                                          <p:spTgt spid="108"/>
                                        </p:tgtEl>
                                        <p:attrNameLst>
                                          <p:attrName>ppt_w</p:attrName>
                                        </p:attrNameLst>
                                      </p:cBhvr>
                                      <p:tavLst>
                                        <p:tav tm="0">
                                          <p:val>
                                            <p:strVal val="#ppt_w"/>
                                          </p:val>
                                        </p:tav>
                                        <p:tav tm="100000">
                                          <p:val>
                                            <p:strVal val="#ppt_w"/>
                                          </p:val>
                                        </p:tav>
                                      </p:tavLst>
                                    </p:anim>
                                    <p:anim calcmode="lin" valueType="num">
                                      <p:cBhvr>
                                        <p:cTn id="128" dur="500" fill="hold"/>
                                        <p:tgtEl>
                                          <p:spTgt spid="108"/>
                                        </p:tgtEl>
                                        <p:attrNameLst>
                                          <p:attrName>ppt_h</p:attrName>
                                        </p:attrNameLst>
                                      </p:cBhvr>
                                      <p:tavLst>
                                        <p:tav tm="0">
                                          <p:val>
                                            <p:fltVal val="0"/>
                                          </p:val>
                                        </p:tav>
                                        <p:tav tm="100000">
                                          <p:val>
                                            <p:strVal val="#ppt_h"/>
                                          </p:val>
                                        </p:tav>
                                      </p:tavLst>
                                    </p:anim>
                                  </p:childTnLst>
                                </p:cTn>
                              </p:par>
                            </p:childTnLst>
                          </p:cTn>
                        </p:par>
                        <p:par>
                          <p:cTn id="129" fill="hold">
                            <p:stCondLst>
                              <p:cond delay="500"/>
                            </p:stCondLst>
                            <p:childTnLst>
                              <p:par>
                                <p:cTn id="130" presetID="17" presetClass="entr" presetSubtype="8" fill="hold" grpId="0" nodeType="afterEffect">
                                  <p:stCondLst>
                                    <p:cond delay="0"/>
                                  </p:stCondLst>
                                  <p:childTnLst>
                                    <p:set>
                                      <p:cBhvr>
                                        <p:cTn id="131" dur="1" fill="hold">
                                          <p:stCondLst>
                                            <p:cond delay="0"/>
                                          </p:stCondLst>
                                        </p:cTn>
                                        <p:tgtEl>
                                          <p:spTgt spid="113"/>
                                        </p:tgtEl>
                                        <p:attrNameLst>
                                          <p:attrName>style.visibility</p:attrName>
                                        </p:attrNameLst>
                                      </p:cBhvr>
                                      <p:to>
                                        <p:strVal val="visible"/>
                                      </p:to>
                                    </p:set>
                                    <p:anim calcmode="lin" valueType="num">
                                      <p:cBhvr>
                                        <p:cTn id="132" dur="500" fill="hold"/>
                                        <p:tgtEl>
                                          <p:spTgt spid="113"/>
                                        </p:tgtEl>
                                        <p:attrNameLst>
                                          <p:attrName>ppt_x</p:attrName>
                                        </p:attrNameLst>
                                      </p:cBhvr>
                                      <p:tavLst>
                                        <p:tav tm="0">
                                          <p:val>
                                            <p:strVal val="#ppt_x-#ppt_w/2"/>
                                          </p:val>
                                        </p:tav>
                                        <p:tav tm="100000">
                                          <p:val>
                                            <p:strVal val="#ppt_x"/>
                                          </p:val>
                                        </p:tav>
                                      </p:tavLst>
                                    </p:anim>
                                    <p:anim calcmode="lin" valueType="num">
                                      <p:cBhvr>
                                        <p:cTn id="133" dur="500" fill="hold"/>
                                        <p:tgtEl>
                                          <p:spTgt spid="113"/>
                                        </p:tgtEl>
                                        <p:attrNameLst>
                                          <p:attrName>ppt_y</p:attrName>
                                        </p:attrNameLst>
                                      </p:cBhvr>
                                      <p:tavLst>
                                        <p:tav tm="0">
                                          <p:val>
                                            <p:strVal val="#ppt_y"/>
                                          </p:val>
                                        </p:tav>
                                        <p:tav tm="100000">
                                          <p:val>
                                            <p:strVal val="#ppt_y"/>
                                          </p:val>
                                        </p:tav>
                                      </p:tavLst>
                                    </p:anim>
                                    <p:anim calcmode="lin" valueType="num">
                                      <p:cBhvr>
                                        <p:cTn id="134" dur="500" fill="hold"/>
                                        <p:tgtEl>
                                          <p:spTgt spid="113"/>
                                        </p:tgtEl>
                                        <p:attrNameLst>
                                          <p:attrName>ppt_w</p:attrName>
                                        </p:attrNameLst>
                                      </p:cBhvr>
                                      <p:tavLst>
                                        <p:tav tm="0">
                                          <p:val>
                                            <p:fltVal val="0"/>
                                          </p:val>
                                        </p:tav>
                                        <p:tav tm="100000">
                                          <p:val>
                                            <p:strVal val="#ppt_w"/>
                                          </p:val>
                                        </p:tav>
                                      </p:tavLst>
                                    </p:anim>
                                    <p:anim calcmode="lin" valueType="num">
                                      <p:cBhvr>
                                        <p:cTn id="135" dur="500" fill="hold"/>
                                        <p:tgtEl>
                                          <p:spTgt spid="113"/>
                                        </p:tgtEl>
                                        <p:attrNameLst>
                                          <p:attrName>ppt_h</p:attrName>
                                        </p:attrNameLst>
                                      </p:cBhvr>
                                      <p:tavLst>
                                        <p:tav tm="0">
                                          <p:val>
                                            <p:strVal val="#ppt_h"/>
                                          </p:val>
                                        </p:tav>
                                        <p:tav tm="100000">
                                          <p:val>
                                            <p:strVal val="#ppt_h"/>
                                          </p:val>
                                        </p:tav>
                                      </p:tavLst>
                                    </p:anim>
                                  </p:childTnLst>
                                </p:cTn>
                              </p:par>
                            </p:childTnLst>
                          </p:cTn>
                        </p:par>
                        <p:par>
                          <p:cTn id="136" fill="hold">
                            <p:stCondLst>
                              <p:cond delay="1000"/>
                            </p:stCondLst>
                            <p:childTnLst>
                              <p:par>
                                <p:cTn id="137" presetID="18" presetClass="entr" presetSubtype="6" fill="hold" grpId="0" nodeType="afterEffect">
                                  <p:stCondLst>
                                    <p:cond delay="0"/>
                                  </p:stCondLst>
                                  <p:childTnLst>
                                    <p:set>
                                      <p:cBhvr>
                                        <p:cTn id="138" dur="1" fill="hold">
                                          <p:stCondLst>
                                            <p:cond delay="0"/>
                                          </p:stCondLst>
                                        </p:cTn>
                                        <p:tgtEl>
                                          <p:spTgt spid="114"/>
                                        </p:tgtEl>
                                        <p:attrNameLst>
                                          <p:attrName>style.visibility</p:attrName>
                                        </p:attrNameLst>
                                      </p:cBhvr>
                                      <p:to>
                                        <p:strVal val="visible"/>
                                      </p:to>
                                    </p:set>
                                    <p:animEffect transition="in" filter="strips(downRight)">
                                      <p:cBhvr>
                                        <p:cTn id="139" dur="500"/>
                                        <p:tgtEl>
                                          <p:spTgt spid="114"/>
                                        </p:tgtEl>
                                      </p:cBhvr>
                                    </p:animEffect>
                                  </p:childTnLst>
                                </p:cTn>
                              </p:par>
                            </p:childTnLst>
                          </p:cTn>
                        </p:par>
                        <p:par>
                          <p:cTn id="140" fill="hold">
                            <p:stCondLst>
                              <p:cond delay="1500"/>
                            </p:stCondLst>
                            <p:childTnLst>
                              <p:par>
                                <p:cTn id="141" presetID="17" presetClass="entr" presetSubtype="1" fill="hold" grpId="0" nodeType="afterEffect">
                                  <p:stCondLst>
                                    <p:cond delay="0"/>
                                  </p:stCondLst>
                                  <p:childTnLst>
                                    <p:set>
                                      <p:cBhvr>
                                        <p:cTn id="142" dur="1" fill="hold">
                                          <p:stCondLst>
                                            <p:cond delay="0"/>
                                          </p:stCondLst>
                                        </p:cTn>
                                        <p:tgtEl>
                                          <p:spTgt spid="107"/>
                                        </p:tgtEl>
                                        <p:attrNameLst>
                                          <p:attrName>style.visibility</p:attrName>
                                        </p:attrNameLst>
                                      </p:cBhvr>
                                      <p:to>
                                        <p:strVal val="visible"/>
                                      </p:to>
                                    </p:set>
                                    <p:anim calcmode="lin" valueType="num">
                                      <p:cBhvr>
                                        <p:cTn id="143" dur="500" fill="hold"/>
                                        <p:tgtEl>
                                          <p:spTgt spid="107"/>
                                        </p:tgtEl>
                                        <p:attrNameLst>
                                          <p:attrName>ppt_x</p:attrName>
                                        </p:attrNameLst>
                                      </p:cBhvr>
                                      <p:tavLst>
                                        <p:tav tm="0">
                                          <p:val>
                                            <p:strVal val="#ppt_x"/>
                                          </p:val>
                                        </p:tav>
                                        <p:tav tm="100000">
                                          <p:val>
                                            <p:strVal val="#ppt_x"/>
                                          </p:val>
                                        </p:tav>
                                      </p:tavLst>
                                    </p:anim>
                                    <p:anim calcmode="lin" valueType="num">
                                      <p:cBhvr>
                                        <p:cTn id="144" dur="500" fill="hold"/>
                                        <p:tgtEl>
                                          <p:spTgt spid="107"/>
                                        </p:tgtEl>
                                        <p:attrNameLst>
                                          <p:attrName>ppt_y</p:attrName>
                                        </p:attrNameLst>
                                      </p:cBhvr>
                                      <p:tavLst>
                                        <p:tav tm="0">
                                          <p:val>
                                            <p:strVal val="#ppt_y-#ppt_h/2"/>
                                          </p:val>
                                        </p:tav>
                                        <p:tav tm="100000">
                                          <p:val>
                                            <p:strVal val="#ppt_y"/>
                                          </p:val>
                                        </p:tav>
                                      </p:tavLst>
                                    </p:anim>
                                    <p:anim calcmode="lin" valueType="num">
                                      <p:cBhvr>
                                        <p:cTn id="145" dur="500" fill="hold"/>
                                        <p:tgtEl>
                                          <p:spTgt spid="107"/>
                                        </p:tgtEl>
                                        <p:attrNameLst>
                                          <p:attrName>ppt_w</p:attrName>
                                        </p:attrNameLst>
                                      </p:cBhvr>
                                      <p:tavLst>
                                        <p:tav tm="0">
                                          <p:val>
                                            <p:strVal val="#ppt_w"/>
                                          </p:val>
                                        </p:tav>
                                        <p:tav tm="100000">
                                          <p:val>
                                            <p:strVal val="#ppt_w"/>
                                          </p:val>
                                        </p:tav>
                                      </p:tavLst>
                                    </p:anim>
                                    <p:anim calcmode="lin" valueType="num">
                                      <p:cBhvr>
                                        <p:cTn id="146" dur="500" fill="hold"/>
                                        <p:tgtEl>
                                          <p:spTgt spid="107"/>
                                        </p:tgtEl>
                                        <p:attrNameLst>
                                          <p:attrName>ppt_h</p:attrName>
                                        </p:attrNameLst>
                                      </p:cBhvr>
                                      <p:tavLst>
                                        <p:tav tm="0">
                                          <p:val>
                                            <p:fltVal val="0"/>
                                          </p:val>
                                        </p:tav>
                                        <p:tav tm="100000">
                                          <p:val>
                                            <p:strVal val="#ppt_h"/>
                                          </p:val>
                                        </p:tav>
                                      </p:tavLst>
                                    </p:anim>
                                  </p:childTnLst>
                                </p:cTn>
                              </p:par>
                            </p:childTnLst>
                          </p:cTn>
                        </p:par>
                        <p:par>
                          <p:cTn id="147" fill="hold">
                            <p:stCondLst>
                              <p:cond delay="2000"/>
                            </p:stCondLst>
                            <p:childTnLst>
                              <p:par>
                                <p:cTn id="148" presetID="17" presetClass="entr" presetSubtype="1" fill="hold" grpId="0" nodeType="afterEffect">
                                  <p:stCondLst>
                                    <p:cond delay="0"/>
                                  </p:stCondLst>
                                  <p:childTnLst>
                                    <p:set>
                                      <p:cBhvr>
                                        <p:cTn id="149" dur="1" fill="hold">
                                          <p:stCondLst>
                                            <p:cond delay="0"/>
                                          </p:stCondLst>
                                        </p:cTn>
                                        <p:tgtEl>
                                          <p:spTgt spid="119"/>
                                        </p:tgtEl>
                                        <p:attrNameLst>
                                          <p:attrName>style.visibility</p:attrName>
                                        </p:attrNameLst>
                                      </p:cBhvr>
                                      <p:to>
                                        <p:strVal val="visible"/>
                                      </p:to>
                                    </p:set>
                                    <p:anim calcmode="lin" valueType="num">
                                      <p:cBhvr>
                                        <p:cTn id="150" dur="500" fill="hold"/>
                                        <p:tgtEl>
                                          <p:spTgt spid="119"/>
                                        </p:tgtEl>
                                        <p:attrNameLst>
                                          <p:attrName>ppt_x</p:attrName>
                                        </p:attrNameLst>
                                      </p:cBhvr>
                                      <p:tavLst>
                                        <p:tav tm="0">
                                          <p:val>
                                            <p:strVal val="#ppt_x"/>
                                          </p:val>
                                        </p:tav>
                                        <p:tav tm="100000">
                                          <p:val>
                                            <p:strVal val="#ppt_x"/>
                                          </p:val>
                                        </p:tav>
                                      </p:tavLst>
                                    </p:anim>
                                    <p:anim calcmode="lin" valueType="num">
                                      <p:cBhvr>
                                        <p:cTn id="151" dur="500" fill="hold"/>
                                        <p:tgtEl>
                                          <p:spTgt spid="119"/>
                                        </p:tgtEl>
                                        <p:attrNameLst>
                                          <p:attrName>ppt_y</p:attrName>
                                        </p:attrNameLst>
                                      </p:cBhvr>
                                      <p:tavLst>
                                        <p:tav tm="0">
                                          <p:val>
                                            <p:strVal val="#ppt_y-#ppt_h/2"/>
                                          </p:val>
                                        </p:tav>
                                        <p:tav tm="100000">
                                          <p:val>
                                            <p:strVal val="#ppt_y"/>
                                          </p:val>
                                        </p:tav>
                                      </p:tavLst>
                                    </p:anim>
                                    <p:anim calcmode="lin" valueType="num">
                                      <p:cBhvr>
                                        <p:cTn id="152" dur="500" fill="hold"/>
                                        <p:tgtEl>
                                          <p:spTgt spid="119"/>
                                        </p:tgtEl>
                                        <p:attrNameLst>
                                          <p:attrName>ppt_w</p:attrName>
                                        </p:attrNameLst>
                                      </p:cBhvr>
                                      <p:tavLst>
                                        <p:tav tm="0">
                                          <p:val>
                                            <p:strVal val="#ppt_w"/>
                                          </p:val>
                                        </p:tav>
                                        <p:tav tm="100000">
                                          <p:val>
                                            <p:strVal val="#ppt_w"/>
                                          </p:val>
                                        </p:tav>
                                      </p:tavLst>
                                    </p:anim>
                                    <p:anim calcmode="lin" valueType="num">
                                      <p:cBhvr>
                                        <p:cTn id="153" dur="500" fill="hold"/>
                                        <p:tgtEl>
                                          <p:spTgt spid="119"/>
                                        </p:tgtEl>
                                        <p:attrNameLst>
                                          <p:attrName>ppt_h</p:attrName>
                                        </p:attrNameLst>
                                      </p:cBhvr>
                                      <p:tavLst>
                                        <p:tav tm="0">
                                          <p:val>
                                            <p:fltVal val="0"/>
                                          </p:val>
                                        </p:tav>
                                        <p:tav tm="100000">
                                          <p:val>
                                            <p:strVal val="#ppt_h"/>
                                          </p:val>
                                        </p:tav>
                                      </p:tavLst>
                                    </p:anim>
                                  </p:childTnLst>
                                </p:cTn>
                              </p:par>
                            </p:childTnLst>
                          </p:cTn>
                        </p:par>
                        <p:par>
                          <p:cTn id="154" fill="hold">
                            <p:stCondLst>
                              <p:cond delay="2500"/>
                            </p:stCondLst>
                            <p:childTnLst>
                              <p:par>
                                <p:cTn id="155" presetID="17" presetClass="entr" presetSubtype="8" fill="hold" grpId="0" nodeType="afterEffect">
                                  <p:stCondLst>
                                    <p:cond delay="0"/>
                                  </p:stCondLst>
                                  <p:childTnLst>
                                    <p:set>
                                      <p:cBhvr>
                                        <p:cTn id="156" dur="1" fill="hold">
                                          <p:stCondLst>
                                            <p:cond delay="0"/>
                                          </p:stCondLst>
                                        </p:cTn>
                                        <p:tgtEl>
                                          <p:spTgt spid="120"/>
                                        </p:tgtEl>
                                        <p:attrNameLst>
                                          <p:attrName>style.visibility</p:attrName>
                                        </p:attrNameLst>
                                      </p:cBhvr>
                                      <p:to>
                                        <p:strVal val="visible"/>
                                      </p:to>
                                    </p:set>
                                    <p:anim calcmode="lin" valueType="num">
                                      <p:cBhvr>
                                        <p:cTn id="157" dur="500" fill="hold"/>
                                        <p:tgtEl>
                                          <p:spTgt spid="120"/>
                                        </p:tgtEl>
                                        <p:attrNameLst>
                                          <p:attrName>ppt_x</p:attrName>
                                        </p:attrNameLst>
                                      </p:cBhvr>
                                      <p:tavLst>
                                        <p:tav tm="0">
                                          <p:val>
                                            <p:strVal val="#ppt_x-#ppt_w/2"/>
                                          </p:val>
                                        </p:tav>
                                        <p:tav tm="100000">
                                          <p:val>
                                            <p:strVal val="#ppt_x"/>
                                          </p:val>
                                        </p:tav>
                                      </p:tavLst>
                                    </p:anim>
                                    <p:anim calcmode="lin" valueType="num">
                                      <p:cBhvr>
                                        <p:cTn id="158" dur="500" fill="hold"/>
                                        <p:tgtEl>
                                          <p:spTgt spid="120"/>
                                        </p:tgtEl>
                                        <p:attrNameLst>
                                          <p:attrName>ppt_y</p:attrName>
                                        </p:attrNameLst>
                                      </p:cBhvr>
                                      <p:tavLst>
                                        <p:tav tm="0">
                                          <p:val>
                                            <p:strVal val="#ppt_y"/>
                                          </p:val>
                                        </p:tav>
                                        <p:tav tm="100000">
                                          <p:val>
                                            <p:strVal val="#ppt_y"/>
                                          </p:val>
                                        </p:tav>
                                      </p:tavLst>
                                    </p:anim>
                                    <p:anim calcmode="lin" valueType="num">
                                      <p:cBhvr>
                                        <p:cTn id="159" dur="500" fill="hold"/>
                                        <p:tgtEl>
                                          <p:spTgt spid="120"/>
                                        </p:tgtEl>
                                        <p:attrNameLst>
                                          <p:attrName>ppt_w</p:attrName>
                                        </p:attrNameLst>
                                      </p:cBhvr>
                                      <p:tavLst>
                                        <p:tav tm="0">
                                          <p:val>
                                            <p:fltVal val="0"/>
                                          </p:val>
                                        </p:tav>
                                        <p:tav tm="100000">
                                          <p:val>
                                            <p:strVal val="#ppt_w"/>
                                          </p:val>
                                        </p:tav>
                                      </p:tavLst>
                                    </p:anim>
                                    <p:anim calcmode="lin" valueType="num">
                                      <p:cBhvr>
                                        <p:cTn id="160" dur="500" fill="hold"/>
                                        <p:tgtEl>
                                          <p:spTgt spid="120"/>
                                        </p:tgtEl>
                                        <p:attrNameLst>
                                          <p:attrName>ppt_h</p:attrName>
                                        </p:attrNameLst>
                                      </p:cBhvr>
                                      <p:tavLst>
                                        <p:tav tm="0">
                                          <p:val>
                                            <p:strVal val="#ppt_h"/>
                                          </p:val>
                                        </p:tav>
                                        <p:tav tm="100000">
                                          <p:val>
                                            <p:strVal val="#ppt_h"/>
                                          </p:val>
                                        </p:tav>
                                      </p:tavLst>
                                    </p:anim>
                                  </p:childTnLst>
                                </p:cTn>
                              </p:par>
                            </p:childTnLst>
                          </p:cTn>
                        </p:par>
                        <p:par>
                          <p:cTn id="161" fill="hold">
                            <p:stCondLst>
                              <p:cond delay="3000"/>
                            </p:stCondLst>
                            <p:childTnLst>
                              <p:par>
                                <p:cTn id="162" presetID="18" presetClass="entr" presetSubtype="6" fill="hold" grpId="0" nodeType="afterEffect">
                                  <p:stCondLst>
                                    <p:cond delay="0"/>
                                  </p:stCondLst>
                                  <p:childTnLst>
                                    <p:set>
                                      <p:cBhvr>
                                        <p:cTn id="163" dur="1" fill="hold">
                                          <p:stCondLst>
                                            <p:cond delay="0"/>
                                          </p:stCondLst>
                                        </p:cTn>
                                        <p:tgtEl>
                                          <p:spTgt spid="121"/>
                                        </p:tgtEl>
                                        <p:attrNameLst>
                                          <p:attrName>style.visibility</p:attrName>
                                        </p:attrNameLst>
                                      </p:cBhvr>
                                      <p:to>
                                        <p:strVal val="visible"/>
                                      </p:to>
                                    </p:set>
                                    <p:animEffect transition="in" filter="strips(downRight)">
                                      <p:cBhvr>
                                        <p:cTn id="164" dur="500"/>
                                        <p:tgtEl>
                                          <p:spTgt spid="121"/>
                                        </p:tgtEl>
                                      </p:cBhvr>
                                    </p:animEffect>
                                  </p:childTnLst>
                                </p:cTn>
                              </p:par>
                            </p:childTnLst>
                          </p:cTn>
                        </p:par>
                        <p:par>
                          <p:cTn id="165" fill="hold">
                            <p:stCondLst>
                              <p:cond delay="3500"/>
                            </p:stCondLst>
                            <p:childTnLst>
                              <p:par>
                                <p:cTn id="166" presetID="17" presetClass="entr" presetSubtype="1" fill="hold" grpId="0" nodeType="afterEffect">
                                  <p:stCondLst>
                                    <p:cond delay="0"/>
                                  </p:stCondLst>
                                  <p:childTnLst>
                                    <p:set>
                                      <p:cBhvr>
                                        <p:cTn id="167" dur="1" fill="hold">
                                          <p:stCondLst>
                                            <p:cond delay="0"/>
                                          </p:stCondLst>
                                        </p:cTn>
                                        <p:tgtEl>
                                          <p:spTgt spid="116"/>
                                        </p:tgtEl>
                                        <p:attrNameLst>
                                          <p:attrName>style.visibility</p:attrName>
                                        </p:attrNameLst>
                                      </p:cBhvr>
                                      <p:to>
                                        <p:strVal val="visible"/>
                                      </p:to>
                                    </p:set>
                                    <p:anim calcmode="lin" valueType="num">
                                      <p:cBhvr>
                                        <p:cTn id="168" dur="500" fill="hold"/>
                                        <p:tgtEl>
                                          <p:spTgt spid="116"/>
                                        </p:tgtEl>
                                        <p:attrNameLst>
                                          <p:attrName>ppt_x</p:attrName>
                                        </p:attrNameLst>
                                      </p:cBhvr>
                                      <p:tavLst>
                                        <p:tav tm="0">
                                          <p:val>
                                            <p:strVal val="#ppt_x"/>
                                          </p:val>
                                        </p:tav>
                                        <p:tav tm="100000">
                                          <p:val>
                                            <p:strVal val="#ppt_x"/>
                                          </p:val>
                                        </p:tav>
                                      </p:tavLst>
                                    </p:anim>
                                    <p:anim calcmode="lin" valueType="num">
                                      <p:cBhvr>
                                        <p:cTn id="169" dur="500" fill="hold"/>
                                        <p:tgtEl>
                                          <p:spTgt spid="116"/>
                                        </p:tgtEl>
                                        <p:attrNameLst>
                                          <p:attrName>ppt_y</p:attrName>
                                        </p:attrNameLst>
                                      </p:cBhvr>
                                      <p:tavLst>
                                        <p:tav tm="0">
                                          <p:val>
                                            <p:strVal val="#ppt_y-#ppt_h/2"/>
                                          </p:val>
                                        </p:tav>
                                        <p:tav tm="100000">
                                          <p:val>
                                            <p:strVal val="#ppt_y"/>
                                          </p:val>
                                        </p:tav>
                                      </p:tavLst>
                                    </p:anim>
                                    <p:anim calcmode="lin" valueType="num">
                                      <p:cBhvr>
                                        <p:cTn id="170" dur="500" fill="hold"/>
                                        <p:tgtEl>
                                          <p:spTgt spid="116"/>
                                        </p:tgtEl>
                                        <p:attrNameLst>
                                          <p:attrName>ppt_w</p:attrName>
                                        </p:attrNameLst>
                                      </p:cBhvr>
                                      <p:tavLst>
                                        <p:tav tm="0">
                                          <p:val>
                                            <p:strVal val="#ppt_w"/>
                                          </p:val>
                                        </p:tav>
                                        <p:tav tm="100000">
                                          <p:val>
                                            <p:strVal val="#ppt_w"/>
                                          </p:val>
                                        </p:tav>
                                      </p:tavLst>
                                    </p:anim>
                                    <p:anim calcmode="lin" valueType="num">
                                      <p:cBhvr>
                                        <p:cTn id="171" dur="500" fill="hold"/>
                                        <p:tgtEl>
                                          <p:spTgt spid="116"/>
                                        </p:tgtEl>
                                        <p:attrNameLst>
                                          <p:attrName>ppt_h</p:attrName>
                                        </p:attrNameLst>
                                      </p:cBhvr>
                                      <p:tavLst>
                                        <p:tav tm="0">
                                          <p:val>
                                            <p:fltVal val="0"/>
                                          </p:val>
                                        </p:tav>
                                        <p:tav tm="100000">
                                          <p:val>
                                            <p:strVal val="#ppt_h"/>
                                          </p:val>
                                        </p:tav>
                                      </p:tavLst>
                                    </p:anim>
                                  </p:childTnLst>
                                </p:cTn>
                              </p:par>
                            </p:childTnLst>
                          </p:cTn>
                        </p:par>
                        <p:par>
                          <p:cTn id="172" fill="hold">
                            <p:stCondLst>
                              <p:cond delay="4000"/>
                            </p:stCondLst>
                            <p:childTnLst>
                              <p:par>
                                <p:cTn id="173" presetID="17" presetClass="entr" presetSubtype="1" fill="hold" grpId="0" nodeType="afterEffect">
                                  <p:stCondLst>
                                    <p:cond delay="0"/>
                                  </p:stCondLst>
                                  <p:childTnLst>
                                    <p:set>
                                      <p:cBhvr>
                                        <p:cTn id="174" dur="1" fill="hold">
                                          <p:stCondLst>
                                            <p:cond delay="0"/>
                                          </p:stCondLst>
                                        </p:cTn>
                                        <p:tgtEl>
                                          <p:spTgt spid="125"/>
                                        </p:tgtEl>
                                        <p:attrNameLst>
                                          <p:attrName>style.visibility</p:attrName>
                                        </p:attrNameLst>
                                      </p:cBhvr>
                                      <p:to>
                                        <p:strVal val="visible"/>
                                      </p:to>
                                    </p:set>
                                    <p:anim calcmode="lin" valueType="num">
                                      <p:cBhvr>
                                        <p:cTn id="175" dur="500" fill="hold"/>
                                        <p:tgtEl>
                                          <p:spTgt spid="125"/>
                                        </p:tgtEl>
                                        <p:attrNameLst>
                                          <p:attrName>ppt_x</p:attrName>
                                        </p:attrNameLst>
                                      </p:cBhvr>
                                      <p:tavLst>
                                        <p:tav tm="0">
                                          <p:val>
                                            <p:strVal val="#ppt_x"/>
                                          </p:val>
                                        </p:tav>
                                        <p:tav tm="100000">
                                          <p:val>
                                            <p:strVal val="#ppt_x"/>
                                          </p:val>
                                        </p:tav>
                                      </p:tavLst>
                                    </p:anim>
                                    <p:anim calcmode="lin" valueType="num">
                                      <p:cBhvr>
                                        <p:cTn id="176" dur="500" fill="hold"/>
                                        <p:tgtEl>
                                          <p:spTgt spid="125"/>
                                        </p:tgtEl>
                                        <p:attrNameLst>
                                          <p:attrName>ppt_y</p:attrName>
                                        </p:attrNameLst>
                                      </p:cBhvr>
                                      <p:tavLst>
                                        <p:tav tm="0">
                                          <p:val>
                                            <p:strVal val="#ppt_y-#ppt_h/2"/>
                                          </p:val>
                                        </p:tav>
                                        <p:tav tm="100000">
                                          <p:val>
                                            <p:strVal val="#ppt_y"/>
                                          </p:val>
                                        </p:tav>
                                      </p:tavLst>
                                    </p:anim>
                                    <p:anim calcmode="lin" valueType="num">
                                      <p:cBhvr>
                                        <p:cTn id="177" dur="500" fill="hold"/>
                                        <p:tgtEl>
                                          <p:spTgt spid="125"/>
                                        </p:tgtEl>
                                        <p:attrNameLst>
                                          <p:attrName>ppt_w</p:attrName>
                                        </p:attrNameLst>
                                      </p:cBhvr>
                                      <p:tavLst>
                                        <p:tav tm="0">
                                          <p:val>
                                            <p:strVal val="#ppt_w"/>
                                          </p:val>
                                        </p:tav>
                                        <p:tav tm="100000">
                                          <p:val>
                                            <p:strVal val="#ppt_w"/>
                                          </p:val>
                                        </p:tav>
                                      </p:tavLst>
                                    </p:anim>
                                    <p:anim calcmode="lin" valueType="num">
                                      <p:cBhvr>
                                        <p:cTn id="178" dur="500" fill="hold"/>
                                        <p:tgtEl>
                                          <p:spTgt spid="125"/>
                                        </p:tgtEl>
                                        <p:attrNameLst>
                                          <p:attrName>ppt_h</p:attrName>
                                        </p:attrNameLst>
                                      </p:cBhvr>
                                      <p:tavLst>
                                        <p:tav tm="0">
                                          <p:val>
                                            <p:fltVal val="0"/>
                                          </p:val>
                                        </p:tav>
                                        <p:tav tm="100000">
                                          <p:val>
                                            <p:strVal val="#ppt_h"/>
                                          </p:val>
                                        </p:tav>
                                      </p:tavLst>
                                    </p:anim>
                                  </p:childTnLst>
                                </p:cTn>
                              </p:par>
                            </p:childTnLst>
                          </p:cTn>
                        </p:par>
                        <p:par>
                          <p:cTn id="179" fill="hold">
                            <p:stCondLst>
                              <p:cond delay="4500"/>
                            </p:stCondLst>
                            <p:childTnLst>
                              <p:par>
                                <p:cTn id="180" presetID="17" presetClass="entr" presetSubtype="8" fill="hold" grpId="0" nodeType="afterEffect">
                                  <p:stCondLst>
                                    <p:cond delay="0"/>
                                  </p:stCondLst>
                                  <p:childTnLst>
                                    <p:set>
                                      <p:cBhvr>
                                        <p:cTn id="181" dur="1" fill="hold">
                                          <p:stCondLst>
                                            <p:cond delay="0"/>
                                          </p:stCondLst>
                                        </p:cTn>
                                        <p:tgtEl>
                                          <p:spTgt spid="126"/>
                                        </p:tgtEl>
                                        <p:attrNameLst>
                                          <p:attrName>style.visibility</p:attrName>
                                        </p:attrNameLst>
                                      </p:cBhvr>
                                      <p:to>
                                        <p:strVal val="visible"/>
                                      </p:to>
                                    </p:set>
                                    <p:anim calcmode="lin" valueType="num">
                                      <p:cBhvr>
                                        <p:cTn id="182" dur="500" fill="hold"/>
                                        <p:tgtEl>
                                          <p:spTgt spid="126"/>
                                        </p:tgtEl>
                                        <p:attrNameLst>
                                          <p:attrName>ppt_x</p:attrName>
                                        </p:attrNameLst>
                                      </p:cBhvr>
                                      <p:tavLst>
                                        <p:tav tm="0">
                                          <p:val>
                                            <p:strVal val="#ppt_x-#ppt_w/2"/>
                                          </p:val>
                                        </p:tav>
                                        <p:tav tm="100000">
                                          <p:val>
                                            <p:strVal val="#ppt_x"/>
                                          </p:val>
                                        </p:tav>
                                      </p:tavLst>
                                    </p:anim>
                                    <p:anim calcmode="lin" valueType="num">
                                      <p:cBhvr>
                                        <p:cTn id="183" dur="500" fill="hold"/>
                                        <p:tgtEl>
                                          <p:spTgt spid="126"/>
                                        </p:tgtEl>
                                        <p:attrNameLst>
                                          <p:attrName>ppt_y</p:attrName>
                                        </p:attrNameLst>
                                      </p:cBhvr>
                                      <p:tavLst>
                                        <p:tav tm="0">
                                          <p:val>
                                            <p:strVal val="#ppt_y"/>
                                          </p:val>
                                        </p:tav>
                                        <p:tav tm="100000">
                                          <p:val>
                                            <p:strVal val="#ppt_y"/>
                                          </p:val>
                                        </p:tav>
                                      </p:tavLst>
                                    </p:anim>
                                    <p:anim calcmode="lin" valueType="num">
                                      <p:cBhvr>
                                        <p:cTn id="184" dur="500" fill="hold"/>
                                        <p:tgtEl>
                                          <p:spTgt spid="126"/>
                                        </p:tgtEl>
                                        <p:attrNameLst>
                                          <p:attrName>ppt_w</p:attrName>
                                        </p:attrNameLst>
                                      </p:cBhvr>
                                      <p:tavLst>
                                        <p:tav tm="0">
                                          <p:val>
                                            <p:fltVal val="0"/>
                                          </p:val>
                                        </p:tav>
                                        <p:tav tm="100000">
                                          <p:val>
                                            <p:strVal val="#ppt_w"/>
                                          </p:val>
                                        </p:tav>
                                      </p:tavLst>
                                    </p:anim>
                                    <p:anim calcmode="lin" valueType="num">
                                      <p:cBhvr>
                                        <p:cTn id="185" dur="500" fill="hold"/>
                                        <p:tgtEl>
                                          <p:spTgt spid="126"/>
                                        </p:tgtEl>
                                        <p:attrNameLst>
                                          <p:attrName>ppt_h</p:attrName>
                                        </p:attrNameLst>
                                      </p:cBhvr>
                                      <p:tavLst>
                                        <p:tav tm="0">
                                          <p:val>
                                            <p:strVal val="#ppt_h"/>
                                          </p:val>
                                        </p:tav>
                                        <p:tav tm="100000">
                                          <p:val>
                                            <p:strVal val="#ppt_h"/>
                                          </p:val>
                                        </p:tav>
                                      </p:tavLst>
                                    </p:anim>
                                  </p:childTnLst>
                                </p:cTn>
                              </p:par>
                            </p:childTnLst>
                          </p:cTn>
                        </p:par>
                        <p:par>
                          <p:cTn id="186" fill="hold">
                            <p:stCondLst>
                              <p:cond delay="5000"/>
                            </p:stCondLst>
                            <p:childTnLst>
                              <p:par>
                                <p:cTn id="187" presetID="18" presetClass="entr" presetSubtype="6" fill="hold" grpId="0" nodeType="afterEffect">
                                  <p:stCondLst>
                                    <p:cond delay="0"/>
                                  </p:stCondLst>
                                  <p:childTnLst>
                                    <p:set>
                                      <p:cBhvr>
                                        <p:cTn id="188" dur="1" fill="hold">
                                          <p:stCondLst>
                                            <p:cond delay="0"/>
                                          </p:stCondLst>
                                        </p:cTn>
                                        <p:tgtEl>
                                          <p:spTgt spid="127"/>
                                        </p:tgtEl>
                                        <p:attrNameLst>
                                          <p:attrName>style.visibility</p:attrName>
                                        </p:attrNameLst>
                                      </p:cBhvr>
                                      <p:to>
                                        <p:strVal val="visible"/>
                                      </p:to>
                                    </p:set>
                                    <p:animEffect transition="in" filter="strips(downRight)">
                                      <p:cBhvr>
                                        <p:cTn id="189" dur="500"/>
                                        <p:tgtEl>
                                          <p:spTgt spid="127"/>
                                        </p:tgtEl>
                                      </p:cBhvr>
                                    </p:animEffect>
                                  </p:childTnLst>
                                </p:cTn>
                              </p:par>
                            </p:childTnLst>
                          </p:cTn>
                        </p:par>
                        <p:par>
                          <p:cTn id="190" fill="hold">
                            <p:stCondLst>
                              <p:cond delay="5500"/>
                            </p:stCondLst>
                            <p:childTnLst>
                              <p:par>
                                <p:cTn id="191" presetID="17" presetClass="entr" presetSubtype="1" fill="hold" grpId="0" nodeType="afterEffect">
                                  <p:stCondLst>
                                    <p:cond delay="0"/>
                                  </p:stCondLst>
                                  <p:childTnLst>
                                    <p:set>
                                      <p:cBhvr>
                                        <p:cTn id="192" dur="1" fill="hold">
                                          <p:stCondLst>
                                            <p:cond delay="0"/>
                                          </p:stCondLst>
                                        </p:cTn>
                                        <p:tgtEl>
                                          <p:spTgt spid="124"/>
                                        </p:tgtEl>
                                        <p:attrNameLst>
                                          <p:attrName>style.visibility</p:attrName>
                                        </p:attrNameLst>
                                      </p:cBhvr>
                                      <p:to>
                                        <p:strVal val="visible"/>
                                      </p:to>
                                    </p:set>
                                    <p:anim calcmode="lin" valueType="num">
                                      <p:cBhvr>
                                        <p:cTn id="193" dur="500" fill="hold"/>
                                        <p:tgtEl>
                                          <p:spTgt spid="124"/>
                                        </p:tgtEl>
                                        <p:attrNameLst>
                                          <p:attrName>ppt_x</p:attrName>
                                        </p:attrNameLst>
                                      </p:cBhvr>
                                      <p:tavLst>
                                        <p:tav tm="0">
                                          <p:val>
                                            <p:strVal val="#ppt_x"/>
                                          </p:val>
                                        </p:tav>
                                        <p:tav tm="100000">
                                          <p:val>
                                            <p:strVal val="#ppt_x"/>
                                          </p:val>
                                        </p:tav>
                                      </p:tavLst>
                                    </p:anim>
                                    <p:anim calcmode="lin" valueType="num">
                                      <p:cBhvr>
                                        <p:cTn id="194" dur="500" fill="hold"/>
                                        <p:tgtEl>
                                          <p:spTgt spid="124"/>
                                        </p:tgtEl>
                                        <p:attrNameLst>
                                          <p:attrName>ppt_y</p:attrName>
                                        </p:attrNameLst>
                                      </p:cBhvr>
                                      <p:tavLst>
                                        <p:tav tm="0">
                                          <p:val>
                                            <p:strVal val="#ppt_y-#ppt_h/2"/>
                                          </p:val>
                                        </p:tav>
                                        <p:tav tm="100000">
                                          <p:val>
                                            <p:strVal val="#ppt_y"/>
                                          </p:val>
                                        </p:tav>
                                      </p:tavLst>
                                    </p:anim>
                                    <p:anim calcmode="lin" valueType="num">
                                      <p:cBhvr>
                                        <p:cTn id="195" dur="500" fill="hold"/>
                                        <p:tgtEl>
                                          <p:spTgt spid="124"/>
                                        </p:tgtEl>
                                        <p:attrNameLst>
                                          <p:attrName>ppt_w</p:attrName>
                                        </p:attrNameLst>
                                      </p:cBhvr>
                                      <p:tavLst>
                                        <p:tav tm="0">
                                          <p:val>
                                            <p:strVal val="#ppt_w"/>
                                          </p:val>
                                        </p:tav>
                                        <p:tav tm="100000">
                                          <p:val>
                                            <p:strVal val="#ppt_w"/>
                                          </p:val>
                                        </p:tav>
                                      </p:tavLst>
                                    </p:anim>
                                    <p:anim calcmode="lin" valueType="num">
                                      <p:cBhvr>
                                        <p:cTn id="196" dur="500" fill="hold"/>
                                        <p:tgtEl>
                                          <p:spTgt spid="124"/>
                                        </p:tgtEl>
                                        <p:attrNameLst>
                                          <p:attrName>ppt_h</p:attrName>
                                        </p:attrNameLst>
                                      </p:cBhvr>
                                      <p:tavLst>
                                        <p:tav tm="0">
                                          <p:val>
                                            <p:fltVal val="0"/>
                                          </p:val>
                                        </p:tav>
                                        <p:tav tm="100000">
                                          <p:val>
                                            <p:strVal val="#ppt_h"/>
                                          </p:val>
                                        </p:tav>
                                      </p:tavLst>
                                    </p:anim>
                                  </p:childTnLst>
                                </p:cTn>
                              </p:par>
                            </p:childTnLst>
                          </p:cTn>
                        </p:par>
                        <p:par>
                          <p:cTn id="197" fill="hold">
                            <p:stCondLst>
                              <p:cond delay="6000"/>
                            </p:stCondLst>
                            <p:childTnLst>
                              <p:par>
                                <p:cTn id="198" presetID="17" presetClass="entr" presetSubtype="1" fill="hold" grpId="0" nodeType="afterEffect">
                                  <p:stCondLst>
                                    <p:cond delay="0"/>
                                  </p:stCondLst>
                                  <p:childTnLst>
                                    <p:set>
                                      <p:cBhvr>
                                        <p:cTn id="199" dur="1" fill="hold">
                                          <p:stCondLst>
                                            <p:cond delay="0"/>
                                          </p:stCondLst>
                                        </p:cTn>
                                        <p:tgtEl>
                                          <p:spTgt spid="131"/>
                                        </p:tgtEl>
                                        <p:attrNameLst>
                                          <p:attrName>style.visibility</p:attrName>
                                        </p:attrNameLst>
                                      </p:cBhvr>
                                      <p:to>
                                        <p:strVal val="visible"/>
                                      </p:to>
                                    </p:set>
                                    <p:anim calcmode="lin" valueType="num">
                                      <p:cBhvr>
                                        <p:cTn id="200" dur="500" fill="hold"/>
                                        <p:tgtEl>
                                          <p:spTgt spid="131"/>
                                        </p:tgtEl>
                                        <p:attrNameLst>
                                          <p:attrName>ppt_x</p:attrName>
                                        </p:attrNameLst>
                                      </p:cBhvr>
                                      <p:tavLst>
                                        <p:tav tm="0">
                                          <p:val>
                                            <p:strVal val="#ppt_x"/>
                                          </p:val>
                                        </p:tav>
                                        <p:tav tm="100000">
                                          <p:val>
                                            <p:strVal val="#ppt_x"/>
                                          </p:val>
                                        </p:tav>
                                      </p:tavLst>
                                    </p:anim>
                                    <p:anim calcmode="lin" valueType="num">
                                      <p:cBhvr>
                                        <p:cTn id="201" dur="500" fill="hold"/>
                                        <p:tgtEl>
                                          <p:spTgt spid="131"/>
                                        </p:tgtEl>
                                        <p:attrNameLst>
                                          <p:attrName>ppt_y</p:attrName>
                                        </p:attrNameLst>
                                      </p:cBhvr>
                                      <p:tavLst>
                                        <p:tav tm="0">
                                          <p:val>
                                            <p:strVal val="#ppt_y-#ppt_h/2"/>
                                          </p:val>
                                        </p:tav>
                                        <p:tav tm="100000">
                                          <p:val>
                                            <p:strVal val="#ppt_y"/>
                                          </p:val>
                                        </p:tav>
                                      </p:tavLst>
                                    </p:anim>
                                    <p:anim calcmode="lin" valueType="num">
                                      <p:cBhvr>
                                        <p:cTn id="202" dur="500" fill="hold"/>
                                        <p:tgtEl>
                                          <p:spTgt spid="131"/>
                                        </p:tgtEl>
                                        <p:attrNameLst>
                                          <p:attrName>ppt_w</p:attrName>
                                        </p:attrNameLst>
                                      </p:cBhvr>
                                      <p:tavLst>
                                        <p:tav tm="0">
                                          <p:val>
                                            <p:strVal val="#ppt_w"/>
                                          </p:val>
                                        </p:tav>
                                        <p:tav tm="100000">
                                          <p:val>
                                            <p:strVal val="#ppt_w"/>
                                          </p:val>
                                        </p:tav>
                                      </p:tavLst>
                                    </p:anim>
                                    <p:anim calcmode="lin" valueType="num">
                                      <p:cBhvr>
                                        <p:cTn id="203" dur="500" fill="hold"/>
                                        <p:tgtEl>
                                          <p:spTgt spid="131"/>
                                        </p:tgtEl>
                                        <p:attrNameLst>
                                          <p:attrName>ppt_h</p:attrName>
                                        </p:attrNameLst>
                                      </p:cBhvr>
                                      <p:tavLst>
                                        <p:tav tm="0">
                                          <p:val>
                                            <p:fltVal val="0"/>
                                          </p:val>
                                        </p:tav>
                                        <p:tav tm="100000">
                                          <p:val>
                                            <p:strVal val="#ppt_h"/>
                                          </p:val>
                                        </p:tav>
                                      </p:tavLst>
                                    </p:anim>
                                  </p:childTnLst>
                                </p:cTn>
                              </p:par>
                            </p:childTnLst>
                          </p:cTn>
                        </p:par>
                        <p:par>
                          <p:cTn id="204" fill="hold">
                            <p:stCondLst>
                              <p:cond delay="6500"/>
                            </p:stCondLst>
                            <p:childTnLst>
                              <p:par>
                                <p:cTn id="205" presetID="17" presetClass="entr" presetSubtype="8" fill="hold" grpId="0" nodeType="afterEffect">
                                  <p:stCondLst>
                                    <p:cond delay="0"/>
                                  </p:stCondLst>
                                  <p:childTnLst>
                                    <p:set>
                                      <p:cBhvr>
                                        <p:cTn id="206" dur="1" fill="hold">
                                          <p:stCondLst>
                                            <p:cond delay="0"/>
                                          </p:stCondLst>
                                        </p:cTn>
                                        <p:tgtEl>
                                          <p:spTgt spid="132"/>
                                        </p:tgtEl>
                                        <p:attrNameLst>
                                          <p:attrName>style.visibility</p:attrName>
                                        </p:attrNameLst>
                                      </p:cBhvr>
                                      <p:to>
                                        <p:strVal val="visible"/>
                                      </p:to>
                                    </p:set>
                                    <p:anim calcmode="lin" valueType="num">
                                      <p:cBhvr>
                                        <p:cTn id="207" dur="500" fill="hold"/>
                                        <p:tgtEl>
                                          <p:spTgt spid="132"/>
                                        </p:tgtEl>
                                        <p:attrNameLst>
                                          <p:attrName>ppt_x</p:attrName>
                                        </p:attrNameLst>
                                      </p:cBhvr>
                                      <p:tavLst>
                                        <p:tav tm="0">
                                          <p:val>
                                            <p:strVal val="#ppt_x-#ppt_w/2"/>
                                          </p:val>
                                        </p:tav>
                                        <p:tav tm="100000">
                                          <p:val>
                                            <p:strVal val="#ppt_x"/>
                                          </p:val>
                                        </p:tav>
                                      </p:tavLst>
                                    </p:anim>
                                    <p:anim calcmode="lin" valueType="num">
                                      <p:cBhvr>
                                        <p:cTn id="208" dur="500" fill="hold"/>
                                        <p:tgtEl>
                                          <p:spTgt spid="132"/>
                                        </p:tgtEl>
                                        <p:attrNameLst>
                                          <p:attrName>ppt_y</p:attrName>
                                        </p:attrNameLst>
                                      </p:cBhvr>
                                      <p:tavLst>
                                        <p:tav tm="0">
                                          <p:val>
                                            <p:strVal val="#ppt_y"/>
                                          </p:val>
                                        </p:tav>
                                        <p:tav tm="100000">
                                          <p:val>
                                            <p:strVal val="#ppt_y"/>
                                          </p:val>
                                        </p:tav>
                                      </p:tavLst>
                                    </p:anim>
                                    <p:anim calcmode="lin" valueType="num">
                                      <p:cBhvr>
                                        <p:cTn id="209" dur="500" fill="hold"/>
                                        <p:tgtEl>
                                          <p:spTgt spid="132"/>
                                        </p:tgtEl>
                                        <p:attrNameLst>
                                          <p:attrName>ppt_w</p:attrName>
                                        </p:attrNameLst>
                                      </p:cBhvr>
                                      <p:tavLst>
                                        <p:tav tm="0">
                                          <p:val>
                                            <p:fltVal val="0"/>
                                          </p:val>
                                        </p:tav>
                                        <p:tav tm="100000">
                                          <p:val>
                                            <p:strVal val="#ppt_w"/>
                                          </p:val>
                                        </p:tav>
                                      </p:tavLst>
                                    </p:anim>
                                    <p:anim calcmode="lin" valueType="num">
                                      <p:cBhvr>
                                        <p:cTn id="210" dur="500" fill="hold"/>
                                        <p:tgtEl>
                                          <p:spTgt spid="132"/>
                                        </p:tgtEl>
                                        <p:attrNameLst>
                                          <p:attrName>ppt_h</p:attrName>
                                        </p:attrNameLst>
                                      </p:cBhvr>
                                      <p:tavLst>
                                        <p:tav tm="0">
                                          <p:val>
                                            <p:strVal val="#ppt_h"/>
                                          </p:val>
                                        </p:tav>
                                        <p:tav tm="100000">
                                          <p:val>
                                            <p:strVal val="#ppt_h"/>
                                          </p:val>
                                        </p:tav>
                                      </p:tavLst>
                                    </p:anim>
                                  </p:childTnLst>
                                </p:cTn>
                              </p:par>
                            </p:childTnLst>
                          </p:cTn>
                        </p:par>
                        <p:par>
                          <p:cTn id="211" fill="hold">
                            <p:stCondLst>
                              <p:cond delay="7000"/>
                            </p:stCondLst>
                            <p:childTnLst>
                              <p:par>
                                <p:cTn id="212" presetID="18" presetClass="entr" presetSubtype="6" fill="hold" grpId="0" nodeType="afterEffect">
                                  <p:stCondLst>
                                    <p:cond delay="0"/>
                                  </p:stCondLst>
                                  <p:childTnLst>
                                    <p:set>
                                      <p:cBhvr>
                                        <p:cTn id="213" dur="1" fill="hold">
                                          <p:stCondLst>
                                            <p:cond delay="0"/>
                                          </p:stCondLst>
                                        </p:cTn>
                                        <p:tgtEl>
                                          <p:spTgt spid="137"/>
                                        </p:tgtEl>
                                        <p:attrNameLst>
                                          <p:attrName>style.visibility</p:attrName>
                                        </p:attrNameLst>
                                      </p:cBhvr>
                                      <p:to>
                                        <p:strVal val="visible"/>
                                      </p:to>
                                    </p:set>
                                    <p:animEffect transition="in" filter="strips(downRight)">
                                      <p:cBhvr>
                                        <p:cTn id="214" dur="500"/>
                                        <p:tgtEl>
                                          <p:spTgt spid="137"/>
                                        </p:tgtEl>
                                      </p:cBhvr>
                                    </p:animEffect>
                                  </p:childTnLst>
                                </p:cTn>
                              </p:par>
                            </p:childTnLst>
                          </p:cTn>
                        </p:par>
                        <p:par>
                          <p:cTn id="215" fill="hold">
                            <p:stCondLst>
                              <p:cond delay="7500"/>
                            </p:stCondLst>
                            <p:childTnLst>
                              <p:par>
                                <p:cTn id="216" presetID="17" presetClass="entr" presetSubtype="1" fill="hold" grpId="0" nodeType="afterEffect">
                                  <p:stCondLst>
                                    <p:cond delay="0"/>
                                  </p:stCondLst>
                                  <p:childTnLst>
                                    <p:set>
                                      <p:cBhvr>
                                        <p:cTn id="217" dur="1" fill="hold">
                                          <p:stCondLst>
                                            <p:cond delay="0"/>
                                          </p:stCondLst>
                                        </p:cTn>
                                        <p:tgtEl>
                                          <p:spTgt spid="130"/>
                                        </p:tgtEl>
                                        <p:attrNameLst>
                                          <p:attrName>style.visibility</p:attrName>
                                        </p:attrNameLst>
                                      </p:cBhvr>
                                      <p:to>
                                        <p:strVal val="visible"/>
                                      </p:to>
                                    </p:set>
                                    <p:anim calcmode="lin" valueType="num">
                                      <p:cBhvr>
                                        <p:cTn id="218" dur="500" fill="hold"/>
                                        <p:tgtEl>
                                          <p:spTgt spid="130"/>
                                        </p:tgtEl>
                                        <p:attrNameLst>
                                          <p:attrName>ppt_x</p:attrName>
                                        </p:attrNameLst>
                                      </p:cBhvr>
                                      <p:tavLst>
                                        <p:tav tm="0">
                                          <p:val>
                                            <p:strVal val="#ppt_x"/>
                                          </p:val>
                                        </p:tav>
                                        <p:tav tm="100000">
                                          <p:val>
                                            <p:strVal val="#ppt_x"/>
                                          </p:val>
                                        </p:tav>
                                      </p:tavLst>
                                    </p:anim>
                                    <p:anim calcmode="lin" valueType="num">
                                      <p:cBhvr>
                                        <p:cTn id="219" dur="500" fill="hold"/>
                                        <p:tgtEl>
                                          <p:spTgt spid="130"/>
                                        </p:tgtEl>
                                        <p:attrNameLst>
                                          <p:attrName>ppt_y</p:attrName>
                                        </p:attrNameLst>
                                      </p:cBhvr>
                                      <p:tavLst>
                                        <p:tav tm="0">
                                          <p:val>
                                            <p:strVal val="#ppt_y-#ppt_h/2"/>
                                          </p:val>
                                        </p:tav>
                                        <p:tav tm="100000">
                                          <p:val>
                                            <p:strVal val="#ppt_y"/>
                                          </p:val>
                                        </p:tav>
                                      </p:tavLst>
                                    </p:anim>
                                    <p:anim calcmode="lin" valueType="num">
                                      <p:cBhvr>
                                        <p:cTn id="220" dur="500" fill="hold"/>
                                        <p:tgtEl>
                                          <p:spTgt spid="130"/>
                                        </p:tgtEl>
                                        <p:attrNameLst>
                                          <p:attrName>ppt_w</p:attrName>
                                        </p:attrNameLst>
                                      </p:cBhvr>
                                      <p:tavLst>
                                        <p:tav tm="0">
                                          <p:val>
                                            <p:strVal val="#ppt_w"/>
                                          </p:val>
                                        </p:tav>
                                        <p:tav tm="100000">
                                          <p:val>
                                            <p:strVal val="#ppt_w"/>
                                          </p:val>
                                        </p:tav>
                                      </p:tavLst>
                                    </p:anim>
                                    <p:anim calcmode="lin" valueType="num">
                                      <p:cBhvr>
                                        <p:cTn id="221" dur="500" fill="hold"/>
                                        <p:tgtEl>
                                          <p:spTgt spid="130"/>
                                        </p:tgtEl>
                                        <p:attrNameLst>
                                          <p:attrName>ppt_h</p:attrName>
                                        </p:attrNameLst>
                                      </p:cBhvr>
                                      <p:tavLst>
                                        <p:tav tm="0">
                                          <p:val>
                                            <p:fltVal val="0"/>
                                          </p:val>
                                        </p:tav>
                                        <p:tav tm="100000">
                                          <p:val>
                                            <p:strVal val="#ppt_h"/>
                                          </p:val>
                                        </p:tav>
                                      </p:tavLst>
                                    </p:anim>
                                  </p:childTnLst>
                                </p:cTn>
                              </p:par>
                            </p:childTnLst>
                          </p:cTn>
                        </p:par>
                        <p:par>
                          <p:cTn id="222" fill="hold">
                            <p:stCondLst>
                              <p:cond delay="8000"/>
                            </p:stCondLst>
                            <p:childTnLst>
                              <p:par>
                                <p:cTn id="223" presetID="17" presetClass="entr" presetSubtype="4" fill="hold" nodeType="afterEffect">
                                  <p:stCondLst>
                                    <p:cond delay="0"/>
                                  </p:stCondLst>
                                  <p:childTnLst>
                                    <p:set>
                                      <p:cBhvr>
                                        <p:cTn id="224" dur="1" fill="hold">
                                          <p:stCondLst>
                                            <p:cond delay="0"/>
                                          </p:stCondLst>
                                        </p:cTn>
                                        <p:tgtEl>
                                          <p:spTgt spid="139"/>
                                        </p:tgtEl>
                                        <p:attrNameLst>
                                          <p:attrName>style.visibility</p:attrName>
                                        </p:attrNameLst>
                                      </p:cBhvr>
                                      <p:to>
                                        <p:strVal val="visible"/>
                                      </p:to>
                                    </p:set>
                                    <p:anim calcmode="lin" valueType="num">
                                      <p:cBhvr>
                                        <p:cTn id="225" dur="500" fill="hold"/>
                                        <p:tgtEl>
                                          <p:spTgt spid="139"/>
                                        </p:tgtEl>
                                        <p:attrNameLst>
                                          <p:attrName>ppt_x</p:attrName>
                                        </p:attrNameLst>
                                      </p:cBhvr>
                                      <p:tavLst>
                                        <p:tav tm="0">
                                          <p:val>
                                            <p:strVal val="#ppt_x"/>
                                          </p:val>
                                        </p:tav>
                                        <p:tav tm="100000">
                                          <p:val>
                                            <p:strVal val="#ppt_x"/>
                                          </p:val>
                                        </p:tav>
                                      </p:tavLst>
                                    </p:anim>
                                    <p:anim calcmode="lin" valueType="num">
                                      <p:cBhvr>
                                        <p:cTn id="226" dur="500" fill="hold"/>
                                        <p:tgtEl>
                                          <p:spTgt spid="139"/>
                                        </p:tgtEl>
                                        <p:attrNameLst>
                                          <p:attrName>ppt_y</p:attrName>
                                        </p:attrNameLst>
                                      </p:cBhvr>
                                      <p:tavLst>
                                        <p:tav tm="0">
                                          <p:val>
                                            <p:strVal val="#ppt_y+#ppt_h/2"/>
                                          </p:val>
                                        </p:tav>
                                        <p:tav tm="100000">
                                          <p:val>
                                            <p:strVal val="#ppt_y"/>
                                          </p:val>
                                        </p:tav>
                                      </p:tavLst>
                                    </p:anim>
                                    <p:anim calcmode="lin" valueType="num">
                                      <p:cBhvr>
                                        <p:cTn id="227" dur="500" fill="hold"/>
                                        <p:tgtEl>
                                          <p:spTgt spid="139"/>
                                        </p:tgtEl>
                                        <p:attrNameLst>
                                          <p:attrName>ppt_w</p:attrName>
                                        </p:attrNameLst>
                                      </p:cBhvr>
                                      <p:tavLst>
                                        <p:tav tm="0">
                                          <p:val>
                                            <p:strVal val="#ppt_w"/>
                                          </p:val>
                                        </p:tav>
                                        <p:tav tm="100000">
                                          <p:val>
                                            <p:strVal val="#ppt_w"/>
                                          </p:val>
                                        </p:tav>
                                      </p:tavLst>
                                    </p:anim>
                                    <p:anim calcmode="lin" valueType="num">
                                      <p:cBhvr>
                                        <p:cTn id="228" dur="500" fill="hold"/>
                                        <p:tgtEl>
                                          <p:spTgt spid="139"/>
                                        </p:tgtEl>
                                        <p:attrNameLst>
                                          <p:attrName>ppt_h</p:attrName>
                                        </p:attrNameLst>
                                      </p:cBhvr>
                                      <p:tavLst>
                                        <p:tav tm="0">
                                          <p:val>
                                            <p:fltVal val="0"/>
                                          </p:val>
                                        </p:tav>
                                        <p:tav tm="100000">
                                          <p:val>
                                            <p:strVal val="#ppt_h"/>
                                          </p:val>
                                        </p:tav>
                                      </p:tavLst>
                                    </p:anim>
                                  </p:childTnLst>
                                </p:cTn>
                              </p:par>
                            </p:childTnLst>
                          </p:cTn>
                        </p:par>
                        <p:par>
                          <p:cTn id="229" fill="hold">
                            <p:stCondLst>
                              <p:cond delay="8500"/>
                            </p:stCondLst>
                            <p:childTnLst>
                              <p:par>
                                <p:cTn id="230" presetID="17" presetClass="entr" presetSubtype="8" fill="hold" nodeType="afterEffect">
                                  <p:stCondLst>
                                    <p:cond delay="0"/>
                                  </p:stCondLst>
                                  <p:childTnLst>
                                    <p:set>
                                      <p:cBhvr>
                                        <p:cTn id="231" dur="1" fill="hold">
                                          <p:stCondLst>
                                            <p:cond delay="0"/>
                                          </p:stCondLst>
                                        </p:cTn>
                                        <p:tgtEl>
                                          <p:spTgt spid="141"/>
                                        </p:tgtEl>
                                        <p:attrNameLst>
                                          <p:attrName>style.visibility</p:attrName>
                                        </p:attrNameLst>
                                      </p:cBhvr>
                                      <p:to>
                                        <p:strVal val="visible"/>
                                      </p:to>
                                    </p:set>
                                    <p:anim calcmode="lin" valueType="num">
                                      <p:cBhvr>
                                        <p:cTn id="232" dur="500" fill="hold"/>
                                        <p:tgtEl>
                                          <p:spTgt spid="141"/>
                                        </p:tgtEl>
                                        <p:attrNameLst>
                                          <p:attrName>ppt_x</p:attrName>
                                        </p:attrNameLst>
                                      </p:cBhvr>
                                      <p:tavLst>
                                        <p:tav tm="0">
                                          <p:val>
                                            <p:strVal val="#ppt_x-#ppt_w/2"/>
                                          </p:val>
                                        </p:tav>
                                        <p:tav tm="100000">
                                          <p:val>
                                            <p:strVal val="#ppt_x"/>
                                          </p:val>
                                        </p:tav>
                                      </p:tavLst>
                                    </p:anim>
                                    <p:anim calcmode="lin" valueType="num">
                                      <p:cBhvr>
                                        <p:cTn id="233" dur="500" fill="hold"/>
                                        <p:tgtEl>
                                          <p:spTgt spid="141"/>
                                        </p:tgtEl>
                                        <p:attrNameLst>
                                          <p:attrName>ppt_y</p:attrName>
                                        </p:attrNameLst>
                                      </p:cBhvr>
                                      <p:tavLst>
                                        <p:tav tm="0">
                                          <p:val>
                                            <p:strVal val="#ppt_y"/>
                                          </p:val>
                                        </p:tav>
                                        <p:tav tm="100000">
                                          <p:val>
                                            <p:strVal val="#ppt_y"/>
                                          </p:val>
                                        </p:tav>
                                      </p:tavLst>
                                    </p:anim>
                                    <p:anim calcmode="lin" valueType="num">
                                      <p:cBhvr>
                                        <p:cTn id="234" dur="500" fill="hold"/>
                                        <p:tgtEl>
                                          <p:spTgt spid="141"/>
                                        </p:tgtEl>
                                        <p:attrNameLst>
                                          <p:attrName>ppt_w</p:attrName>
                                        </p:attrNameLst>
                                      </p:cBhvr>
                                      <p:tavLst>
                                        <p:tav tm="0">
                                          <p:val>
                                            <p:fltVal val="0"/>
                                          </p:val>
                                        </p:tav>
                                        <p:tav tm="100000">
                                          <p:val>
                                            <p:strVal val="#ppt_w"/>
                                          </p:val>
                                        </p:tav>
                                      </p:tavLst>
                                    </p:anim>
                                    <p:anim calcmode="lin" valueType="num">
                                      <p:cBhvr>
                                        <p:cTn id="235" dur="500" fill="hold"/>
                                        <p:tgtEl>
                                          <p:spTgt spid="141"/>
                                        </p:tgtEl>
                                        <p:attrNameLst>
                                          <p:attrName>ppt_h</p:attrName>
                                        </p:attrNameLst>
                                      </p:cBhvr>
                                      <p:tavLst>
                                        <p:tav tm="0">
                                          <p:val>
                                            <p:strVal val="#ppt_h"/>
                                          </p:val>
                                        </p:tav>
                                        <p:tav tm="100000">
                                          <p:val>
                                            <p:strVal val="#ppt_h"/>
                                          </p:val>
                                        </p:tav>
                                      </p:tavLst>
                                    </p:anim>
                                  </p:childTnLst>
                                </p:cTn>
                              </p:par>
                              <p:par>
                                <p:cTn id="236" presetID="17" presetClass="entr" presetSubtype="8" fill="hold" nodeType="withEffect">
                                  <p:stCondLst>
                                    <p:cond delay="0"/>
                                  </p:stCondLst>
                                  <p:childTnLst>
                                    <p:set>
                                      <p:cBhvr>
                                        <p:cTn id="237" dur="1" fill="hold">
                                          <p:stCondLst>
                                            <p:cond delay="0"/>
                                          </p:stCondLst>
                                        </p:cTn>
                                        <p:tgtEl>
                                          <p:spTgt spid="142"/>
                                        </p:tgtEl>
                                        <p:attrNameLst>
                                          <p:attrName>style.visibility</p:attrName>
                                        </p:attrNameLst>
                                      </p:cBhvr>
                                      <p:to>
                                        <p:strVal val="visible"/>
                                      </p:to>
                                    </p:set>
                                    <p:anim calcmode="lin" valueType="num">
                                      <p:cBhvr>
                                        <p:cTn id="238" dur="500" fill="hold"/>
                                        <p:tgtEl>
                                          <p:spTgt spid="142"/>
                                        </p:tgtEl>
                                        <p:attrNameLst>
                                          <p:attrName>ppt_x</p:attrName>
                                        </p:attrNameLst>
                                      </p:cBhvr>
                                      <p:tavLst>
                                        <p:tav tm="0">
                                          <p:val>
                                            <p:strVal val="#ppt_x-#ppt_w/2"/>
                                          </p:val>
                                        </p:tav>
                                        <p:tav tm="100000">
                                          <p:val>
                                            <p:strVal val="#ppt_x"/>
                                          </p:val>
                                        </p:tav>
                                      </p:tavLst>
                                    </p:anim>
                                    <p:anim calcmode="lin" valueType="num">
                                      <p:cBhvr>
                                        <p:cTn id="239" dur="500" fill="hold"/>
                                        <p:tgtEl>
                                          <p:spTgt spid="142"/>
                                        </p:tgtEl>
                                        <p:attrNameLst>
                                          <p:attrName>ppt_y</p:attrName>
                                        </p:attrNameLst>
                                      </p:cBhvr>
                                      <p:tavLst>
                                        <p:tav tm="0">
                                          <p:val>
                                            <p:strVal val="#ppt_y"/>
                                          </p:val>
                                        </p:tav>
                                        <p:tav tm="100000">
                                          <p:val>
                                            <p:strVal val="#ppt_y"/>
                                          </p:val>
                                        </p:tav>
                                      </p:tavLst>
                                    </p:anim>
                                    <p:anim calcmode="lin" valueType="num">
                                      <p:cBhvr>
                                        <p:cTn id="240" dur="500" fill="hold"/>
                                        <p:tgtEl>
                                          <p:spTgt spid="142"/>
                                        </p:tgtEl>
                                        <p:attrNameLst>
                                          <p:attrName>ppt_w</p:attrName>
                                        </p:attrNameLst>
                                      </p:cBhvr>
                                      <p:tavLst>
                                        <p:tav tm="0">
                                          <p:val>
                                            <p:fltVal val="0"/>
                                          </p:val>
                                        </p:tav>
                                        <p:tav tm="100000">
                                          <p:val>
                                            <p:strVal val="#ppt_w"/>
                                          </p:val>
                                        </p:tav>
                                      </p:tavLst>
                                    </p:anim>
                                    <p:anim calcmode="lin" valueType="num">
                                      <p:cBhvr>
                                        <p:cTn id="241" dur="500" fill="hold"/>
                                        <p:tgtEl>
                                          <p:spTgt spid="142"/>
                                        </p:tgtEl>
                                        <p:attrNameLst>
                                          <p:attrName>ppt_h</p:attrName>
                                        </p:attrNameLst>
                                      </p:cBhvr>
                                      <p:tavLst>
                                        <p:tav tm="0">
                                          <p:val>
                                            <p:strVal val="#ppt_h"/>
                                          </p:val>
                                        </p:tav>
                                        <p:tav tm="100000">
                                          <p:val>
                                            <p:strVal val="#ppt_h"/>
                                          </p:val>
                                        </p:tav>
                                      </p:tavLst>
                                    </p:anim>
                                  </p:childTnLst>
                                </p:cTn>
                              </p:par>
                              <p:par>
                                <p:cTn id="242" presetID="17" presetClass="entr" presetSubtype="8" fill="hold" nodeType="withEffect">
                                  <p:stCondLst>
                                    <p:cond delay="0"/>
                                  </p:stCondLst>
                                  <p:childTnLst>
                                    <p:set>
                                      <p:cBhvr>
                                        <p:cTn id="243" dur="1" fill="hold">
                                          <p:stCondLst>
                                            <p:cond delay="0"/>
                                          </p:stCondLst>
                                        </p:cTn>
                                        <p:tgtEl>
                                          <p:spTgt spid="143"/>
                                        </p:tgtEl>
                                        <p:attrNameLst>
                                          <p:attrName>style.visibility</p:attrName>
                                        </p:attrNameLst>
                                      </p:cBhvr>
                                      <p:to>
                                        <p:strVal val="visible"/>
                                      </p:to>
                                    </p:set>
                                    <p:anim calcmode="lin" valueType="num">
                                      <p:cBhvr>
                                        <p:cTn id="244" dur="500" fill="hold"/>
                                        <p:tgtEl>
                                          <p:spTgt spid="143"/>
                                        </p:tgtEl>
                                        <p:attrNameLst>
                                          <p:attrName>ppt_x</p:attrName>
                                        </p:attrNameLst>
                                      </p:cBhvr>
                                      <p:tavLst>
                                        <p:tav tm="0">
                                          <p:val>
                                            <p:strVal val="#ppt_x-#ppt_w/2"/>
                                          </p:val>
                                        </p:tav>
                                        <p:tav tm="100000">
                                          <p:val>
                                            <p:strVal val="#ppt_x"/>
                                          </p:val>
                                        </p:tav>
                                      </p:tavLst>
                                    </p:anim>
                                    <p:anim calcmode="lin" valueType="num">
                                      <p:cBhvr>
                                        <p:cTn id="245" dur="500" fill="hold"/>
                                        <p:tgtEl>
                                          <p:spTgt spid="143"/>
                                        </p:tgtEl>
                                        <p:attrNameLst>
                                          <p:attrName>ppt_y</p:attrName>
                                        </p:attrNameLst>
                                      </p:cBhvr>
                                      <p:tavLst>
                                        <p:tav tm="0">
                                          <p:val>
                                            <p:strVal val="#ppt_y"/>
                                          </p:val>
                                        </p:tav>
                                        <p:tav tm="100000">
                                          <p:val>
                                            <p:strVal val="#ppt_y"/>
                                          </p:val>
                                        </p:tav>
                                      </p:tavLst>
                                    </p:anim>
                                    <p:anim calcmode="lin" valueType="num">
                                      <p:cBhvr>
                                        <p:cTn id="246" dur="500" fill="hold"/>
                                        <p:tgtEl>
                                          <p:spTgt spid="143"/>
                                        </p:tgtEl>
                                        <p:attrNameLst>
                                          <p:attrName>ppt_w</p:attrName>
                                        </p:attrNameLst>
                                      </p:cBhvr>
                                      <p:tavLst>
                                        <p:tav tm="0">
                                          <p:val>
                                            <p:fltVal val="0"/>
                                          </p:val>
                                        </p:tav>
                                        <p:tav tm="100000">
                                          <p:val>
                                            <p:strVal val="#ppt_w"/>
                                          </p:val>
                                        </p:tav>
                                      </p:tavLst>
                                    </p:anim>
                                    <p:anim calcmode="lin" valueType="num">
                                      <p:cBhvr>
                                        <p:cTn id="247" dur="500" fill="hold"/>
                                        <p:tgtEl>
                                          <p:spTgt spid="143"/>
                                        </p:tgtEl>
                                        <p:attrNameLst>
                                          <p:attrName>ppt_h</p:attrName>
                                        </p:attrNameLst>
                                      </p:cBhvr>
                                      <p:tavLst>
                                        <p:tav tm="0">
                                          <p:val>
                                            <p:strVal val="#ppt_h"/>
                                          </p:val>
                                        </p:tav>
                                        <p:tav tm="100000">
                                          <p:val>
                                            <p:strVal val="#ppt_h"/>
                                          </p:val>
                                        </p:tav>
                                      </p:tavLst>
                                    </p:anim>
                                  </p:childTnLst>
                                </p:cTn>
                              </p:par>
                              <p:par>
                                <p:cTn id="248" presetID="17" presetClass="entr" presetSubtype="8" fill="hold" nodeType="withEffect">
                                  <p:stCondLst>
                                    <p:cond delay="0"/>
                                  </p:stCondLst>
                                  <p:childTnLst>
                                    <p:set>
                                      <p:cBhvr>
                                        <p:cTn id="249" dur="1" fill="hold">
                                          <p:stCondLst>
                                            <p:cond delay="0"/>
                                          </p:stCondLst>
                                        </p:cTn>
                                        <p:tgtEl>
                                          <p:spTgt spid="144"/>
                                        </p:tgtEl>
                                        <p:attrNameLst>
                                          <p:attrName>style.visibility</p:attrName>
                                        </p:attrNameLst>
                                      </p:cBhvr>
                                      <p:to>
                                        <p:strVal val="visible"/>
                                      </p:to>
                                    </p:set>
                                    <p:anim calcmode="lin" valueType="num">
                                      <p:cBhvr>
                                        <p:cTn id="250" dur="500" fill="hold"/>
                                        <p:tgtEl>
                                          <p:spTgt spid="144"/>
                                        </p:tgtEl>
                                        <p:attrNameLst>
                                          <p:attrName>ppt_x</p:attrName>
                                        </p:attrNameLst>
                                      </p:cBhvr>
                                      <p:tavLst>
                                        <p:tav tm="0">
                                          <p:val>
                                            <p:strVal val="#ppt_x-#ppt_w/2"/>
                                          </p:val>
                                        </p:tav>
                                        <p:tav tm="100000">
                                          <p:val>
                                            <p:strVal val="#ppt_x"/>
                                          </p:val>
                                        </p:tav>
                                      </p:tavLst>
                                    </p:anim>
                                    <p:anim calcmode="lin" valueType="num">
                                      <p:cBhvr>
                                        <p:cTn id="251" dur="500" fill="hold"/>
                                        <p:tgtEl>
                                          <p:spTgt spid="144"/>
                                        </p:tgtEl>
                                        <p:attrNameLst>
                                          <p:attrName>ppt_y</p:attrName>
                                        </p:attrNameLst>
                                      </p:cBhvr>
                                      <p:tavLst>
                                        <p:tav tm="0">
                                          <p:val>
                                            <p:strVal val="#ppt_y"/>
                                          </p:val>
                                        </p:tav>
                                        <p:tav tm="100000">
                                          <p:val>
                                            <p:strVal val="#ppt_y"/>
                                          </p:val>
                                        </p:tav>
                                      </p:tavLst>
                                    </p:anim>
                                    <p:anim calcmode="lin" valueType="num">
                                      <p:cBhvr>
                                        <p:cTn id="252" dur="500" fill="hold"/>
                                        <p:tgtEl>
                                          <p:spTgt spid="144"/>
                                        </p:tgtEl>
                                        <p:attrNameLst>
                                          <p:attrName>ppt_w</p:attrName>
                                        </p:attrNameLst>
                                      </p:cBhvr>
                                      <p:tavLst>
                                        <p:tav tm="0">
                                          <p:val>
                                            <p:fltVal val="0"/>
                                          </p:val>
                                        </p:tav>
                                        <p:tav tm="100000">
                                          <p:val>
                                            <p:strVal val="#ppt_w"/>
                                          </p:val>
                                        </p:tav>
                                      </p:tavLst>
                                    </p:anim>
                                    <p:anim calcmode="lin" valueType="num">
                                      <p:cBhvr>
                                        <p:cTn id="253" dur="500" fill="hold"/>
                                        <p:tgtEl>
                                          <p:spTgt spid="144"/>
                                        </p:tgtEl>
                                        <p:attrNameLst>
                                          <p:attrName>ppt_h</p:attrName>
                                        </p:attrNameLst>
                                      </p:cBhvr>
                                      <p:tavLst>
                                        <p:tav tm="0">
                                          <p:val>
                                            <p:strVal val="#ppt_h"/>
                                          </p:val>
                                        </p:tav>
                                        <p:tav tm="100000">
                                          <p:val>
                                            <p:strVal val="#ppt_h"/>
                                          </p:val>
                                        </p:tav>
                                      </p:tavLst>
                                    </p:anim>
                                  </p:childTnLst>
                                </p:cTn>
                              </p:par>
                            </p:childTnLst>
                          </p:cTn>
                        </p:par>
                        <p:par>
                          <p:cTn id="254" fill="hold">
                            <p:stCondLst>
                              <p:cond delay="9000"/>
                            </p:stCondLst>
                            <p:childTnLst>
                              <p:par>
                                <p:cTn id="255" presetID="1" presetClass="entr" presetSubtype="0" fill="hold" grpId="0" nodeType="afterEffect">
                                  <p:stCondLst>
                                    <p:cond delay="0"/>
                                  </p:stCondLst>
                                  <p:childTnLst>
                                    <p:set>
                                      <p:cBhvr>
                                        <p:cTn id="256" dur="1" fill="hold">
                                          <p:stCondLst>
                                            <p:cond delay="0"/>
                                          </p:stCondLst>
                                        </p:cTn>
                                        <p:tgtEl>
                                          <p:spTgt spid="10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15"/>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122"/>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128"/>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8" presetClass="entr" presetSubtype="6" fill="hold" nodeType="clickEffect">
                                  <p:stCondLst>
                                    <p:cond delay="0"/>
                                  </p:stCondLst>
                                  <p:childTnLst>
                                    <p:set>
                                      <p:cBhvr>
                                        <p:cTn id="266" dur="1" fill="hold">
                                          <p:stCondLst>
                                            <p:cond delay="0"/>
                                          </p:stCondLst>
                                        </p:cTn>
                                        <p:tgtEl>
                                          <p:spTgt spid="186"/>
                                        </p:tgtEl>
                                        <p:attrNameLst>
                                          <p:attrName>style.visibility</p:attrName>
                                        </p:attrNameLst>
                                      </p:cBhvr>
                                      <p:to>
                                        <p:strVal val="visible"/>
                                      </p:to>
                                    </p:set>
                                    <p:animEffect transition="in" filter="strips(downRight)">
                                      <p:cBhvr>
                                        <p:cTn id="267" dur="500"/>
                                        <p:tgtEl>
                                          <p:spTgt spid="186"/>
                                        </p:tgtEl>
                                      </p:cBhvr>
                                    </p:animEffect>
                                  </p:childTnLst>
                                </p:cTn>
                              </p:par>
                            </p:childTnLst>
                          </p:cTn>
                        </p:par>
                        <p:par>
                          <p:cTn id="268" fill="hold">
                            <p:stCondLst>
                              <p:cond delay="500"/>
                            </p:stCondLst>
                            <p:childTnLst>
                              <p:par>
                                <p:cTn id="269" presetID="17" presetClass="entr" presetSubtype="1" fill="hold" grpId="0" nodeType="afterEffect">
                                  <p:stCondLst>
                                    <p:cond delay="0"/>
                                  </p:stCondLst>
                                  <p:childTnLst>
                                    <p:set>
                                      <p:cBhvr>
                                        <p:cTn id="270" dur="1" fill="hold">
                                          <p:stCondLst>
                                            <p:cond delay="0"/>
                                          </p:stCondLst>
                                        </p:cTn>
                                        <p:tgtEl>
                                          <p:spTgt spid="179"/>
                                        </p:tgtEl>
                                        <p:attrNameLst>
                                          <p:attrName>style.visibility</p:attrName>
                                        </p:attrNameLst>
                                      </p:cBhvr>
                                      <p:to>
                                        <p:strVal val="visible"/>
                                      </p:to>
                                    </p:set>
                                    <p:anim calcmode="lin" valueType="num">
                                      <p:cBhvr>
                                        <p:cTn id="271" dur="500" fill="hold"/>
                                        <p:tgtEl>
                                          <p:spTgt spid="179"/>
                                        </p:tgtEl>
                                        <p:attrNameLst>
                                          <p:attrName>ppt_x</p:attrName>
                                        </p:attrNameLst>
                                      </p:cBhvr>
                                      <p:tavLst>
                                        <p:tav tm="0">
                                          <p:val>
                                            <p:strVal val="#ppt_x"/>
                                          </p:val>
                                        </p:tav>
                                        <p:tav tm="100000">
                                          <p:val>
                                            <p:strVal val="#ppt_x"/>
                                          </p:val>
                                        </p:tav>
                                      </p:tavLst>
                                    </p:anim>
                                    <p:anim calcmode="lin" valueType="num">
                                      <p:cBhvr>
                                        <p:cTn id="272" dur="500" fill="hold"/>
                                        <p:tgtEl>
                                          <p:spTgt spid="179"/>
                                        </p:tgtEl>
                                        <p:attrNameLst>
                                          <p:attrName>ppt_y</p:attrName>
                                        </p:attrNameLst>
                                      </p:cBhvr>
                                      <p:tavLst>
                                        <p:tav tm="0">
                                          <p:val>
                                            <p:strVal val="#ppt_y-#ppt_h/2"/>
                                          </p:val>
                                        </p:tav>
                                        <p:tav tm="100000">
                                          <p:val>
                                            <p:strVal val="#ppt_y"/>
                                          </p:val>
                                        </p:tav>
                                      </p:tavLst>
                                    </p:anim>
                                    <p:anim calcmode="lin" valueType="num">
                                      <p:cBhvr>
                                        <p:cTn id="273" dur="500" fill="hold"/>
                                        <p:tgtEl>
                                          <p:spTgt spid="179"/>
                                        </p:tgtEl>
                                        <p:attrNameLst>
                                          <p:attrName>ppt_w</p:attrName>
                                        </p:attrNameLst>
                                      </p:cBhvr>
                                      <p:tavLst>
                                        <p:tav tm="0">
                                          <p:val>
                                            <p:strVal val="#ppt_w"/>
                                          </p:val>
                                        </p:tav>
                                        <p:tav tm="100000">
                                          <p:val>
                                            <p:strVal val="#ppt_w"/>
                                          </p:val>
                                        </p:tav>
                                      </p:tavLst>
                                    </p:anim>
                                    <p:anim calcmode="lin" valueType="num">
                                      <p:cBhvr>
                                        <p:cTn id="274" dur="500" fill="hold"/>
                                        <p:tgtEl>
                                          <p:spTgt spid="179"/>
                                        </p:tgtEl>
                                        <p:attrNameLst>
                                          <p:attrName>ppt_h</p:attrName>
                                        </p:attrNameLst>
                                      </p:cBhvr>
                                      <p:tavLst>
                                        <p:tav tm="0">
                                          <p:val>
                                            <p:fltVal val="0"/>
                                          </p:val>
                                        </p:tav>
                                        <p:tav tm="100000">
                                          <p:val>
                                            <p:strVal val="#ppt_h"/>
                                          </p:val>
                                        </p:tav>
                                      </p:tavLst>
                                    </p:anim>
                                  </p:childTnLst>
                                </p:cTn>
                              </p:par>
                            </p:childTnLst>
                          </p:cTn>
                        </p:par>
                        <p:par>
                          <p:cTn id="275" fill="hold">
                            <p:stCondLst>
                              <p:cond delay="1000"/>
                            </p:stCondLst>
                            <p:childTnLst>
                              <p:par>
                                <p:cTn id="276" presetID="18" presetClass="entr" presetSubtype="6" fill="hold" nodeType="afterEffect">
                                  <p:stCondLst>
                                    <p:cond delay="0"/>
                                  </p:stCondLst>
                                  <p:childTnLst>
                                    <p:set>
                                      <p:cBhvr>
                                        <p:cTn id="277" dur="1" fill="hold">
                                          <p:stCondLst>
                                            <p:cond delay="0"/>
                                          </p:stCondLst>
                                        </p:cTn>
                                        <p:tgtEl>
                                          <p:spTgt spid="190"/>
                                        </p:tgtEl>
                                        <p:attrNameLst>
                                          <p:attrName>style.visibility</p:attrName>
                                        </p:attrNameLst>
                                      </p:cBhvr>
                                      <p:to>
                                        <p:strVal val="visible"/>
                                      </p:to>
                                    </p:set>
                                    <p:animEffect transition="in" filter="strips(downRight)">
                                      <p:cBhvr>
                                        <p:cTn id="278" dur="500"/>
                                        <p:tgtEl>
                                          <p:spTgt spid="190"/>
                                        </p:tgtEl>
                                      </p:cBhvr>
                                    </p:animEffect>
                                  </p:childTnLst>
                                </p:cTn>
                              </p:par>
                            </p:childTnLst>
                          </p:cTn>
                        </p:par>
                        <p:par>
                          <p:cTn id="279" fill="hold">
                            <p:stCondLst>
                              <p:cond delay="1500"/>
                            </p:stCondLst>
                            <p:childTnLst>
                              <p:par>
                                <p:cTn id="280" presetID="17" presetClass="entr" presetSubtype="1" fill="hold" grpId="0" nodeType="afterEffect">
                                  <p:stCondLst>
                                    <p:cond delay="0"/>
                                  </p:stCondLst>
                                  <p:childTnLst>
                                    <p:set>
                                      <p:cBhvr>
                                        <p:cTn id="281" dur="1" fill="hold">
                                          <p:stCondLst>
                                            <p:cond delay="0"/>
                                          </p:stCondLst>
                                        </p:cTn>
                                        <p:tgtEl>
                                          <p:spTgt spid="191"/>
                                        </p:tgtEl>
                                        <p:attrNameLst>
                                          <p:attrName>style.visibility</p:attrName>
                                        </p:attrNameLst>
                                      </p:cBhvr>
                                      <p:to>
                                        <p:strVal val="visible"/>
                                      </p:to>
                                    </p:set>
                                    <p:anim calcmode="lin" valueType="num">
                                      <p:cBhvr>
                                        <p:cTn id="282" dur="500" fill="hold"/>
                                        <p:tgtEl>
                                          <p:spTgt spid="191"/>
                                        </p:tgtEl>
                                        <p:attrNameLst>
                                          <p:attrName>ppt_x</p:attrName>
                                        </p:attrNameLst>
                                      </p:cBhvr>
                                      <p:tavLst>
                                        <p:tav tm="0">
                                          <p:val>
                                            <p:strVal val="#ppt_x"/>
                                          </p:val>
                                        </p:tav>
                                        <p:tav tm="100000">
                                          <p:val>
                                            <p:strVal val="#ppt_x"/>
                                          </p:val>
                                        </p:tav>
                                      </p:tavLst>
                                    </p:anim>
                                    <p:anim calcmode="lin" valueType="num">
                                      <p:cBhvr>
                                        <p:cTn id="283" dur="500" fill="hold"/>
                                        <p:tgtEl>
                                          <p:spTgt spid="191"/>
                                        </p:tgtEl>
                                        <p:attrNameLst>
                                          <p:attrName>ppt_y</p:attrName>
                                        </p:attrNameLst>
                                      </p:cBhvr>
                                      <p:tavLst>
                                        <p:tav tm="0">
                                          <p:val>
                                            <p:strVal val="#ppt_y-#ppt_h/2"/>
                                          </p:val>
                                        </p:tav>
                                        <p:tav tm="100000">
                                          <p:val>
                                            <p:strVal val="#ppt_y"/>
                                          </p:val>
                                        </p:tav>
                                      </p:tavLst>
                                    </p:anim>
                                    <p:anim calcmode="lin" valueType="num">
                                      <p:cBhvr>
                                        <p:cTn id="284" dur="500" fill="hold"/>
                                        <p:tgtEl>
                                          <p:spTgt spid="191"/>
                                        </p:tgtEl>
                                        <p:attrNameLst>
                                          <p:attrName>ppt_w</p:attrName>
                                        </p:attrNameLst>
                                      </p:cBhvr>
                                      <p:tavLst>
                                        <p:tav tm="0">
                                          <p:val>
                                            <p:strVal val="#ppt_w"/>
                                          </p:val>
                                        </p:tav>
                                        <p:tav tm="100000">
                                          <p:val>
                                            <p:strVal val="#ppt_w"/>
                                          </p:val>
                                        </p:tav>
                                      </p:tavLst>
                                    </p:anim>
                                    <p:anim calcmode="lin" valueType="num">
                                      <p:cBhvr>
                                        <p:cTn id="285" dur="500" fill="hold"/>
                                        <p:tgtEl>
                                          <p:spTgt spid="191"/>
                                        </p:tgtEl>
                                        <p:attrNameLst>
                                          <p:attrName>ppt_h</p:attrName>
                                        </p:attrNameLst>
                                      </p:cBhvr>
                                      <p:tavLst>
                                        <p:tav tm="0">
                                          <p:val>
                                            <p:fltVal val="0"/>
                                          </p:val>
                                        </p:tav>
                                        <p:tav tm="100000">
                                          <p:val>
                                            <p:strVal val="#ppt_h"/>
                                          </p:val>
                                        </p:tav>
                                      </p:tavLst>
                                    </p:anim>
                                  </p:childTnLst>
                                </p:cTn>
                              </p:par>
                            </p:childTnLst>
                          </p:cTn>
                        </p:par>
                        <p:par>
                          <p:cTn id="286" fill="hold">
                            <p:stCondLst>
                              <p:cond delay="2000"/>
                            </p:stCondLst>
                            <p:childTnLst>
                              <p:par>
                                <p:cTn id="287" presetID="18" presetClass="entr" presetSubtype="6" fill="hold" nodeType="afterEffect">
                                  <p:stCondLst>
                                    <p:cond delay="0"/>
                                  </p:stCondLst>
                                  <p:childTnLst>
                                    <p:set>
                                      <p:cBhvr>
                                        <p:cTn id="288" dur="1" fill="hold">
                                          <p:stCondLst>
                                            <p:cond delay="0"/>
                                          </p:stCondLst>
                                        </p:cTn>
                                        <p:tgtEl>
                                          <p:spTgt spid="184"/>
                                        </p:tgtEl>
                                        <p:attrNameLst>
                                          <p:attrName>style.visibility</p:attrName>
                                        </p:attrNameLst>
                                      </p:cBhvr>
                                      <p:to>
                                        <p:strVal val="visible"/>
                                      </p:to>
                                    </p:set>
                                    <p:animEffect transition="in" filter="strips(downRight)">
                                      <p:cBhvr>
                                        <p:cTn id="289" dur="500"/>
                                        <p:tgtEl>
                                          <p:spTgt spid="184"/>
                                        </p:tgtEl>
                                      </p:cBhvr>
                                    </p:animEffect>
                                  </p:childTnLst>
                                </p:cTn>
                              </p:par>
                            </p:childTnLst>
                          </p:cTn>
                        </p:par>
                        <p:par>
                          <p:cTn id="290" fill="hold">
                            <p:stCondLst>
                              <p:cond delay="2500"/>
                            </p:stCondLst>
                            <p:childTnLst>
                              <p:par>
                                <p:cTn id="291" presetID="17" presetClass="entr" presetSubtype="1" fill="hold" grpId="0" nodeType="afterEffect">
                                  <p:stCondLst>
                                    <p:cond delay="0"/>
                                  </p:stCondLst>
                                  <p:childTnLst>
                                    <p:set>
                                      <p:cBhvr>
                                        <p:cTn id="292" dur="1" fill="hold">
                                          <p:stCondLst>
                                            <p:cond delay="0"/>
                                          </p:stCondLst>
                                        </p:cTn>
                                        <p:tgtEl>
                                          <p:spTgt spid="185"/>
                                        </p:tgtEl>
                                        <p:attrNameLst>
                                          <p:attrName>style.visibility</p:attrName>
                                        </p:attrNameLst>
                                      </p:cBhvr>
                                      <p:to>
                                        <p:strVal val="visible"/>
                                      </p:to>
                                    </p:set>
                                    <p:anim calcmode="lin" valueType="num">
                                      <p:cBhvr>
                                        <p:cTn id="293" dur="500" fill="hold"/>
                                        <p:tgtEl>
                                          <p:spTgt spid="185"/>
                                        </p:tgtEl>
                                        <p:attrNameLst>
                                          <p:attrName>ppt_x</p:attrName>
                                        </p:attrNameLst>
                                      </p:cBhvr>
                                      <p:tavLst>
                                        <p:tav tm="0">
                                          <p:val>
                                            <p:strVal val="#ppt_x"/>
                                          </p:val>
                                        </p:tav>
                                        <p:tav tm="100000">
                                          <p:val>
                                            <p:strVal val="#ppt_x"/>
                                          </p:val>
                                        </p:tav>
                                      </p:tavLst>
                                    </p:anim>
                                    <p:anim calcmode="lin" valueType="num">
                                      <p:cBhvr>
                                        <p:cTn id="294" dur="500" fill="hold"/>
                                        <p:tgtEl>
                                          <p:spTgt spid="185"/>
                                        </p:tgtEl>
                                        <p:attrNameLst>
                                          <p:attrName>ppt_y</p:attrName>
                                        </p:attrNameLst>
                                      </p:cBhvr>
                                      <p:tavLst>
                                        <p:tav tm="0">
                                          <p:val>
                                            <p:strVal val="#ppt_y-#ppt_h/2"/>
                                          </p:val>
                                        </p:tav>
                                        <p:tav tm="100000">
                                          <p:val>
                                            <p:strVal val="#ppt_y"/>
                                          </p:val>
                                        </p:tav>
                                      </p:tavLst>
                                    </p:anim>
                                    <p:anim calcmode="lin" valueType="num">
                                      <p:cBhvr>
                                        <p:cTn id="295" dur="500" fill="hold"/>
                                        <p:tgtEl>
                                          <p:spTgt spid="185"/>
                                        </p:tgtEl>
                                        <p:attrNameLst>
                                          <p:attrName>ppt_w</p:attrName>
                                        </p:attrNameLst>
                                      </p:cBhvr>
                                      <p:tavLst>
                                        <p:tav tm="0">
                                          <p:val>
                                            <p:strVal val="#ppt_w"/>
                                          </p:val>
                                        </p:tav>
                                        <p:tav tm="100000">
                                          <p:val>
                                            <p:strVal val="#ppt_w"/>
                                          </p:val>
                                        </p:tav>
                                      </p:tavLst>
                                    </p:anim>
                                    <p:anim calcmode="lin" valueType="num">
                                      <p:cBhvr>
                                        <p:cTn id="296" dur="500" fill="hold"/>
                                        <p:tgtEl>
                                          <p:spTgt spid="185"/>
                                        </p:tgtEl>
                                        <p:attrNameLst>
                                          <p:attrName>ppt_h</p:attrName>
                                        </p:attrNameLst>
                                      </p:cBhvr>
                                      <p:tavLst>
                                        <p:tav tm="0">
                                          <p:val>
                                            <p:fltVal val="0"/>
                                          </p:val>
                                        </p:tav>
                                        <p:tav tm="100000">
                                          <p:val>
                                            <p:strVal val="#ppt_h"/>
                                          </p:val>
                                        </p:tav>
                                      </p:tavLst>
                                    </p:anim>
                                  </p:childTnLst>
                                </p:cTn>
                              </p:par>
                            </p:childTnLst>
                          </p:cTn>
                        </p:par>
                        <p:par>
                          <p:cTn id="297" fill="hold">
                            <p:stCondLst>
                              <p:cond delay="3000"/>
                            </p:stCondLst>
                            <p:childTnLst>
                              <p:par>
                                <p:cTn id="298" presetID="17" presetClass="entr" presetSubtype="1" fill="hold" grpId="0" nodeType="afterEffect">
                                  <p:stCondLst>
                                    <p:cond delay="0"/>
                                  </p:stCondLst>
                                  <p:childTnLst>
                                    <p:set>
                                      <p:cBhvr>
                                        <p:cTn id="299" dur="1" fill="hold">
                                          <p:stCondLst>
                                            <p:cond delay="0"/>
                                          </p:stCondLst>
                                        </p:cTn>
                                        <p:tgtEl>
                                          <p:spTgt spid="182"/>
                                        </p:tgtEl>
                                        <p:attrNameLst>
                                          <p:attrName>style.visibility</p:attrName>
                                        </p:attrNameLst>
                                      </p:cBhvr>
                                      <p:to>
                                        <p:strVal val="visible"/>
                                      </p:to>
                                    </p:set>
                                    <p:anim calcmode="lin" valueType="num">
                                      <p:cBhvr>
                                        <p:cTn id="300" dur="500" fill="hold"/>
                                        <p:tgtEl>
                                          <p:spTgt spid="182"/>
                                        </p:tgtEl>
                                        <p:attrNameLst>
                                          <p:attrName>ppt_x</p:attrName>
                                        </p:attrNameLst>
                                      </p:cBhvr>
                                      <p:tavLst>
                                        <p:tav tm="0">
                                          <p:val>
                                            <p:strVal val="#ppt_x"/>
                                          </p:val>
                                        </p:tav>
                                        <p:tav tm="100000">
                                          <p:val>
                                            <p:strVal val="#ppt_x"/>
                                          </p:val>
                                        </p:tav>
                                      </p:tavLst>
                                    </p:anim>
                                    <p:anim calcmode="lin" valueType="num">
                                      <p:cBhvr>
                                        <p:cTn id="301" dur="500" fill="hold"/>
                                        <p:tgtEl>
                                          <p:spTgt spid="182"/>
                                        </p:tgtEl>
                                        <p:attrNameLst>
                                          <p:attrName>ppt_y</p:attrName>
                                        </p:attrNameLst>
                                      </p:cBhvr>
                                      <p:tavLst>
                                        <p:tav tm="0">
                                          <p:val>
                                            <p:strVal val="#ppt_y-#ppt_h/2"/>
                                          </p:val>
                                        </p:tav>
                                        <p:tav tm="100000">
                                          <p:val>
                                            <p:strVal val="#ppt_y"/>
                                          </p:val>
                                        </p:tav>
                                      </p:tavLst>
                                    </p:anim>
                                    <p:anim calcmode="lin" valueType="num">
                                      <p:cBhvr>
                                        <p:cTn id="302" dur="500" fill="hold"/>
                                        <p:tgtEl>
                                          <p:spTgt spid="182"/>
                                        </p:tgtEl>
                                        <p:attrNameLst>
                                          <p:attrName>ppt_w</p:attrName>
                                        </p:attrNameLst>
                                      </p:cBhvr>
                                      <p:tavLst>
                                        <p:tav tm="0">
                                          <p:val>
                                            <p:strVal val="#ppt_w"/>
                                          </p:val>
                                        </p:tav>
                                        <p:tav tm="100000">
                                          <p:val>
                                            <p:strVal val="#ppt_w"/>
                                          </p:val>
                                        </p:tav>
                                      </p:tavLst>
                                    </p:anim>
                                    <p:anim calcmode="lin" valueType="num">
                                      <p:cBhvr>
                                        <p:cTn id="303" dur="500" fill="hold"/>
                                        <p:tgtEl>
                                          <p:spTgt spid="182"/>
                                        </p:tgtEl>
                                        <p:attrNameLst>
                                          <p:attrName>ppt_h</p:attrName>
                                        </p:attrNameLst>
                                      </p:cBhvr>
                                      <p:tavLst>
                                        <p:tav tm="0">
                                          <p:val>
                                            <p:fltVal val="0"/>
                                          </p:val>
                                        </p:tav>
                                        <p:tav tm="100000">
                                          <p:val>
                                            <p:strVal val="#ppt_h"/>
                                          </p:val>
                                        </p:tav>
                                      </p:tavLst>
                                    </p:anim>
                                  </p:childTnLst>
                                </p:cTn>
                              </p:par>
                            </p:childTnLst>
                          </p:cTn>
                        </p:par>
                        <p:par>
                          <p:cTn id="304" fill="hold">
                            <p:stCondLst>
                              <p:cond delay="3500"/>
                            </p:stCondLst>
                            <p:childTnLst>
                              <p:par>
                                <p:cTn id="305" presetID="1" presetClass="entr" presetSubtype="0" fill="hold" grpId="0" nodeType="afterEffect">
                                  <p:stCondLst>
                                    <p:cond delay="0"/>
                                  </p:stCondLst>
                                  <p:childTnLst>
                                    <p:set>
                                      <p:cBhvr>
                                        <p:cTn id="306" dur="1" fill="hold">
                                          <p:stCondLst>
                                            <p:cond delay="0"/>
                                          </p:stCondLst>
                                        </p:cTn>
                                        <p:tgtEl>
                                          <p:spTgt spid="180"/>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presetID="17" presetClass="entr" presetSubtype="8" fill="hold" nodeType="clickEffect">
                                  <p:stCondLst>
                                    <p:cond delay="0"/>
                                  </p:stCondLst>
                                  <p:childTnLst>
                                    <p:set>
                                      <p:cBhvr>
                                        <p:cTn id="310" dur="1" fill="hold">
                                          <p:stCondLst>
                                            <p:cond delay="0"/>
                                          </p:stCondLst>
                                        </p:cTn>
                                        <p:tgtEl>
                                          <p:spTgt spid="197"/>
                                        </p:tgtEl>
                                        <p:attrNameLst>
                                          <p:attrName>style.visibility</p:attrName>
                                        </p:attrNameLst>
                                      </p:cBhvr>
                                      <p:to>
                                        <p:strVal val="visible"/>
                                      </p:to>
                                    </p:set>
                                    <p:anim calcmode="lin" valueType="num">
                                      <p:cBhvr>
                                        <p:cTn id="311" dur="500" fill="hold"/>
                                        <p:tgtEl>
                                          <p:spTgt spid="197"/>
                                        </p:tgtEl>
                                        <p:attrNameLst>
                                          <p:attrName>ppt_x</p:attrName>
                                        </p:attrNameLst>
                                      </p:cBhvr>
                                      <p:tavLst>
                                        <p:tav tm="0">
                                          <p:val>
                                            <p:strVal val="#ppt_x-#ppt_w/2"/>
                                          </p:val>
                                        </p:tav>
                                        <p:tav tm="100000">
                                          <p:val>
                                            <p:strVal val="#ppt_x"/>
                                          </p:val>
                                        </p:tav>
                                      </p:tavLst>
                                    </p:anim>
                                    <p:anim calcmode="lin" valueType="num">
                                      <p:cBhvr>
                                        <p:cTn id="312" dur="500" fill="hold"/>
                                        <p:tgtEl>
                                          <p:spTgt spid="197"/>
                                        </p:tgtEl>
                                        <p:attrNameLst>
                                          <p:attrName>ppt_y</p:attrName>
                                        </p:attrNameLst>
                                      </p:cBhvr>
                                      <p:tavLst>
                                        <p:tav tm="0">
                                          <p:val>
                                            <p:strVal val="#ppt_y"/>
                                          </p:val>
                                        </p:tav>
                                        <p:tav tm="100000">
                                          <p:val>
                                            <p:strVal val="#ppt_y"/>
                                          </p:val>
                                        </p:tav>
                                      </p:tavLst>
                                    </p:anim>
                                    <p:anim calcmode="lin" valueType="num">
                                      <p:cBhvr>
                                        <p:cTn id="313" dur="500" fill="hold"/>
                                        <p:tgtEl>
                                          <p:spTgt spid="197"/>
                                        </p:tgtEl>
                                        <p:attrNameLst>
                                          <p:attrName>ppt_w</p:attrName>
                                        </p:attrNameLst>
                                      </p:cBhvr>
                                      <p:tavLst>
                                        <p:tav tm="0">
                                          <p:val>
                                            <p:fltVal val="0"/>
                                          </p:val>
                                        </p:tav>
                                        <p:tav tm="100000">
                                          <p:val>
                                            <p:strVal val="#ppt_w"/>
                                          </p:val>
                                        </p:tav>
                                      </p:tavLst>
                                    </p:anim>
                                    <p:anim calcmode="lin" valueType="num">
                                      <p:cBhvr>
                                        <p:cTn id="314" dur="500" fill="hold"/>
                                        <p:tgtEl>
                                          <p:spTgt spid="197"/>
                                        </p:tgtEl>
                                        <p:attrNameLst>
                                          <p:attrName>ppt_h</p:attrName>
                                        </p:attrNameLst>
                                      </p:cBhvr>
                                      <p:tavLst>
                                        <p:tav tm="0">
                                          <p:val>
                                            <p:strVal val="#ppt_h"/>
                                          </p:val>
                                        </p:tav>
                                        <p:tav tm="100000">
                                          <p:val>
                                            <p:strVal val="#ppt_h"/>
                                          </p:val>
                                        </p:tav>
                                      </p:tavLst>
                                    </p:anim>
                                  </p:childTnLst>
                                </p:cTn>
                              </p:par>
                            </p:childTnLst>
                          </p:cTn>
                        </p:par>
                        <p:par>
                          <p:cTn id="315" fill="hold">
                            <p:stCondLst>
                              <p:cond delay="500"/>
                            </p:stCondLst>
                            <p:childTnLst>
                              <p:par>
                                <p:cTn id="316" presetID="17" presetClass="entr" presetSubtype="1" fill="hold" nodeType="afterEffect">
                                  <p:stCondLst>
                                    <p:cond delay="0"/>
                                  </p:stCondLst>
                                  <p:childTnLst>
                                    <p:set>
                                      <p:cBhvr>
                                        <p:cTn id="317" dur="1" fill="hold">
                                          <p:stCondLst>
                                            <p:cond delay="0"/>
                                          </p:stCondLst>
                                        </p:cTn>
                                        <p:tgtEl>
                                          <p:spTgt spid="199"/>
                                        </p:tgtEl>
                                        <p:attrNameLst>
                                          <p:attrName>style.visibility</p:attrName>
                                        </p:attrNameLst>
                                      </p:cBhvr>
                                      <p:to>
                                        <p:strVal val="visible"/>
                                      </p:to>
                                    </p:set>
                                    <p:anim calcmode="lin" valueType="num">
                                      <p:cBhvr>
                                        <p:cTn id="318" dur="500" fill="hold"/>
                                        <p:tgtEl>
                                          <p:spTgt spid="199"/>
                                        </p:tgtEl>
                                        <p:attrNameLst>
                                          <p:attrName>ppt_x</p:attrName>
                                        </p:attrNameLst>
                                      </p:cBhvr>
                                      <p:tavLst>
                                        <p:tav tm="0">
                                          <p:val>
                                            <p:strVal val="#ppt_x"/>
                                          </p:val>
                                        </p:tav>
                                        <p:tav tm="100000">
                                          <p:val>
                                            <p:strVal val="#ppt_x"/>
                                          </p:val>
                                        </p:tav>
                                      </p:tavLst>
                                    </p:anim>
                                    <p:anim calcmode="lin" valueType="num">
                                      <p:cBhvr>
                                        <p:cTn id="319" dur="500" fill="hold"/>
                                        <p:tgtEl>
                                          <p:spTgt spid="199"/>
                                        </p:tgtEl>
                                        <p:attrNameLst>
                                          <p:attrName>ppt_y</p:attrName>
                                        </p:attrNameLst>
                                      </p:cBhvr>
                                      <p:tavLst>
                                        <p:tav tm="0">
                                          <p:val>
                                            <p:strVal val="#ppt_y-#ppt_h/2"/>
                                          </p:val>
                                        </p:tav>
                                        <p:tav tm="100000">
                                          <p:val>
                                            <p:strVal val="#ppt_y"/>
                                          </p:val>
                                        </p:tav>
                                      </p:tavLst>
                                    </p:anim>
                                    <p:anim calcmode="lin" valueType="num">
                                      <p:cBhvr>
                                        <p:cTn id="320" dur="500" fill="hold"/>
                                        <p:tgtEl>
                                          <p:spTgt spid="199"/>
                                        </p:tgtEl>
                                        <p:attrNameLst>
                                          <p:attrName>ppt_w</p:attrName>
                                        </p:attrNameLst>
                                      </p:cBhvr>
                                      <p:tavLst>
                                        <p:tav tm="0">
                                          <p:val>
                                            <p:strVal val="#ppt_w"/>
                                          </p:val>
                                        </p:tav>
                                        <p:tav tm="100000">
                                          <p:val>
                                            <p:strVal val="#ppt_w"/>
                                          </p:val>
                                        </p:tav>
                                      </p:tavLst>
                                    </p:anim>
                                    <p:anim calcmode="lin" valueType="num">
                                      <p:cBhvr>
                                        <p:cTn id="321" dur="500" fill="hold"/>
                                        <p:tgtEl>
                                          <p:spTgt spid="199"/>
                                        </p:tgtEl>
                                        <p:attrNameLst>
                                          <p:attrName>ppt_h</p:attrName>
                                        </p:attrNameLst>
                                      </p:cBhvr>
                                      <p:tavLst>
                                        <p:tav tm="0">
                                          <p:val>
                                            <p:fltVal val="0"/>
                                          </p:val>
                                        </p:tav>
                                        <p:tav tm="100000">
                                          <p:val>
                                            <p:strVal val="#ppt_h"/>
                                          </p:val>
                                        </p:tav>
                                      </p:tavLst>
                                    </p:anim>
                                  </p:childTnLst>
                                </p:cTn>
                              </p:par>
                            </p:childTnLst>
                          </p:cTn>
                        </p:par>
                        <p:par>
                          <p:cTn id="322" fill="hold">
                            <p:stCondLst>
                              <p:cond delay="1000"/>
                            </p:stCondLst>
                            <p:childTnLst>
                              <p:par>
                                <p:cTn id="323" presetID="18" presetClass="entr" presetSubtype="6" fill="hold" nodeType="afterEffect">
                                  <p:stCondLst>
                                    <p:cond delay="0"/>
                                  </p:stCondLst>
                                  <p:childTnLst>
                                    <p:set>
                                      <p:cBhvr>
                                        <p:cTn id="324" dur="1" fill="hold">
                                          <p:stCondLst>
                                            <p:cond delay="0"/>
                                          </p:stCondLst>
                                        </p:cTn>
                                        <p:tgtEl>
                                          <p:spTgt spid="230"/>
                                        </p:tgtEl>
                                        <p:attrNameLst>
                                          <p:attrName>style.visibility</p:attrName>
                                        </p:attrNameLst>
                                      </p:cBhvr>
                                      <p:to>
                                        <p:strVal val="visible"/>
                                      </p:to>
                                    </p:set>
                                    <p:animEffect transition="in" filter="strips(downRight)">
                                      <p:cBhvr>
                                        <p:cTn id="325" dur="500"/>
                                        <p:tgtEl>
                                          <p:spTgt spid="230"/>
                                        </p:tgtEl>
                                      </p:cBhvr>
                                    </p:animEffect>
                                  </p:childTnLst>
                                </p:cTn>
                              </p:par>
                            </p:childTnLst>
                          </p:cTn>
                        </p:par>
                        <p:par>
                          <p:cTn id="326" fill="hold">
                            <p:stCondLst>
                              <p:cond delay="1500"/>
                            </p:stCondLst>
                            <p:childTnLst>
                              <p:par>
                                <p:cTn id="327" presetID="17" presetClass="entr" presetSubtype="8" fill="hold" nodeType="afterEffect">
                                  <p:stCondLst>
                                    <p:cond delay="0"/>
                                  </p:stCondLst>
                                  <p:childTnLst>
                                    <p:set>
                                      <p:cBhvr>
                                        <p:cTn id="328" dur="1" fill="hold">
                                          <p:stCondLst>
                                            <p:cond delay="0"/>
                                          </p:stCondLst>
                                        </p:cTn>
                                        <p:tgtEl>
                                          <p:spTgt spid="236"/>
                                        </p:tgtEl>
                                        <p:attrNameLst>
                                          <p:attrName>style.visibility</p:attrName>
                                        </p:attrNameLst>
                                      </p:cBhvr>
                                      <p:to>
                                        <p:strVal val="visible"/>
                                      </p:to>
                                    </p:set>
                                    <p:anim calcmode="lin" valueType="num">
                                      <p:cBhvr>
                                        <p:cTn id="329" dur="500" fill="hold"/>
                                        <p:tgtEl>
                                          <p:spTgt spid="236"/>
                                        </p:tgtEl>
                                        <p:attrNameLst>
                                          <p:attrName>ppt_x</p:attrName>
                                        </p:attrNameLst>
                                      </p:cBhvr>
                                      <p:tavLst>
                                        <p:tav tm="0">
                                          <p:val>
                                            <p:strVal val="#ppt_x-#ppt_w/2"/>
                                          </p:val>
                                        </p:tav>
                                        <p:tav tm="100000">
                                          <p:val>
                                            <p:strVal val="#ppt_x"/>
                                          </p:val>
                                        </p:tav>
                                      </p:tavLst>
                                    </p:anim>
                                    <p:anim calcmode="lin" valueType="num">
                                      <p:cBhvr>
                                        <p:cTn id="330" dur="500" fill="hold"/>
                                        <p:tgtEl>
                                          <p:spTgt spid="236"/>
                                        </p:tgtEl>
                                        <p:attrNameLst>
                                          <p:attrName>ppt_y</p:attrName>
                                        </p:attrNameLst>
                                      </p:cBhvr>
                                      <p:tavLst>
                                        <p:tav tm="0">
                                          <p:val>
                                            <p:strVal val="#ppt_y"/>
                                          </p:val>
                                        </p:tav>
                                        <p:tav tm="100000">
                                          <p:val>
                                            <p:strVal val="#ppt_y"/>
                                          </p:val>
                                        </p:tav>
                                      </p:tavLst>
                                    </p:anim>
                                    <p:anim calcmode="lin" valueType="num">
                                      <p:cBhvr>
                                        <p:cTn id="331" dur="500" fill="hold"/>
                                        <p:tgtEl>
                                          <p:spTgt spid="236"/>
                                        </p:tgtEl>
                                        <p:attrNameLst>
                                          <p:attrName>ppt_w</p:attrName>
                                        </p:attrNameLst>
                                      </p:cBhvr>
                                      <p:tavLst>
                                        <p:tav tm="0">
                                          <p:val>
                                            <p:fltVal val="0"/>
                                          </p:val>
                                        </p:tav>
                                        <p:tav tm="100000">
                                          <p:val>
                                            <p:strVal val="#ppt_w"/>
                                          </p:val>
                                        </p:tav>
                                      </p:tavLst>
                                    </p:anim>
                                    <p:anim calcmode="lin" valueType="num">
                                      <p:cBhvr>
                                        <p:cTn id="332" dur="500" fill="hold"/>
                                        <p:tgtEl>
                                          <p:spTgt spid="236"/>
                                        </p:tgtEl>
                                        <p:attrNameLst>
                                          <p:attrName>ppt_h</p:attrName>
                                        </p:attrNameLst>
                                      </p:cBhvr>
                                      <p:tavLst>
                                        <p:tav tm="0">
                                          <p:val>
                                            <p:strVal val="#ppt_h"/>
                                          </p:val>
                                        </p:tav>
                                        <p:tav tm="100000">
                                          <p:val>
                                            <p:strVal val="#ppt_h"/>
                                          </p:val>
                                        </p:tav>
                                      </p:tavLst>
                                    </p:anim>
                                  </p:childTnLst>
                                </p:cTn>
                              </p:par>
                            </p:childTnLst>
                          </p:cTn>
                        </p:par>
                        <p:par>
                          <p:cTn id="333" fill="hold">
                            <p:stCondLst>
                              <p:cond delay="2000"/>
                            </p:stCondLst>
                            <p:childTnLst>
                              <p:par>
                                <p:cTn id="334" presetID="17" presetClass="entr" presetSubtype="8" fill="hold" nodeType="afterEffect">
                                  <p:stCondLst>
                                    <p:cond delay="0"/>
                                  </p:stCondLst>
                                  <p:childTnLst>
                                    <p:set>
                                      <p:cBhvr>
                                        <p:cTn id="335" dur="1" fill="hold">
                                          <p:stCondLst>
                                            <p:cond delay="0"/>
                                          </p:stCondLst>
                                        </p:cTn>
                                        <p:tgtEl>
                                          <p:spTgt spid="200"/>
                                        </p:tgtEl>
                                        <p:attrNameLst>
                                          <p:attrName>style.visibility</p:attrName>
                                        </p:attrNameLst>
                                      </p:cBhvr>
                                      <p:to>
                                        <p:strVal val="visible"/>
                                      </p:to>
                                    </p:set>
                                    <p:anim calcmode="lin" valueType="num">
                                      <p:cBhvr>
                                        <p:cTn id="336" dur="500" fill="hold"/>
                                        <p:tgtEl>
                                          <p:spTgt spid="200"/>
                                        </p:tgtEl>
                                        <p:attrNameLst>
                                          <p:attrName>ppt_x</p:attrName>
                                        </p:attrNameLst>
                                      </p:cBhvr>
                                      <p:tavLst>
                                        <p:tav tm="0">
                                          <p:val>
                                            <p:strVal val="#ppt_x-#ppt_w/2"/>
                                          </p:val>
                                        </p:tav>
                                        <p:tav tm="100000">
                                          <p:val>
                                            <p:strVal val="#ppt_x"/>
                                          </p:val>
                                        </p:tav>
                                      </p:tavLst>
                                    </p:anim>
                                    <p:anim calcmode="lin" valueType="num">
                                      <p:cBhvr>
                                        <p:cTn id="337" dur="500" fill="hold"/>
                                        <p:tgtEl>
                                          <p:spTgt spid="200"/>
                                        </p:tgtEl>
                                        <p:attrNameLst>
                                          <p:attrName>ppt_y</p:attrName>
                                        </p:attrNameLst>
                                      </p:cBhvr>
                                      <p:tavLst>
                                        <p:tav tm="0">
                                          <p:val>
                                            <p:strVal val="#ppt_y"/>
                                          </p:val>
                                        </p:tav>
                                        <p:tav tm="100000">
                                          <p:val>
                                            <p:strVal val="#ppt_y"/>
                                          </p:val>
                                        </p:tav>
                                      </p:tavLst>
                                    </p:anim>
                                    <p:anim calcmode="lin" valueType="num">
                                      <p:cBhvr>
                                        <p:cTn id="338" dur="500" fill="hold"/>
                                        <p:tgtEl>
                                          <p:spTgt spid="200"/>
                                        </p:tgtEl>
                                        <p:attrNameLst>
                                          <p:attrName>ppt_w</p:attrName>
                                        </p:attrNameLst>
                                      </p:cBhvr>
                                      <p:tavLst>
                                        <p:tav tm="0">
                                          <p:val>
                                            <p:fltVal val="0"/>
                                          </p:val>
                                        </p:tav>
                                        <p:tav tm="100000">
                                          <p:val>
                                            <p:strVal val="#ppt_w"/>
                                          </p:val>
                                        </p:tav>
                                      </p:tavLst>
                                    </p:anim>
                                    <p:anim calcmode="lin" valueType="num">
                                      <p:cBhvr>
                                        <p:cTn id="339" dur="500" fill="hold"/>
                                        <p:tgtEl>
                                          <p:spTgt spid="200"/>
                                        </p:tgtEl>
                                        <p:attrNameLst>
                                          <p:attrName>ppt_h</p:attrName>
                                        </p:attrNameLst>
                                      </p:cBhvr>
                                      <p:tavLst>
                                        <p:tav tm="0">
                                          <p:val>
                                            <p:strVal val="#ppt_h"/>
                                          </p:val>
                                        </p:tav>
                                        <p:tav tm="100000">
                                          <p:val>
                                            <p:strVal val="#ppt_h"/>
                                          </p:val>
                                        </p:tav>
                                      </p:tavLst>
                                    </p:anim>
                                  </p:childTnLst>
                                </p:cTn>
                              </p:par>
                            </p:childTnLst>
                          </p:cTn>
                        </p:par>
                        <p:par>
                          <p:cTn id="340" fill="hold">
                            <p:stCondLst>
                              <p:cond delay="2500"/>
                            </p:stCondLst>
                            <p:childTnLst>
                              <p:par>
                                <p:cTn id="341" presetID="17" presetClass="entr" presetSubtype="1" fill="hold" nodeType="afterEffect">
                                  <p:stCondLst>
                                    <p:cond delay="0"/>
                                  </p:stCondLst>
                                  <p:childTnLst>
                                    <p:set>
                                      <p:cBhvr>
                                        <p:cTn id="342" dur="1" fill="hold">
                                          <p:stCondLst>
                                            <p:cond delay="0"/>
                                          </p:stCondLst>
                                        </p:cTn>
                                        <p:tgtEl>
                                          <p:spTgt spid="202"/>
                                        </p:tgtEl>
                                        <p:attrNameLst>
                                          <p:attrName>style.visibility</p:attrName>
                                        </p:attrNameLst>
                                      </p:cBhvr>
                                      <p:to>
                                        <p:strVal val="visible"/>
                                      </p:to>
                                    </p:set>
                                    <p:anim calcmode="lin" valueType="num">
                                      <p:cBhvr>
                                        <p:cTn id="343" dur="500" fill="hold"/>
                                        <p:tgtEl>
                                          <p:spTgt spid="202"/>
                                        </p:tgtEl>
                                        <p:attrNameLst>
                                          <p:attrName>ppt_x</p:attrName>
                                        </p:attrNameLst>
                                      </p:cBhvr>
                                      <p:tavLst>
                                        <p:tav tm="0">
                                          <p:val>
                                            <p:strVal val="#ppt_x"/>
                                          </p:val>
                                        </p:tav>
                                        <p:tav tm="100000">
                                          <p:val>
                                            <p:strVal val="#ppt_x"/>
                                          </p:val>
                                        </p:tav>
                                      </p:tavLst>
                                    </p:anim>
                                    <p:anim calcmode="lin" valueType="num">
                                      <p:cBhvr>
                                        <p:cTn id="344" dur="500" fill="hold"/>
                                        <p:tgtEl>
                                          <p:spTgt spid="202"/>
                                        </p:tgtEl>
                                        <p:attrNameLst>
                                          <p:attrName>ppt_y</p:attrName>
                                        </p:attrNameLst>
                                      </p:cBhvr>
                                      <p:tavLst>
                                        <p:tav tm="0">
                                          <p:val>
                                            <p:strVal val="#ppt_y-#ppt_h/2"/>
                                          </p:val>
                                        </p:tav>
                                        <p:tav tm="100000">
                                          <p:val>
                                            <p:strVal val="#ppt_y"/>
                                          </p:val>
                                        </p:tav>
                                      </p:tavLst>
                                    </p:anim>
                                    <p:anim calcmode="lin" valueType="num">
                                      <p:cBhvr>
                                        <p:cTn id="345" dur="500" fill="hold"/>
                                        <p:tgtEl>
                                          <p:spTgt spid="202"/>
                                        </p:tgtEl>
                                        <p:attrNameLst>
                                          <p:attrName>ppt_w</p:attrName>
                                        </p:attrNameLst>
                                      </p:cBhvr>
                                      <p:tavLst>
                                        <p:tav tm="0">
                                          <p:val>
                                            <p:strVal val="#ppt_w"/>
                                          </p:val>
                                        </p:tav>
                                        <p:tav tm="100000">
                                          <p:val>
                                            <p:strVal val="#ppt_w"/>
                                          </p:val>
                                        </p:tav>
                                      </p:tavLst>
                                    </p:anim>
                                    <p:anim calcmode="lin" valueType="num">
                                      <p:cBhvr>
                                        <p:cTn id="346" dur="500" fill="hold"/>
                                        <p:tgtEl>
                                          <p:spTgt spid="202"/>
                                        </p:tgtEl>
                                        <p:attrNameLst>
                                          <p:attrName>ppt_h</p:attrName>
                                        </p:attrNameLst>
                                      </p:cBhvr>
                                      <p:tavLst>
                                        <p:tav tm="0">
                                          <p:val>
                                            <p:fltVal val="0"/>
                                          </p:val>
                                        </p:tav>
                                        <p:tav tm="100000">
                                          <p:val>
                                            <p:strVal val="#ppt_h"/>
                                          </p:val>
                                        </p:tav>
                                      </p:tavLst>
                                    </p:anim>
                                  </p:childTnLst>
                                </p:cTn>
                              </p:par>
                            </p:childTnLst>
                          </p:cTn>
                        </p:par>
                        <p:par>
                          <p:cTn id="347" fill="hold">
                            <p:stCondLst>
                              <p:cond delay="3000"/>
                            </p:stCondLst>
                            <p:childTnLst>
                              <p:par>
                                <p:cTn id="348" presetID="18" presetClass="entr" presetSubtype="6" fill="hold" nodeType="afterEffect">
                                  <p:stCondLst>
                                    <p:cond delay="0"/>
                                  </p:stCondLst>
                                  <p:childTnLst>
                                    <p:set>
                                      <p:cBhvr>
                                        <p:cTn id="349" dur="1" fill="hold">
                                          <p:stCondLst>
                                            <p:cond delay="0"/>
                                          </p:stCondLst>
                                        </p:cTn>
                                        <p:tgtEl>
                                          <p:spTgt spid="228"/>
                                        </p:tgtEl>
                                        <p:attrNameLst>
                                          <p:attrName>style.visibility</p:attrName>
                                        </p:attrNameLst>
                                      </p:cBhvr>
                                      <p:to>
                                        <p:strVal val="visible"/>
                                      </p:to>
                                    </p:set>
                                    <p:animEffect transition="in" filter="strips(downRight)">
                                      <p:cBhvr>
                                        <p:cTn id="350" dur="500"/>
                                        <p:tgtEl>
                                          <p:spTgt spid="228"/>
                                        </p:tgtEl>
                                      </p:cBhvr>
                                    </p:animEffect>
                                  </p:childTnLst>
                                </p:cTn>
                              </p:par>
                            </p:childTnLst>
                          </p:cTn>
                        </p:par>
                        <p:par>
                          <p:cTn id="351" fill="hold">
                            <p:stCondLst>
                              <p:cond delay="3500"/>
                            </p:stCondLst>
                            <p:childTnLst>
                              <p:par>
                                <p:cTn id="352" presetID="17" presetClass="entr" presetSubtype="8" fill="hold" nodeType="afterEffect">
                                  <p:stCondLst>
                                    <p:cond delay="0"/>
                                  </p:stCondLst>
                                  <p:childTnLst>
                                    <p:set>
                                      <p:cBhvr>
                                        <p:cTn id="353" dur="1" fill="hold">
                                          <p:stCondLst>
                                            <p:cond delay="0"/>
                                          </p:stCondLst>
                                        </p:cTn>
                                        <p:tgtEl>
                                          <p:spTgt spid="238"/>
                                        </p:tgtEl>
                                        <p:attrNameLst>
                                          <p:attrName>style.visibility</p:attrName>
                                        </p:attrNameLst>
                                      </p:cBhvr>
                                      <p:to>
                                        <p:strVal val="visible"/>
                                      </p:to>
                                    </p:set>
                                    <p:anim calcmode="lin" valueType="num">
                                      <p:cBhvr>
                                        <p:cTn id="354" dur="500" fill="hold"/>
                                        <p:tgtEl>
                                          <p:spTgt spid="238"/>
                                        </p:tgtEl>
                                        <p:attrNameLst>
                                          <p:attrName>ppt_x</p:attrName>
                                        </p:attrNameLst>
                                      </p:cBhvr>
                                      <p:tavLst>
                                        <p:tav tm="0">
                                          <p:val>
                                            <p:strVal val="#ppt_x-#ppt_w/2"/>
                                          </p:val>
                                        </p:tav>
                                        <p:tav tm="100000">
                                          <p:val>
                                            <p:strVal val="#ppt_x"/>
                                          </p:val>
                                        </p:tav>
                                      </p:tavLst>
                                    </p:anim>
                                    <p:anim calcmode="lin" valueType="num">
                                      <p:cBhvr>
                                        <p:cTn id="355" dur="500" fill="hold"/>
                                        <p:tgtEl>
                                          <p:spTgt spid="238"/>
                                        </p:tgtEl>
                                        <p:attrNameLst>
                                          <p:attrName>ppt_y</p:attrName>
                                        </p:attrNameLst>
                                      </p:cBhvr>
                                      <p:tavLst>
                                        <p:tav tm="0">
                                          <p:val>
                                            <p:strVal val="#ppt_y"/>
                                          </p:val>
                                        </p:tav>
                                        <p:tav tm="100000">
                                          <p:val>
                                            <p:strVal val="#ppt_y"/>
                                          </p:val>
                                        </p:tav>
                                      </p:tavLst>
                                    </p:anim>
                                    <p:anim calcmode="lin" valueType="num">
                                      <p:cBhvr>
                                        <p:cTn id="356" dur="500" fill="hold"/>
                                        <p:tgtEl>
                                          <p:spTgt spid="238"/>
                                        </p:tgtEl>
                                        <p:attrNameLst>
                                          <p:attrName>ppt_w</p:attrName>
                                        </p:attrNameLst>
                                      </p:cBhvr>
                                      <p:tavLst>
                                        <p:tav tm="0">
                                          <p:val>
                                            <p:fltVal val="0"/>
                                          </p:val>
                                        </p:tav>
                                        <p:tav tm="100000">
                                          <p:val>
                                            <p:strVal val="#ppt_w"/>
                                          </p:val>
                                        </p:tav>
                                      </p:tavLst>
                                    </p:anim>
                                    <p:anim calcmode="lin" valueType="num">
                                      <p:cBhvr>
                                        <p:cTn id="357" dur="500" fill="hold"/>
                                        <p:tgtEl>
                                          <p:spTgt spid="238"/>
                                        </p:tgtEl>
                                        <p:attrNameLst>
                                          <p:attrName>ppt_h</p:attrName>
                                        </p:attrNameLst>
                                      </p:cBhvr>
                                      <p:tavLst>
                                        <p:tav tm="0">
                                          <p:val>
                                            <p:strVal val="#ppt_h"/>
                                          </p:val>
                                        </p:tav>
                                        <p:tav tm="100000">
                                          <p:val>
                                            <p:strVal val="#ppt_h"/>
                                          </p:val>
                                        </p:tav>
                                      </p:tavLst>
                                    </p:anim>
                                  </p:childTnLst>
                                </p:cTn>
                              </p:par>
                            </p:childTnLst>
                          </p:cTn>
                        </p:par>
                        <p:par>
                          <p:cTn id="358" fill="hold">
                            <p:stCondLst>
                              <p:cond delay="4000"/>
                            </p:stCondLst>
                            <p:childTnLst>
                              <p:par>
                                <p:cTn id="359" presetID="17" presetClass="entr" presetSubtype="8" fill="hold" nodeType="afterEffect">
                                  <p:stCondLst>
                                    <p:cond delay="0"/>
                                  </p:stCondLst>
                                  <p:childTnLst>
                                    <p:set>
                                      <p:cBhvr>
                                        <p:cTn id="360" dur="1" fill="hold">
                                          <p:stCondLst>
                                            <p:cond delay="0"/>
                                          </p:stCondLst>
                                        </p:cTn>
                                        <p:tgtEl>
                                          <p:spTgt spid="204"/>
                                        </p:tgtEl>
                                        <p:attrNameLst>
                                          <p:attrName>style.visibility</p:attrName>
                                        </p:attrNameLst>
                                      </p:cBhvr>
                                      <p:to>
                                        <p:strVal val="visible"/>
                                      </p:to>
                                    </p:set>
                                    <p:anim calcmode="lin" valueType="num">
                                      <p:cBhvr>
                                        <p:cTn id="361" dur="500" fill="hold"/>
                                        <p:tgtEl>
                                          <p:spTgt spid="204"/>
                                        </p:tgtEl>
                                        <p:attrNameLst>
                                          <p:attrName>ppt_x</p:attrName>
                                        </p:attrNameLst>
                                      </p:cBhvr>
                                      <p:tavLst>
                                        <p:tav tm="0">
                                          <p:val>
                                            <p:strVal val="#ppt_x-#ppt_w/2"/>
                                          </p:val>
                                        </p:tav>
                                        <p:tav tm="100000">
                                          <p:val>
                                            <p:strVal val="#ppt_x"/>
                                          </p:val>
                                        </p:tav>
                                      </p:tavLst>
                                    </p:anim>
                                    <p:anim calcmode="lin" valueType="num">
                                      <p:cBhvr>
                                        <p:cTn id="362" dur="500" fill="hold"/>
                                        <p:tgtEl>
                                          <p:spTgt spid="204"/>
                                        </p:tgtEl>
                                        <p:attrNameLst>
                                          <p:attrName>ppt_y</p:attrName>
                                        </p:attrNameLst>
                                      </p:cBhvr>
                                      <p:tavLst>
                                        <p:tav tm="0">
                                          <p:val>
                                            <p:strVal val="#ppt_y"/>
                                          </p:val>
                                        </p:tav>
                                        <p:tav tm="100000">
                                          <p:val>
                                            <p:strVal val="#ppt_y"/>
                                          </p:val>
                                        </p:tav>
                                      </p:tavLst>
                                    </p:anim>
                                    <p:anim calcmode="lin" valueType="num">
                                      <p:cBhvr>
                                        <p:cTn id="363" dur="500" fill="hold"/>
                                        <p:tgtEl>
                                          <p:spTgt spid="204"/>
                                        </p:tgtEl>
                                        <p:attrNameLst>
                                          <p:attrName>ppt_w</p:attrName>
                                        </p:attrNameLst>
                                      </p:cBhvr>
                                      <p:tavLst>
                                        <p:tav tm="0">
                                          <p:val>
                                            <p:fltVal val="0"/>
                                          </p:val>
                                        </p:tav>
                                        <p:tav tm="100000">
                                          <p:val>
                                            <p:strVal val="#ppt_w"/>
                                          </p:val>
                                        </p:tav>
                                      </p:tavLst>
                                    </p:anim>
                                    <p:anim calcmode="lin" valueType="num">
                                      <p:cBhvr>
                                        <p:cTn id="364" dur="500" fill="hold"/>
                                        <p:tgtEl>
                                          <p:spTgt spid="204"/>
                                        </p:tgtEl>
                                        <p:attrNameLst>
                                          <p:attrName>ppt_h</p:attrName>
                                        </p:attrNameLst>
                                      </p:cBhvr>
                                      <p:tavLst>
                                        <p:tav tm="0">
                                          <p:val>
                                            <p:strVal val="#ppt_h"/>
                                          </p:val>
                                        </p:tav>
                                        <p:tav tm="100000">
                                          <p:val>
                                            <p:strVal val="#ppt_h"/>
                                          </p:val>
                                        </p:tav>
                                      </p:tavLst>
                                    </p:anim>
                                  </p:childTnLst>
                                </p:cTn>
                              </p:par>
                            </p:childTnLst>
                          </p:cTn>
                        </p:par>
                        <p:par>
                          <p:cTn id="365" fill="hold">
                            <p:stCondLst>
                              <p:cond delay="4500"/>
                            </p:stCondLst>
                            <p:childTnLst>
                              <p:par>
                                <p:cTn id="366" presetID="17" presetClass="entr" presetSubtype="1" fill="hold" nodeType="afterEffect">
                                  <p:stCondLst>
                                    <p:cond delay="0"/>
                                  </p:stCondLst>
                                  <p:childTnLst>
                                    <p:set>
                                      <p:cBhvr>
                                        <p:cTn id="367" dur="1" fill="hold">
                                          <p:stCondLst>
                                            <p:cond delay="0"/>
                                          </p:stCondLst>
                                        </p:cTn>
                                        <p:tgtEl>
                                          <p:spTgt spid="206"/>
                                        </p:tgtEl>
                                        <p:attrNameLst>
                                          <p:attrName>style.visibility</p:attrName>
                                        </p:attrNameLst>
                                      </p:cBhvr>
                                      <p:to>
                                        <p:strVal val="visible"/>
                                      </p:to>
                                    </p:set>
                                    <p:anim calcmode="lin" valueType="num">
                                      <p:cBhvr>
                                        <p:cTn id="368" dur="500" fill="hold"/>
                                        <p:tgtEl>
                                          <p:spTgt spid="206"/>
                                        </p:tgtEl>
                                        <p:attrNameLst>
                                          <p:attrName>ppt_x</p:attrName>
                                        </p:attrNameLst>
                                      </p:cBhvr>
                                      <p:tavLst>
                                        <p:tav tm="0">
                                          <p:val>
                                            <p:strVal val="#ppt_x"/>
                                          </p:val>
                                        </p:tav>
                                        <p:tav tm="100000">
                                          <p:val>
                                            <p:strVal val="#ppt_x"/>
                                          </p:val>
                                        </p:tav>
                                      </p:tavLst>
                                    </p:anim>
                                    <p:anim calcmode="lin" valueType="num">
                                      <p:cBhvr>
                                        <p:cTn id="369" dur="500" fill="hold"/>
                                        <p:tgtEl>
                                          <p:spTgt spid="206"/>
                                        </p:tgtEl>
                                        <p:attrNameLst>
                                          <p:attrName>ppt_y</p:attrName>
                                        </p:attrNameLst>
                                      </p:cBhvr>
                                      <p:tavLst>
                                        <p:tav tm="0">
                                          <p:val>
                                            <p:strVal val="#ppt_y-#ppt_h/2"/>
                                          </p:val>
                                        </p:tav>
                                        <p:tav tm="100000">
                                          <p:val>
                                            <p:strVal val="#ppt_y"/>
                                          </p:val>
                                        </p:tav>
                                      </p:tavLst>
                                    </p:anim>
                                    <p:anim calcmode="lin" valueType="num">
                                      <p:cBhvr>
                                        <p:cTn id="370" dur="500" fill="hold"/>
                                        <p:tgtEl>
                                          <p:spTgt spid="206"/>
                                        </p:tgtEl>
                                        <p:attrNameLst>
                                          <p:attrName>ppt_w</p:attrName>
                                        </p:attrNameLst>
                                      </p:cBhvr>
                                      <p:tavLst>
                                        <p:tav tm="0">
                                          <p:val>
                                            <p:strVal val="#ppt_w"/>
                                          </p:val>
                                        </p:tav>
                                        <p:tav tm="100000">
                                          <p:val>
                                            <p:strVal val="#ppt_w"/>
                                          </p:val>
                                        </p:tav>
                                      </p:tavLst>
                                    </p:anim>
                                    <p:anim calcmode="lin" valueType="num">
                                      <p:cBhvr>
                                        <p:cTn id="371" dur="500" fill="hold"/>
                                        <p:tgtEl>
                                          <p:spTgt spid="206"/>
                                        </p:tgtEl>
                                        <p:attrNameLst>
                                          <p:attrName>ppt_h</p:attrName>
                                        </p:attrNameLst>
                                      </p:cBhvr>
                                      <p:tavLst>
                                        <p:tav tm="0">
                                          <p:val>
                                            <p:fltVal val="0"/>
                                          </p:val>
                                        </p:tav>
                                        <p:tav tm="100000">
                                          <p:val>
                                            <p:strVal val="#ppt_h"/>
                                          </p:val>
                                        </p:tav>
                                      </p:tavLst>
                                    </p:anim>
                                  </p:childTnLst>
                                </p:cTn>
                              </p:par>
                            </p:childTnLst>
                          </p:cTn>
                        </p:par>
                        <p:par>
                          <p:cTn id="372" fill="hold">
                            <p:stCondLst>
                              <p:cond delay="5000"/>
                            </p:stCondLst>
                            <p:childTnLst>
                              <p:par>
                                <p:cTn id="373" presetID="18" presetClass="entr" presetSubtype="6" fill="hold" nodeType="afterEffect">
                                  <p:stCondLst>
                                    <p:cond delay="0"/>
                                  </p:stCondLst>
                                  <p:childTnLst>
                                    <p:set>
                                      <p:cBhvr>
                                        <p:cTn id="374" dur="1" fill="hold">
                                          <p:stCondLst>
                                            <p:cond delay="0"/>
                                          </p:stCondLst>
                                        </p:cTn>
                                        <p:tgtEl>
                                          <p:spTgt spid="226"/>
                                        </p:tgtEl>
                                        <p:attrNameLst>
                                          <p:attrName>style.visibility</p:attrName>
                                        </p:attrNameLst>
                                      </p:cBhvr>
                                      <p:to>
                                        <p:strVal val="visible"/>
                                      </p:to>
                                    </p:set>
                                    <p:animEffect transition="in" filter="strips(downRight)">
                                      <p:cBhvr>
                                        <p:cTn id="375" dur="500"/>
                                        <p:tgtEl>
                                          <p:spTgt spid="226"/>
                                        </p:tgtEl>
                                      </p:cBhvr>
                                    </p:animEffect>
                                  </p:childTnLst>
                                </p:cTn>
                              </p:par>
                            </p:childTnLst>
                          </p:cTn>
                        </p:par>
                        <p:par>
                          <p:cTn id="376" fill="hold">
                            <p:stCondLst>
                              <p:cond delay="5500"/>
                            </p:stCondLst>
                            <p:childTnLst>
                              <p:par>
                                <p:cTn id="377" presetID="17" presetClass="entr" presetSubtype="8" fill="hold" nodeType="afterEffect">
                                  <p:stCondLst>
                                    <p:cond delay="0"/>
                                  </p:stCondLst>
                                  <p:childTnLst>
                                    <p:set>
                                      <p:cBhvr>
                                        <p:cTn id="378" dur="1" fill="hold">
                                          <p:stCondLst>
                                            <p:cond delay="0"/>
                                          </p:stCondLst>
                                        </p:cTn>
                                        <p:tgtEl>
                                          <p:spTgt spid="239"/>
                                        </p:tgtEl>
                                        <p:attrNameLst>
                                          <p:attrName>style.visibility</p:attrName>
                                        </p:attrNameLst>
                                      </p:cBhvr>
                                      <p:to>
                                        <p:strVal val="visible"/>
                                      </p:to>
                                    </p:set>
                                    <p:anim calcmode="lin" valueType="num">
                                      <p:cBhvr>
                                        <p:cTn id="379" dur="500" fill="hold"/>
                                        <p:tgtEl>
                                          <p:spTgt spid="239"/>
                                        </p:tgtEl>
                                        <p:attrNameLst>
                                          <p:attrName>ppt_x</p:attrName>
                                        </p:attrNameLst>
                                      </p:cBhvr>
                                      <p:tavLst>
                                        <p:tav tm="0">
                                          <p:val>
                                            <p:strVal val="#ppt_x-#ppt_w/2"/>
                                          </p:val>
                                        </p:tav>
                                        <p:tav tm="100000">
                                          <p:val>
                                            <p:strVal val="#ppt_x"/>
                                          </p:val>
                                        </p:tav>
                                      </p:tavLst>
                                    </p:anim>
                                    <p:anim calcmode="lin" valueType="num">
                                      <p:cBhvr>
                                        <p:cTn id="380" dur="500" fill="hold"/>
                                        <p:tgtEl>
                                          <p:spTgt spid="239"/>
                                        </p:tgtEl>
                                        <p:attrNameLst>
                                          <p:attrName>ppt_y</p:attrName>
                                        </p:attrNameLst>
                                      </p:cBhvr>
                                      <p:tavLst>
                                        <p:tav tm="0">
                                          <p:val>
                                            <p:strVal val="#ppt_y"/>
                                          </p:val>
                                        </p:tav>
                                        <p:tav tm="100000">
                                          <p:val>
                                            <p:strVal val="#ppt_y"/>
                                          </p:val>
                                        </p:tav>
                                      </p:tavLst>
                                    </p:anim>
                                    <p:anim calcmode="lin" valueType="num">
                                      <p:cBhvr>
                                        <p:cTn id="381" dur="500" fill="hold"/>
                                        <p:tgtEl>
                                          <p:spTgt spid="239"/>
                                        </p:tgtEl>
                                        <p:attrNameLst>
                                          <p:attrName>ppt_w</p:attrName>
                                        </p:attrNameLst>
                                      </p:cBhvr>
                                      <p:tavLst>
                                        <p:tav tm="0">
                                          <p:val>
                                            <p:fltVal val="0"/>
                                          </p:val>
                                        </p:tav>
                                        <p:tav tm="100000">
                                          <p:val>
                                            <p:strVal val="#ppt_w"/>
                                          </p:val>
                                        </p:tav>
                                      </p:tavLst>
                                    </p:anim>
                                    <p:anim calcmode="lin" valueType="num">
                                      <p:cBhvr>
                                        <p:cTn id="382" dur="500" fill="hold"/>
                                        <p:tgtEl>
                                          <p:spTgt spid="239"/>
                                        </p:tgtEl>
                                        <p:attrNameLst>
                                          <p:attrName>ppt_h</p:attrName>
                                        </p:attrNameLst>
                                      </p:cBhvr>
                                      <p:tavLst>
                                        <p:tav tm="0">
                                          <p:val>
                                            <p:strVal val="#ppt_h"/>
                                          </p:val>
                                        </p:tav>
                                        <p:tav tm="100000">
                                          <p:val>
                                            <p:strVal val="#ppt_h"/>
                                          </p:val>
                                        </p:tav>
                                      </p:tavLst>
                                    </p:anim>
                                  </p:childTnLst>
                                </p:cTn>
                              </p:par>
                            </p:childTnLst>
                          </p:cTn>
                        </p:par>
                        <p:par>
                          <p:cTn id="383" fill="hold">
                            <p:stCondLst>
                              <p:cond delay="6000"/>
                            </p:stCondLst>
                            <p:childTnLst>
                              <p:par>
                                <p:cTn id="384" presetID="17" presetClass="entr" presetSubtype="8" fill="hold" nodeType="afterEffect">
                                  <p:stCondLst>
                                    <p:cond delay="0"/>
                                  </p:stCondLst>
                                  <p:childTnLst>
                                    <p:set>
                                      <p:cBhvr>
                                        <p:cTn id="385" dur="1" fill="hold">
                                          <p:stCondLst>
                                            <p:cond delay="0"/>
                                          </p:stCondLst>
                                        </p:cTn>
                                        <p:tgtEl>
                                          <p:spTgt spid="218"/>
                                        </p:tgtEl>
                                        <p:attrNameLst>
                                          <p:attrName>style.visibility</p:attrName>
                                        </p:attrNameLst>
                                      </p:cBhvr>
                                      <p:to>
                                        <p:strVal val="visible"/>
                                      </p:to>
                                    </p:set>
                                    <p:anim calcmode="lin" valueType="num">
                                      <p:cBhvr>
                                        <p:cTn id="386" dur="500" fill="hold"/>
                                        <p:tgtEl>
                                          <p:spTgt spid="218"/>
                                        </p:tgtEl>
                                        <p:attrNameLst>
                                          <p:attrName>ppt_x</p:attrName>
                                        </p:attrNameLst>
                                      </p:cBhvr>
                                      <p:tavLst>
                                        <p:tav tm="0">
                                          <p:val>
                                            <p:strVal val="#ppt_x-#ppt_w/2"/>
                                          </p:val>
                                        </p:tav>
                                        <p:tav tm="100000">
                                          <p:val>
                                            <p:strVal val="#ppt_x"/>
                                          </p:val>
                                        </p:tav>
                                      </p:tavLst>
                                    </p:anim>
                                    <p:anim calcmode="lin" valueType="num">
                                      <p:cBhvr>
                                        <p:cTn id="387" dur="500" fill="hold"/>
                                        <p:tgtEl>
                                          <p:spTgt spid="218"/>
                                        </p:tgtEl>
                                        <p:attrNameLst>
                                          <p:attrName>ppt_y</p:attrName>
                                        </p:attrNameLst>
                                      </p:cBhvr>
                                      <p:tavLst>
                                        <p:tav tm="0">
                                          <p:val>
                                            <p:strVal val="#ppt_y"/>
                                          </p:val>
                                        </p:tav>
                                        <p:tav tm="100000">
                                          <p:val>
                                            <p:strVal val="#ppt_y"/>
                                          </p:val>
                                        </p:tav>
                                      </p:tavLst>
                                    </p:anim>
                                    <p:anim calcmode="lin" valueType="num">
                                      <p:cBhvr>
                                        <p:cTn id="388" dur="500" fill="hold"/>
                                        <p:tgtEl>
                                          <p:spTgt spid="218"/>
                                        </p:tgtEl>
                                        <p:attrNameLst>
                                          <p:attrName>ppt_w</p:attrName>
                                        </p:attrNameLst>
                                      </p:cBhvr>
                                      <p:tavLst>
                                        <p:tav tm="0">
                                          <p:val>
                                            <p:fltVal val="0"/>
                                          </p:val>
                                        </p:tav>
                                        <p:tav tm="100000">
                                          <p:val>
                                            <p:strVal val="#ppt_w"/>
                                          </p:val>
                                        </p:tav>
                                      </p:tavLst>
                                    </p:anim>
                                    <p:anim calcmode="lin" valueType="num">
                                      <p:cBhvr>
                                        <p:cTn id="389" dur="500" fill="hold"/>
                                        <p:tgtEl>
                                          <p:spTgt spid="218"/>
                                        </p:tgtEl>
                                        <p:attrNameLst>
                                          <p:attrName>ppt_h</p:attrName>
                                        </p:attrNameLst>
                                      </p:cBhvr>
                                      <p:tavLst>
                                        <p:tav tm="0">
                                          <p:val>
                                            <p:strVal val="#ppt_h"/>
                                          </p:val>
                                        </p:tav>
                                        <p:tav tm="100000">
                                          <p:val>
                                            <p:strVal val="#ppt_h"/>
                                          </p:val>
                                        </p:tav>
                                      </p:tavLst>
                                    </p:anim>
                                  </p:childTnLst>
                                </p:cTn>
                              </p:par>
                            </p:childTnLst>
                          </p:cTn>
                        </p:par>
                        <p:par>
                          <p:cTn id="390" fill="hold">
                            <p:stCondLst>
                              <p:cond delay="6500"/>
                            </p:stCondLst>
                            <p:childTnLst>
                              <p:par>
                                <p:cTn id="391" presetID="18" presetClass="entr" presetSubtype="6" fill="hold" nodeType="afterEffect">
                                  <p:stCondLst>
                                    <p:cond delay="0"/>
                                  </p:stCondLst>
                                  <p:childTnLst>
                                    <p:set>
                                      <p:cBhvr>
                                        <p:cTn id="392" dur="1" fill="hold">
                                          <p:stCondLst>
                                            <p:cond delay="0"/>
                                          </p:stCondLst>
                                        </p:cTn>
                                        <p:tgtEl>
                                          <p:spTgt spid="219"/>
                                        </p:tgtEl>
                                        <p:attrNameLst>
                                          <p:attrName>style.visibility</p:attrName>
                                        </p:attrNameLst>
                                      </p:cBhvr>
                                      <p:to>
                                        <p:strVal val="visible"/>
                                      </p:to>
                                    </p:set>
                                    <p:animEffect transition="in" filter="strips(downRight)">
                                      <p:cBhvr>
                                        <p:cTn id="393" dur="500"/>
                                        <p:tgtEl>
                                          <p:spTgt spid="219"/>
                                        </p:tgtEl>
                                      </p:cBhvr>
                                    </p:animEffect>
                                  </p:childTnLst>
                                </p:cTn>
                              </p:par>
                            </p:childTnLst>
                          </p:cTn>
                        </p:par>
                        <p:par>
                          <p:cTn id="394" fill="hold">
                            <p:stCondLst>
                              <p:cond delay="7000"/>
                            </p:stCondLst>
                            <p:childTnLst>
                              <p:par>
                                <p:cTn id="395" presetID="17" presetClass="entr" presetSubtype="8" fill="hold" nodeType="afterEffect">
                                  <p:stCondLst>
                                    <p:cond delay="0"/>
                                  </p:stCondLst>
                                  <p:childTnLst>
                                    <p:set>
                                      <p:cBhvr>
                                        <p:cTn id="396" dur="1" fill="hold">
                                          <p:stCondLst>
                                            <p:cond delay="0"/>
                                          </p:stCondLst>
                                        </p:cTn>
                                        <p:tgtEl>
                                          <p:spTgt spid="240"/>
                                        </p:tgtEl>
                                        <p:attrNameLst>
                                          <p:attrName>style.visibility</p:attrName>
                                        </p:attrNameLst>
                                      </p:cBhvr>
                                      <p:to>
                                        <p:strVal val="visible"/>
                                      </p:to>
                                    </p:set>
                                    <p:anim calcmode="lin" valueType="num">
                                      <p:cBhvr>
                                        <p:cTn id="397" dur="500" fill="hold"/>
                                        <p:tgtEl>
                                          <p:spTgt spid="240"/>
                                        </p:tgtEl>
                                        <p:attrNameLst>
                                          <p:attrName>ppt_x</p:attrName>
                                        </p:attrNameLst>
                                      </p:cBhvr>
                                      <p:tavLst>
                                        <p:tav tm="0">
                                          <p:val>
                                            <p:strVal val="#ppt_x-#ppt_w/2"/>
                                          </p:val>
                                        </p:tav>
                                        <p:tav tm="100000">
                                          <p:val>
                                            <p:strVal val="#ppt_x"/>
                                          </p:val>
                                        </p:tav>
                                      </p:tavLst>
                                    </p:anim>
                                    <p:anim calcmode="lin" valueType="num">
                                      <p:cBhvr>
                                        <p:cTn id="398" dur="500" fill="hold"/>
                                        <p:tgtEl>
                                          <p:spTgt spid="240"/>
                                        </p:tgtEl>
                                        <p:attrNameLst>
                                          <p:attrName>ppt_y</p:attrName>
                                        </p:attrNameLst>
                                      </p:cBhvr>
                                      <p:tavLst>
                                        <p:tav tm="0">
                                          <p:val>
                                            <p:strVal val="#ppt_y"/>
                                          </p:val>
                                        </p:tav>
                                        <p:tav tm="100000">
                                          <p:val>
                                            <p:strVal val="#ppt_y"/>
                                          </p:val>
                                        </p:tav>
                                      </p:tavLst>
                                    </p:anim>
                                    <p:anim calcmode="lin" valueType="num">
                                      <p:cBhvr>
                                        <p:cTn id="399" dur="500" fill="hold"/>
                                        <p:tgtEl>
                                          <p:spTgt spid="240"/>
                                        </p:tgtEl>
                                        <p:attrNameLst>
                                          <p:attrName>ppt_w</p:attrName>
                                        </p:attrNameLst>
                                      </p:cBhvr>
                                      <p:tavLst>
                                        <p:tav tm="0">
                                          <p:val>
                                            <p:fltVal val="0"/>
                                          </p:val>
                                        </p:tav>
                                        <p:tav tm="100000">
                                          <p:val>
                                            <p:strVal val="#ppt_w"/>
                                          </p:val>
                                        </p:tav>
                                      </p:tavLst>
                                    </p:anim>
                                    <p:anim calcmode="lin" valueType="num">
                                      <p:cBhvr>
                                        <p:cTn id="400" dur="500" fill="hold"/>
                                        <p:tgtEl>
                                          <p:spTgt spid="240"/>
                                        </p:tgtEl>
                                        <p:attrNameLst>
                                          <p:attrName>ppt_h</p:attrName>
                                        </p:attrNameLst>
                                      </p:cBhvr>
                                      <p:tavLst>
                                        <p:tav tm="0">
                                          <p:val>
                                            <p:strVal val="#ppt_h"/>
                                          </p:val>
                                        </p:tav>
                                        <p:tav tm="100000">
                                          <p:val>
                                            <p:strVal val="#ppt_h"/>
                                          </p:val>
                                        </p:tav>
                                      </p:tavLst>
                                    </p:anim>
                                  </p:childTnLst>
                                </p:cTn>
                              </p:par>
                            </p:childTnLst>
                          </p:cTn>
                        </p:par>
                      </p:childTnLst>
                    </p:cTn>
                  </p:par>
                  <p:par>
                    <p:cTn id="401" fill="hold">
                      <p:stCondLst>
                        <p:cond delay="indefinite"/>
                      </p:stCondLst>
                      <p:childTnLst>
                        <p:par>
                          <p:cTn id="402" fill="hold">
                            <p:stCondLst>
                              <p:cond delay="0"/>
                            </p:stCondLst>
                            <p:childTnLst>
                              <p:par>
                                <p:cTn id="403" presetID="18" presetClass="entr" presetSubtype="6" fill="hold" nodeType="clickEffect">
                                  <p:stCondLst>
                                    <p:cond delay="0"/>
                                  </p:stCondLst>
                                  <p:childTnLst>
                                    <p:set>
                                      <p:cBhvr>
                                        <p:cTn id="404" dur="1" fill="hold">
                                          <p:stCondLst>
                                            <p:cond delay="0"/>
                                          </p:stCondLst>
                                        </p:cTn>
                                        <p:tgtEl>
                                          <p:spTgt spid="246"/>
                                        </p:tgtEl>
                                        <p:attrNameLst>
                                          <p:attrName>style.visibility</p:attrName>
                                        </p:attrNameLst>
                                      </p:cBhvr>
                                      <p:to>
                                        <p:strVal val="visible"/>
                                      </p:to>
                                    </p:set>
                                    <p:animEffect transition="in" filter="strips(downRight)">
                                      <p:cBhvr>
                                        <p:cTn id="405" dur="500"/>
                                        <p:tgtEl>
                                          <p:spTgt spid="246"/>
                                        </p:tgtEl>
                                      </p:cBhvr>
                                    </p:animEffect>
                                  </p:childTnLst>
                                </p:cTn>
                              </p:par>
                            </p:childTnLst>
                          </p:cTn>
                        </p:par>
                        <p:par>
                          <p:cTn id="406" fill="hold">
                            <p:stCondLst>
                              <p:cond delay="500"/>
                            </p:stCondLst>
                            <p:childTnLst>
                              <p:par>
                                <p:cTn id="407" presetID="17" presetClass="entr" presetSubtype="1" fill="hold" grpId="0" nodeType="afterEffect">
                                  <p:stCondLst>
                                    <p:cond delay="0"/>
                                  </p:stCondLst>
                                  <p:childTnLst>
                                    <p:set>
                                      <p:cBhvr>
                                        <p:cTn id="408" dur="1" fill="hold">
                                          <p:stCondLst>
                                            <p:cond delay="0"/>
                                          </p:stCondLst>
                                        </p:cTn>
                                        <p:tgtEl>
                                          <p:spTgt spid="181"/>
                                        </p:tgtEl>
                                        <p:attrNameLst>
                                          <p:attrName>style.visibility</p:attrName>
                                        </p:attrNameLst>
                                      </p:cBhvr>
                                      <p:to>
                                        <p:strVal val="visible"/>
                                      </p:to>
                                    </p:set>
                                    <p:anim calcmode="lin" valueType="num">
                                      <p:cBhvr>
                                        <p:cTn id="409" dur="500" fill="hold"/>
                                        <p:tgtEl>
                                          <p:spTgt spid="181"/>
                                        </p:tgtEl>
                                        <p:attrNameLst>
                                          <p:attrName>ppt_x</p:attrName>
                                        </p:attrNameLst>
                                      </p:cBhvr>
                                      <p:tavLst>
                                        <p:tav tm="0">
                                          <p:val>
                                            <p:strVal val="#ppt_x"/>
                                          </p:val>
                                        </p:tav>
                                        <p:tav tm="100000">
                                          <p:val>
                                            <p:strVal val="#ppt_x"/>
                                          </p:val>
                                        </p:tav>
                                      </p:tavLst>
                                    </p:anim>
                                    <p:anim calcmode="lin" valueType="num">
                                      <p:cBhvr>
                                        <p:cTn id="410" dur="500" fill="hold"/>
                                        <p:tgtEl>
                                          <p:spTgt spid="181"/>
                                        </p:tgtEl>
                                        <p:attrNameLst>
                                          <p:attrName>ppt_y</p:attrName>
                                        </p:attrNameLst>
                                      </p:cBhvr>
                                      <p:tavLst>
                                        <p:tav tm="0">
                                          <p:val>
                                            <p:strVal val="#ppt_y-#ppt_h/2"/>
                                          </p:val>
                                        </p:tav>
                                        <p:tav tm="100000">
                                          <p:val>
                                            <p:strVal val="#ppt_y"/>
                                          </p:val>
                                        </p:tav>
                                      </p:tavLst>
                                    </p:anim>
                                    <p:anim calcmode="lin" valueType="num">
                                      <p:cBhvr>
                                        <p:cTn id="411" dur="500" fill="hold"/>
                                        <p:tgtEl>
                                          <p:spTgt spid="181"/>
                                        </p:tgtEl>
                                        <p:attrNameLst>
                                          <p:attrName>ppt_w</p:attrName>
                                        </p:attrNameLst>
                                      </p:cBhvr>
                                      <p:tavLst>
                                        <p:tav tm="0">
                                          <p:val>
                                            <p:strVal val="#ppt_w"/>
                                          </p:val>
                                        </p:tav>
                                        <p:tav tm="100000">
                                          <p:val>
                                            <p:strVal val="#ppt_w"/>
                                          </p:val>
                                        </p:tav>
                                      </p:tavLst>
                                    </p:anim>
                                    <p:anim calcmode="lin" valueType="num">
                                      <p:cBhvr>
                                        <p:cTn id="412" dur="500" fill="hold"/>
                                        <p:tgtEl>
                                          <p:spTgt spid="181"/>
                                        </p:tgtEl>
                                        <p:attrNameLst>
                                          <p:attrName>ppt_h</p:attrName>
                                        </p:attrNameLst>
                                      </p:cBhvr>
                                      <p:tavLst>
                                        <p:tav tm="0">
                                          <p:val>
                                            <p:fltVal val="0"/>
                                          </p:val>
                                        </p:tav>
                                        <p:tav tm="100000">
                                          <p:val>
                                            <p:strVal val="#ppt_h"/>
                                          </p:val>
                                        </p:tav>
                                      </p:tavLst>
                                    </p:anim>
                                  </p:childTnLst>
                                </p:cTn>
                              </p:par>
                            </p:childTnLst>
                          </p:cTn>
                        </p:par>
                        <p:par>
                          <p:cTn id="413" fill="hold">
                            <p:stCondLst>
                              <p:cond delay="1000"/>
                            </p:stCondLst>
                            <p:childTnLst>
                              <p:par>
                                <p:cTn id="414" presetID="22" presetClass="entr" presetSubtype="8" fill="hold" grpId="0" nodeType="afterEffect">
                                  <p:stCondLst>
                                    <p:cond delay="0"/>
                                  </p:stCondLst>
                                  <p:childTnLst>
                                    <p:set>
                                      <p:cBhvr>
                                        <p:cTn id="415" dur="1" fill="hold">
                                          <p:stCondLst>
                                            <p:cond delay="0"/>
                                          </p:stCondLst>
                                        </p:cTn>
                                        <p:tgtEl>
                                          <p:spTgt spid="244"/>
                                        </p:tgtEl>
                                        <p:attrNameLst>
                                          <p:attrName>style.visibility</p:attrName>
                                        </p:attrNameLst>
                                      </p:cBhvr>
                                      <p:to>
                                        <p:strVal val="visible"/>
                                      </p:to>
                                    </p:set>
                                    <p:animEffect transition="in" filter="wipe(left)">
                                      <p:cBhvr>
                                        <p:cTn id="416"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13" grpId="0" animBg="1"/>
      <p:bldP spid="114" grpId="0" animBg="1"/>
      <p:bldP spid="115" grpId="0" animBg="1"/>
      <p:bldP spid="116" grpId="0" animBg="1"/>
      <p:bldP spid="119" grpId="0" animBg="1"/>
      <p:bldP spid="120" grpId="0" animBg="1"/>
      <p:bldP spid="121" grpId="0" animBg="1"/>
      <p:bldP spid="122" grpId="0" animBg="1"/>
      <p:bldP spid="124" grpId="0" animBg="1"/>
      <p:bldP spid="125" grpId="0" animBg="1"/>
      <p:bldP spid="126" grpId="0" animBg="1"/>
      <p:bldP spid="127" grpId="0" animBg="1"/>
      <p:bldP spid="128" grpId="0" animBg="1"/>
      <p:bldP spid="130" grpId="0" animBg="1"/>
      <p:bldP spid="131" grpId="0" animBg="1"/>
      <p:bldP spid="132" grpId="0" animBg="1"/>
      <p:bldP spid="137" grpId="0" animBg="1"/>
      <p:bldP spid="166" grpId="0" animBg="1"/>
      <p:bldP spid="167" grpId="0" animBg="1"/>
      <p:bldP spid="168" grpId="0" animBg="1"/>
      <p:bldP spid="179" grpId="0" animBg="1"/>
      <p:bldP spid="180" grpId="0" animBg="1"/>
      <p:bldP spid="181" grpId="0" animBg="1"/>
      <p:bldP spid="182" grpId="0" animBg="1"/>
      <p:bldP spid="185" grpId="0" animBg="1"/>
      <p:bldP spid="191" grpId="0" animBg="1"/>
      <p:bldP spid="244"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156176" y="79375"/>
            <a:ext cx="1938661" cy="400110"/>
          </a:xfrm>
          <a:prstGeom prst="rect">
            <a:avLst/>
          </a:prstGeom>
          <a:noFill/>
          <a:ln w="28575" algn="ctr">
            <a:noFill/>
            <a:miter lim="800000"/>
            <a:headEnd/>
            <a:tailEnd/>
          </a:ln>
        </p:spPr>
        <p:txBody>
          <a:bodyPr wrap="square">
            <a:spAutoFit/>
          </a:bodyPr>
          <a:lstStyle/>
          <a:p>
            <a:pPr algn="ctr">
              <a:spcBef>
                <a:spcPct val="50000"/>
              </a:spcBef>
            </a:pPr>
            <a:r>
              <a:rPr lang="zh-CN" altLang="en-US" sz="2000" dirty="0">
                <a:solidFill>
                  <a:srgbClr val="0000FF"/>
                </a:solidFill>
                <a:latin typeface="Arial" charset="0"/>
              </a:rPr>
              <a:t>主存（</a:t>
            </a:r>
            <a:r>
              <a:rPr lang="en-US" altLang="zh-CN" sz="2000" dirty="0">
                <a:solidFill>
                  <a:srgbClr val="0000FF"/>
                </a:solidFill>
                <a:latin typeface="Arial" charset="0"/>
              </a:rPr>
              <a:t>32</a:t>
            </a:r>
            <a:r>
              <a:rPr lang="zh-CN" altLang="en-US" sz="2000" dirty="0">
                <a:solidFill>
                  <a:srgbClr val="0000FF"/>
                </a:solidFill>
                <a:latin typeface="Arial" charset="0"/>
              </a:rPr>
              <a:t>块）</a:t>
            </a:r>
            <a:endParaRPr lang="en-US" altLang="zh-CN" sz="2000" dirty="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4" name="Rectangle 9"/>
          <p:cNvSpPr>
            <a:spLocks noChangeArrowheads="1"/>
          </p:cNvSpPr>
          <p:nvPr/>
        </p:nvSpPr>
        <p:spPr bwMode="auto">
          <a:xfrm>
            <a:off x="3849688" y="1267867"/>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5" name="Rectangle 10"/>
          <p:cNvSpPr>
            <a:spLocks noChangeArrowheads="1"/>
          </p:cNvSpPr>
          <p:nvPr/>
        </p:nvSpPr>
        <p:spPr bwMode="auto">
          <a:xfrm>
            <a:off x="384968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6" name="Rectangle 11"/>
          <p:cNvSpPr>
            <a:spLocks noChangeArrowheads="1"/>
          </p:cNvSpPr>
          <p:nvPr/>
        </p:nvSpPr>
        <p:spPr bwMode="auto">
          <a:xfrm>
            <a:off x="3849688" y="2351162"/>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683280" y="384523"/>
            <a:ext cx="1946448" cy="400110"/>
          </a:xfrm>
          <a:prstGeom prst="rect">
            <a:avLst/>
          </a:prstGeom>
          <a:noFill/>
          <a:ln w="28575" algn="ctr">
            <a:noFill/>
            <a:miter lim="800000"/>
            <a:headEnd/>
            <a:tailEnd/>
          </a:ln>
        </p:spPr>
        <p:txBody>
          <a:bodyPr wrap="square">
            <a:spAutoFit/>
          </a:bodyPr>
          <a:lstStyle/>
          <a:p>
            <a:pPr algn="ctr">
              <a:spcBef>
                <a:spcPct val="50000"/>
              </a:spcBef>
            </a:pPr>
            <a:r>
              <a:rPr lang="en-US" altLang="zh-CN" sz="2000" dirty="0">
                <a:solidFill>
                  <a:srgbClr val="0000FF"/>
                </a:solidFill>
                <a:latin typeface="Arial" charset="0"/>
              </a:rPr>
              <a:t>Cache</a:t>
            </a:r>
            <a:r>
              <a:rPr lang="zh-CN" altLang="en-US" sz="2000" dirty="0">
                <a:solidFill>
                  <a:srgbClr val="0000FF"/>
                </a:solidFill>
                <a:latin typeface="Arial" charset="0"/>
              </a:rPr>
              <a:t>（</a:t>
            </a:r>
            <a:r>
              <a:rPr lang="en-US" altLang="zh-CN" sz="2000" dirty="0">
                <a:solidFill>
                  <a:srgbClr val="0000FF"/>
                </a:solidFill>
                <a:latin typeface="Arial" charset="0"/>
              </a:rPr>
              <a:t>8</a:t>
            </a:r>
            <a:r>
              <a:rPr lang="zh-CN" altLang="en-US" sz="2000" dirty="0">
                <a:solidFill>
                  <a:srgbClr val="0000FF"/>
                </a:solidFill>
                <a:latin typeface="Arial" charset="0"/>
              </a:rPr>
              <a:t>块）</a:t>
            </a:r>
            <a:endParaRPr lang="en-US" altLang="zh-CN" sz="2000" dirty="0">
              <a:solidFill>
                <a:srgbClr val="0000FF"/>
              </a:solidFill>
              <a:latin typeface="Arial" charset="0"/>
            </a:endParaRP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1190079"/>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3" name="Rectangle 38"/>
          <p:cNvSpPr>
            <a:spLocks noChangeArrowheads="1"/>
          </p:cNvSpPr>
          <p:nvPr/>
        </p:nvSpPr>
        <p:spPr bwMode="auto">
          <a:xfrm>
            <a:off x="6370638" y="1050925"/>
            <a:ext cx="1223962"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4" name="Rectangle 39"/>
          <p:cNvSpPr>
            <a:spLocks noChangeArrowheads="1"/>
          </p:cNvSpPr>
          <p:nvPr/>
        </p:nvSpPr>
        <p:spPr bwMode="auto">
          <a:xfrm>
            <a:off x="6370638" y="13446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7" name="Rectangle 46"/>
          <p:cNvSpPr>
            <a:spLocks noChangeArrowheads="1"/>
          </p:cNvSpPr>
          <p:nvPr/>
        </p:nvSpPr>
        <p:spPr bwMode="auto">
          <a:xfrm>
            <a:off x="6372225" y="163036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8" name="Rectangle 47"/>
          <p:cNvSpPr>
            <a:spLocks noChangeArrowheads="1"/>
          </p:cNvSpPr>
          <p:nvPr/>
        </p:nvSpPr>
        <p:spPr bwMode="auto">
          <a:xfrm>
            <a:off x="6372225" y="1916113"/>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19" name="Rectangle 48"/>
          <p:cNvSpPr>
            <a:spLocks noChangeArrowheads="1"/>
          </p:cNvSpPr>
          <p:nvPr/>
        </p:nvSpPr>
        <p:spPr bwMode="auto">
          <a:xfrm>
            <a:off x="6372225" y="2201863"/>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0" name="Rectangle 49"/>
          <p:cNvSpPr>
            <a:spLocks noChangeArrowheads="1"/>
          </p:cNvSpPr>
          <p:nvPr/>
        </p:nvSpPr>
        <p:spPr bwMode="auto">
          <a:xfrm>
            <a:off x="6372225" y="24955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5" name="Rectangle 58"/>
          <p:cNvSpPr>
            <a:spLocks noChangeArrowheads="1"/>
          </p:cNvSpPr>
          <p:nvPr/>
        </p:nvSpPr>
        <p:spPr bwMode="auto">
          <a:xfrm>
            <a:off x="6372225" y="3354388"/>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6" name="Rectangle 59"/>
          <p:cNvSpPr>
            <a:spLocks noChangeArrowheads="1"/>
          </p:cNvSpPr>
          <p:nvPr/>
        </p:nvSpPr>
        <p:spPr bwMode="auto">
          <a:xfrm>
            <a:off x="6372225" y="364807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29" name="Rectangle 66"/>
          <p:cNvSpPr>
            <a:spLocks noChangeArrowheads="1"/>
          </p:cNvSpPr>
          <p:nvPr/>
        </p:nvSpPr>
        <p:spPr bwMode="auto">
          <a:xfrm>
            <a:off x="6370638" y="393541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0" name="Rectangle 67"/>
          <p:cNvSpPr>
            <a:spLocks noChangeArrowheads="1"/>
          </p:cNvSpPr>
          <p:nvPr/>
        </p:nvSpPr>
        <p:spPr bwMode="auto">
          <a:xfrm>
            <a:off x="6370638" y="42211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1" name="Rectangle 68"/>
          <p:cNvSpPr>
            <a:spLocks noChangeArrowheads="1"/>
          </p:cNvSpPr>
          <p:nvPr/>
        </p:nvSpPr>
        <p:spPr bwMode="auto">
          <a:xfrm>
            <a:off x="6370638" y="4506913"/>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0</a:t>
            </a:r>
          </a:p>
        </p:txBody>
      </p:sp>
      <p:sp>
        <p:nvSpPr>
          <p:cNvPr id="51232" name="Rectangle 69"/>
          <p:cNvSpPr>
            <a:spLocks noChangeArrowheads="1"/>
          </p:cNvSpPr>
          <p:nvPr/>
        </p:nvSpPr>
        <p:spPr bwMode="auto">
          <a:xfrm>
            <a:off x="6370638" y="4800600"/>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35" name="Rectangle 77"/>
          <p:cNvSpPr>
            <a:spLocks noChangeArrowheads="1"/>
          </p:cNvSpPr>
          <p:nvPr/>
        </p:nvSpPr>
        <p:spPr bwMode="auto">
          <a:xfrm>
            <a:off x="394965" y="5661025"/>
            <a:ext cx="1152699" cy="288255"/>
          </a:xfrm>
          <a:prstGeom prst="rect">
            <a:avLst/>
          </a:prstGeom>
          <a:noFill/>
          <a:ln w="19050" algn="ctr">
            <a:noFill/>
            <a:miter lim="800000"/>
            <a:headEnd/>
            <a:tailEnd/>
          </a:ln>
        </p:spPr>
        <p:txBody>
          <a:bodyPr wrap="none" anchor="ctr"/>
          <a:lstStyle/>
          <a:p>
            <a:pPr algn="ctr"/>
            <a:r>
              <a:rPr lang="en-US" altLang="zh-CN" sz="1800">
                <a:latin typeface="+mn-lt"/>
              </a:rPr>
              <a:t>Tag</a:t>
            </a:r>
            <a:endParaRPr lang="zh-CN" altLang="en-US" sz="1800">
              <a:latin typeface="+mn-lt"/>
            </a:endParaRPr>
          </a:p>
        </p:txBody>
      </p:sp>
      <p:sp>
        <p:nvSpPr>
          <p:cNvPr id="51236" name="Rectangle 78"/>
          <p:cNvSpPr>
            <a:spLocks noChangeArrowheads="1"/>
          </p:cNvSpPr>
          <p:nvPr/>
        </p:nvSpPr>
        <p:spPr bwMode="auto">
          <a:xfrm>
            <a:off x="971600" y="5949280"/>
            <a:ext cx="1152128" cy="288255"/>
          </a:xfrm>
          <a:prstGeom prst="rect">
            <a:avLst/>
          </a:prstGeom>
          <a:noFill/>
          <a:ln w="19050" algn="ctr">
            <a:noFill/>
            <a:miter lim="800000"/>
            <a:headEnd/>
            <a:tailEnd/>
          </a:ln>
        </p:spPr>
        <p:txBody>
          <a:bodyPr wrap="none" anchor="ctr"/>
          <a:lstStyle/>
          <a:p>
            <a:pPr algn="ctr"/>
            <a:r>
              <a:rPr lang="zh-CN" altLang="en-US" sz="1800" dirty="0">
                <a:latin typeface="+mn-lt"/>
              </a:rPr>
              <a:t>无 </a:t>
            </a:r>
            <a:r>
              <a:rPr lang="en-US" altLang="zh-CN" sz="1800" dirty="0">
                <a:latin typeface="+mn-lt"/>
              </a:rPr>
              <a:t>Index</a:t>
            </a:r>
          </a:p>
        </p:txBody>
      </p:sp>
      <p:sp>
        <p:nvSpPr>
          <p:cNvPr id="51237" name="Rectangle 79"/>
          <p:cNvSpPr>
            <a:spLocks noChangeArrowheads="1"/>
          </p:cNvSpPr>
          <p:nvPr/>
        </p:nvSpPr>
        <p:spPr bwMode="auto">
          <a:xfrm>
            <a:off x="1618928" y="5661025"/>
            <a:ext cx="1152525" cy="287338"/>
          </a:xfrm>
          <a:prstGeom prst="rect">
            <a:avLst/>
          </a:prstGeom>
          <a:noFill/>
          <a:ln w="19050" algn="ctr">
            <a:noFill/>
            <a:miter lim="800000"/>
            <a:headEnd/>
            <a:tailEnd/>
          </a:ln>
        </p:spPr>
        <p:txBody>
          <a:bodyPr wrap="none" anchor="ctr"/>
          <a:lstStyle/>
          <a:p>
            <a:pPr algn="ctr"/>
            <a:r>
              <a:rPr lang="zh-CN" altLang="en-US" sz="1800">
                <a:latin typeface="Arial" charset="0"/>
              </a:rPr>
              <a:t>块内地址</a:t>
            </a:r>
          </a:p>
        </p:txBody>
      </p:sp>
      <p:sp>
        <p:nvSpPr>
          <p:cNvPr id="51239" name="Rectangle 82"/>
          <p:cNvSpPr>
            <a:spLocks noChangeArrowheads="1"/>
          </p:cNvSpPr>
          <p:nvPr/>
        </p:nvSpPr>
        <p:spPr bwMode="auto">
          <a:xfrm>
            <a:off x="161892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latin typeface="Arial" charset="0"/>
              </a:rPr>
              <a:t>011 000</a:t>
            </a:r>
          </a:p>
        </p:txBody>
      </p:sp>
      <p:sp>
        <p:nvSpPr>
          <p:cNvPr id="51240" name="Rectangle 83"/>
          <p:cNvSpPr>
            <a:spLocks noChangeArrowheads="1"/>
          </p:cNvSpPr>
          <p:nvPr/>
        </p:nvSpPr>
        <p:spPr bwMode="auto">
          <a:xfrm>
            <a:off x="323528" y="5372100"/>
            <a:ext cx="1296144"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01110</a:t>
            </a:r>
          </a:p>
        </p:txBody>
      </p:sp>
      <p:sp>
        <p:nvSpPr>
          <p:cNvPr id="51243" name="Text Box 126"/>
          <p:cNvSpPr txBox="1">
            <a:spLocks noChangeArrowheads="1"/>
          </p:cNvSpPr>
          <p:nvPr/>
        </p:nvSpPr>
        <p:spPr bwMode="auto">
          <a:xfrm>
            <a:off x="755576" y="117475"/>
            <a:ext cx="2520280" cy="400110"/>
          </a:xfrm>
          <a:prstGeom prst="rect">
            <a:avLst/>
          </a:prstGeom>
          <a:noFill/>
          <a:ln w="28575" algn="ctr">
            <a:noFill/>
            <a:miter lim="800000"/>
            <a:headEnd/>
            <a:tailEnd/>
          </a:ln>
        </p:spPr>
        <p:txBody>
          <a:bodyPr wrap="square">
            <a:spAutoFit/>
          </a:bodyPr>
          <a:lstStyle/>
          <a:p>
            <a:pPr>
              <a:spcBef>
                <a:spcPct val="50000"/>
              </a:spcBef>
            </a:pPr>
            <a:r>
              <a:rPr lang="zh-CN" altLang="en-US" sz="2000" dirty="0">
                <a:solidFill>
                  <a:srgbClr val="0000FF"/>
                </a:solidFill>
                <a:latin typeface="Arial" charset="0"/>
              </a:rPr>
              <a:t>地址映射表（</a:t>
            </a:r>
            <a:r>
              <a:rPr lang="en-US" altLang="zh-CN" sz="2000" dirty="0">
                <a:solidFill>
                  <a:srgbClr val="0000FF"/>
                </a:solidFill>
                <a:latin typeface="Arial" charset="0"/>
              </a:rPr>
              <a:t>8</a:t>
            </a:r>
            <a:r>
              <a:rPr lang="zh-CN" altLang="en-US" sz="2000" dirty="0">
                <a:solidFill>
                  <a:srgbClr val="0000FF"/>
                </a:solidFill>
                <a:latin typeface="Arial" charset="0"/>
              </a:rPr>
              <a:t>行）</a:t>
            </a:r>
          </a:p>
        </p:txBody>
      </p:sp>
      <p:sp>
        <p:nvSpPr>
          <p:cNvPr id="51244" name="Text Box 134"/>
          <p:cNvSpPr txBox="1">
            <a:spLocks noChangeArrowheads="1"/>
          </p:cNvSpPr>
          <p:nvPr/>
        </p:nvSpPr>
        <p:spPr bwMode="auto">
          <a:xfrm>
            <a:off x="5073650" y="1844824"/>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45" name="Text Box 135"/>
          <p:cNvSpPr txBox="1">
            <a:spLocks noChangeArrowheads="1"/>
          </p:cNvSpPr>
          <p:nvPr/>
        </p:nvSpPr>
        <p:spPr bwMode="auto">
          <a:xfrm>
            <a:off x="5073650" y="2342207"/>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46" name="Rectangle 136"/>
          <p:cNvSpPr>
            <a:spLocks noChangeArrowheads="1"/>
          </p:cNvSpPr>
          <p:nvPr/>
        </p:nvSpPr>
        <p:spPr bwMode="auto">
          <a:xfrm>
            <a:off x="3849688" y="2933899"/>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7" name="Rectangle 137"/>
          <p:cNvSpPr>
            <a:spLocks noChangeArrowheads="1"/>
          </p:cNvSpPr>
          <p:nvPr/>
        </p:nvSpPr>
        <p:spPr bwMode="auto">
          <a:xfrm>
            <a:off x="3849688" y="3428107"/>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8" name="Rectangle 138"/>
          <p:cNvSpPr>
            <a:spLocks noChangeArrowheads="1"/>
          </p:cNvSpPr>
          <p:nvPr/>
        </p:nvSpPr>
        <p:spPr bwMode="auto">
          <a:xfrm>
            <a:off x="3849688" y="4013002"/>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49" name="Rectangle 139"/>
          <p:cNvSpPr>
            <a:spLocks noChangeArrowheads="1"/>
          </p:cNvSpPr>
          <p:nvPr/>
        </p:nvSpPr>
        <p:spPr bwMode="auto">
          <a:xfrm>
            <a:off x="3849688" y="451038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50" name="Text Box 140"/>
          <p:cNvSpPr txBox="1">
            <a:spLocks noChangeArrowheads="1"/>
          </p:cNvSpPr>
          <p:nvPr/>
        </p:nvSpPr>
        <p:spPr bwMode="auto">
          <a:xfrm>
            <a:off x="5075238" y="2852936"/>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1" name="Text Box 141"/>
          <p:cNvSpPr txBox="1">
            <a:spLocks noChangeArrowheads="1"/>
          </p:cNvSpPr>
          <p:nvPr/>
        </p:nvSpPr>
        <p:spPr bwMode="auto">
          <a:xfrm>
            <a:off x="5075238" y="3350319"/>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2" name="Text Box 142"/>
          <p:cNvSpPr txBox="1">
            <a:spLocks noChangeArrowheads="1"/>
          </p:cNvSpPr>
          <p:nvPr/>
        </p:nvSpPr>
        <p:spPr bwMode="auto">
          <a:xfrm>
            <a:off x="5073650" y="4005064"/>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3" name="Text Box 143"/>
          <p:cNvSpPr txBox="1">
            <a:spLocks noChangeArrowheads="1"/>
          </p:cNvSpPr>
          <p:nvPr/>
        </p:nvSpPr>
        <p:spPr bwMode="auto">
          <a:xfrm>
            <a:off x="5073650" y="4502447"/>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01010</a:t>
            </a:r>
          </a:p>
        </p:txBody>
      </p:sp>
      <p:sp>
        <p:nvSpPr>
          <p:cNvPr id="51255" name="Rectangle 145"/>
          <p:cNvSpPr>
            <a:spLocks noChangeArrowheads="1"/>
          </p:cNvSpPr>
          <p:nvPr/>
        </p:nvSpPr>
        <p:spPr bwMode="auto">
          <a:xfrm>
            <a:off x="1976438" y="1267867"/>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11101</a:t>
            </a:r>
          </a:p>
        </p:txBody>
      </p:sp>
      <p:sp>
        <p:nvSpPr>
          <p:cNvPr id="51256" name="Rectangle 146"/>
          <p:cNvSpPr>
            <a:spLocks noChangeArrowheads="1"/>
          </p:cNvSpPr>
          <p:nvPr/>
        </p:nvSpPr>
        <p:spPr bwMode="auto">
          <a:xfrm>
            <a:off x="1976438" y="1853779"/>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00101</a:t>
            </a:r>
          </a:p>
        </p:txBody>
      </p:sp>
      <p:sp>
        <p:nvSpPr>
          <p:cNvPr id="51257" name="Rectangle 147"/>
          <p:cNvSpPr>
            <a:spLocks noChangeArrowheads="1"/>
          </p:cNvSpPr>
          <p:nvPr/>
        </p:nvSpPr>
        <p:spPr bwMode="auto">
          <a:xfrm>
            <a:off x="1976438" y="2351162"/>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11100</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59" name="Rectangle 149"/>
          <p:cNvSpPr>
            <a:spLocks noChangeArrowheads="1"/>
          </p:cNvSpPr>
          <p:nvPr/>
        </p:nvSpPr>
        <p:spPr bwMode="auto">
          <a:xfrm>
            <a:off x="1616075" y="1266279"/>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0" name="Rectangle 150"/>
          <p:cNvSpPr>
            <a:spLocks noChangeArrowheads="1"/>
          </p:cNvSpPr>
          <p:nvPr/>
        </p:nvSpPr>
        <p:spPr bwMode="auto">
          <a:xfrm>
            <a:off x="1616075" y="1852191"/>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51262" name="Rectangle 154"/>
          <p:cNvSpPr>
            <a:spLocks noChangeArrowheads="1"/>
          </p:cNvSpPr>
          <p:nvPr/>
        </p:nvSpPr>
        <p:spPr bwMode="auto">
          <a:xfrm>
            <a:off x="1617663" y="234957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3" name="Rectangle 155"/>
          <p:cNvSpPr>
            <a:spLocks noChangeArrowheads="1"/>
          </p:cNvSpPr>
          <p:nvPr/>
        </p:nvSpPr>
        <p:spPr bwMode="auto">
          <a:xfrm>
            <a:off x="1978025" y="2933899"/>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01101</a:t>
            </a:r>
          </a:p>
        </p:txBody>
      </p:sp>
      <p:sp>
        <p:nvSpPr>
          <p:cNvPr id="51264" name="Rectangle 156"/>
          <p:cNvSpPr>
            <a:spLocks noChangeArrowheads="1"/>
          </p:cNvSpPr>
          <p:nvPr/>
        </p:nvSpPr>
        <p:spPr bwMode="auto">
          <a:xfrm>
            <a:off x="1978025" y="3428107"/>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11001</a:t>
            </a:r>
          </a:p>
        </p:txBody>
      </p:sp>
      <p:sp>
        <p:nvSpPr>
          <p:cNvPr id="51265" name="Rectangle 157"/>
          <p:cNvSpPr>
            <a:spLocks noChangeArrowheads="1"/>
          </p:cNvSpPr>
          <p:nvPr/>
        </p:nvSpPr>
        <p:spPr bwMode="auto">
          <a:xfrm>
            <a:off x="1978025" y="4013002"/>
            <a:ext cx="1223963"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10100</a:t>
            </a:r>
          </a:p>
        </p:txBody>
      </p:sp>
      <p:sp>
        <p:nvSpPr>
          <p:cNvPr id="51266" name="Rectangle 158"/>
          <p:cNvSpPr>
            <a:spLocks noChangeArrowheads="1"/>
          </p:cNvSpPr>
          <p:nvPr/>
        </p:nvSpPr>
        <p:spPr bwMode="auto">
          <a:xfrm>
            <a:off x="1978025" y="4510385"/>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01111</a:t>
            </a:r>
          </a:p>
        </p:txBody>
      </p:sp>
      <p:sp>
        <p:nvSpPr>
          <p:cNvPr id="51267" name="Rectangle 159"/>
          <p:cNvSpPr>
            <a:spLocks noChangeArrowheads="1"/>
          </p:cNvSpPr>
          <p:nvPr/>
        </p:nvSpPr>
        <p:spPr bwMode="auto">
          <a:xfrm>
            <a:off x="1617663" y="2932311"/>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68" name="Rectangle 160"/>
          <p:cNvSpPr>
            <a:spLocks noChangeArrowheads="1"/>
          </p:cNvSpPr>
          <p:nvPr/>
        </p:nvSpPr>
        <p:spPr bwMode="auto">
          <a:xfrm>
            <a:off x="1617663" y="3426519"/>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69" name="Rectangle 161"/>
          <p:cNvSpPr>
            <a:spLocks noChangeArrowheads="1"/>
          </p:cNvSpPr>
          <p:nvPr/>
        </p:nvSpPr>
        <p:spPr bwMode="auto">
          <a:xfrm>
            <a:off x="1617663" y="4011414"/>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0</a:t>
            </a:r>
          </a:p>
        </p:txBody>
      </p:sp>
      <p:sp>
        <p:nvSpPr>
          <p:cNvPr id="51270" name="Rectangle 162"/>
          <p:cNvSpPr>
            <a:spLocks noChangeArrowheads="1"/>
          </p:cNvSpPr>
          <p:nvPr/>
        </p:nvSpPr>
        <p:spPr bwMode="auto">
          <a:xfrm>
            <a:off x="1619250" y="4508797"/>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51271" name="Rectangle 163"/>
          <p:cNvSpPr>
            <a:spLocks noChangeArrowheads="1"/>
          </p:cNvSpPr>
          <p:nvPr/>
        </p:nvSpPr>
        <p:spPr bwMode="auto">
          <a:xfrm>
            <a:off x="6372225" y="50879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宋体" pitchFamily="2" charset="-122"/>
              </a:rPr>
              <a:t>……</a:t>
            </a:r>
            <a:endParaRPr lang="en-US" altLang="zh-CN" sz="1800">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3" name="Rectangle 165"/>
          <p:cNvSpPr>
            <a:spLocks noChangeArrowheads="1"/>
          </p:cNvSpPr>
          <p:nvPr/>
        </p:nvSpPr>
        <p:spPr bwMode="auto">
          <a:xfrm>
            <a:off x="6372225" y="5664200"/>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4" name="Rectangle 166"/>
          <p:cNvSpPr>
            <a:spLocks noChangeArrowheads="1"/>
          </p:cNvSpPr>
          <p:nvPr/>
        </p:nvSpPr>
        <p:spPr bwMode="auto">
          <a:xfrm>
            <a:off x="6372225" y="5949950"/>
            <a:ext cx="1223963"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275" name="Rectangle 167"/>
          <p:cNvSpPr>
            <a:spLocks noChangeArrowheads="1"/>
          </p:cNvSpPr>
          <p:nvPr/>
        </p:nvSpPr>
        <p:spPr bwMode="auto">
          <a:xfrm>
            <a:off x="6372225" y="624363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a:t>
            </a:r>
            <a:r>
              <a:rPr lang="en-US" altLang="zh-CN" sz="2400">
                <a:solidFill>
                  <a:srgbClr val="0000FF"/>
                </a:solidFill>
              </a:rPr>
              <a:t>, 8</a:t>
            </a:r>
            <a:r>
              <a:rPr lang="zh-CN" altLang="en-US" sz="2400">
                <a:solidFill>
                  <a:srgbClr val="0000FF"/>
                </a:solidFill>
              </a:rPr>
              <a:t>路组相联</a:t>
            </a:r>
            <a:r>
              <a:rPr lang="en-US" altLang="zh-CN" sz="2400">
                <a:solidFill>
                  <a:srgbClr val="0000FF"/>
                </a:solidFill>
              </a:rPr>
              <a:t>; </a:t>
            </a:r>
            <a:r>
              <a:rPr lang="zh-CN" altLang="en-US" sz="2400">
                <a:solidFill>
                  <a:srgbClr val="0000FF"/>
                </a:solidFill>
              </a:rPr>
              <a:t>主存</a:t>
            </a:r>
            <a:r>
              <a:rPr lang="en-US" altLang="zh-CN" sz="2400">
                <a:solidFill>
                  <a:srgbClr val="0000FF"/>
                </a:solidFill>
              </a:rPr>
              <a:t>32</a:t>
            </a:r>
            <a:r>
              <a:rPr lang="zh-CN" altLang="en-US" sz="2400">
                <a:solidFill>
                  <a:srgbClr val="0000FF"/>
                </a:solidFill>
              </a:rPr>
              <a:t>块</a:t>
            </a:r>
            <a:r>
              <a:rPr lang="en-US" altLang="zh-CN" sz="2400">
                <a:solidFill>
                  <a:srgbClr val="0000FF"/>
                </a:solidFill>
              </a:rPr>
              <a:t>, </a:t>
            </a:r>
            <a:r>
              <a:rPr lang="zh-CN" altLang="en-US" sz="2400">
                <a:solidFill>
                  <a:srgbClr val="0000FF"/>
                </a:solidFill>
              </a:rPr>
              <a:t>每块</a:t>
            </a:r>
            <a:r>
              <a:rPr lang="en-US" altLang="zh-CN" sz="2400">
                <a:solidFill>
                  <a:srgbClr val="0000FF"/>
                </a:solidFill>
              </a:rPr>
              <a:t>64B</a:t>
            </a:r>
            <a:r>
              <a:rPr lang="zh-CN" altLang="en-US" sz="2400">
                <a:solidFill>
                  <a:srgbClr val="0000FF"/>
                </a:solidFill>
              </a:rPr>
              <a:t>。</a:t>
            </a:r>
          </a:p>
        </p:txBody>
      </p:sp>
      <p:sp>
        <p:nvSpPr>
          <p:cNvPr id="117" name="Rectangle 157"/>
          <p:cNvSpPr>
            <a:spLocks noChangeArrowheads="1"/>
          </p:cNvSpPr>
          <p:nvPr/>
        </p:nvSpPr>
        <p:spPr bwMode="auto">
          <a:xfrm>
            <a:off x="2170058" y="2967976"/>
            <a:ext cx="831821" cy="216024"/>
          </a:xfrm>
          <a:prstGeom prst="rect">
            <a:avLst/>
          </a:prstGeom>
          <a:solidFill>
            <a:srgbClr val="FFFF66"/>
          </a:solidFill>
          <a:ln w="19050" algn="ctr">
            <a:noFill/>
            <a:miter lim="800000"/>
            <a:headEnd/>
            <a:tailEnd/>
          </a:ln>
        </p:spPr>
        <p:txBody>
          <a:bodyPr wrap="none" anchor="ctr"/>
          <a:lstStyle/>
          <a:p>
            <a:pPr algn="ctr"/>
            <a:r>
              <a:rPr lang="en-US" altLang="zh-CN" sz="1800">
                <a:solidFill>
                  <a:srgbClr val="FF0000"/>
                </a:solidFill>
                <a:latin typeface="Arial" charset="0"/>
              </a:rPr>
              <a:t>01110</a:t>
            </a:r>
          </a:p>
        </p:txBody>
      </p:sp>
      <p:sp>
        <p:nvSpPr>
          <p:cNvPr id="118" name="Rectangle 161"/>
          <p:cNvSpPr>
            <a:spLocks noChangeArrowheads="1"/>
          </p:cNvSpPr>
          <p:nvPr/>
        </p:nvSpPr>
        <p:spPr bwMode="auto">
          <a:xfrm>
            <a:off x="1654182" y="2964679"/>
            <a:ext cx="288032" cy="216024"/>
          </a:xfrm>
          <a:prstGeom prst="rect">
            <a:avLst/>
          </a:prstGeom>
          <a:solidFill>
            <a:srgbClr val="FFFF66"/>
          </a:solidFill>
          <a:ln w="19050" algn="ctr">
            <a:noFill/>
            <a:miter lim="800000"/>
            <a:headEnd/>
            <a:tailEnd/>
          </a:ln>
        </p:spPr>
        <p:txBody>
          <a:bodyPr wrap="none" anchor="ctr"/>
          <a:lstStyle/>
          <a:p>
            <a:pPr algn="ctr"/>
            <a:r>
              <a:rPr lang="en-US" altLang="zh-CN" sz="1800">
                <a:solidFill>
                  <a:srgbClr val="FF0000"/>
                </a:solidFill>
                <a:latin typeface="Arial" charset="0"/>
              </a:rPr>
              <a:t>1</a:t>
            </a:r>
          </a:p>
        </p:txBody>
      </p:sp>
      <p:cxnSp>
        <p:nvCxnSpPr>
          <p:cNvPr id="123" name="直接箭头连接符 122"/>
          <p:cNvCxnSpPr/>
          <p:nvPr/>
        </p:nvCxnSpPr>
        <p:spPr bwMode="auto">
          <a:xfrm rot="10800000">
            <a:off x="2915816" y="3068960"/>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a:off x="1907704" y="3072690"/>
            <a:ext cx="288032" cy="1588"/>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771800" y="5373911"/>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a:solidFill>
                  <a:srgbClr val="CC0000"/>
                </a:solidFill>
                <a:effectLst>
                  <a:outerShdw blurRad="38100" dist="38100" dir="2700000" algn="tl">
                    <a:srgbClr val="C0C0C0"/>
                  </a:outerShdw>
                </a:effectLst>
                <a:latin typeface="Arial" pitchFamily="34" charset="0"/>
                <a:ea typeface="黑体" pitchFamily="49" charset="-122"/>
              </a:rPr>
              <a:t>8</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路组相联</a:t>
            </a:r>
          </a:p>
        </p:txBody>
      </p:sp>
      <p:sp>
        <p:nvSpPr>
          <p:cNvPr id="88" name="Text Box 40"/>
          <p:cNvSpPr txBox="1">
            <a:spLocks noChangeArrowheads="1"/>
          </p:cNvSpPr>
          <p:nvPr/>
        </p:nvSpPr>
        <p:spPr bwMode="auto">
          <a:xfrm>
            <a:off x="7596138" y="469999"/>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0</a:t>
            </a:r>
          </a:p>
        </p:txBody>
      </p:sp>
      <p:sp>
        <p:nvSpPr>
          <p:cNvPr id="109" name="任意多边形 108"/>
          <p:cNvSpPr/>
          <p:nvPr/>
        </p:nvSpPr>
        <p:spPr bwMode="auto">
          <a:xfrm>
            <a:off x="4823099" y="4152452"/>
            <a:ext cx="1549101" cy="484094"/>
          </a:xfrm>
          <a:custGeom>
            <a:avLst/>
            <a:gdLst>
              <a:gd name="connsiteX0" fmla="*/ 1549101 w 1549101"/>
              <a:gd name="connsiteY0" fmla="*/ 484094 h 484094"/>
              <a:gd name="connsiteX1" fmla="*/ 892884 w 1549101"/>
              <a:gd name="connsiteY1" fmla="*/ 150607 h 484094"/>
              <a:gd name="connsiteX2" fmla="*/ 0 w 1549101"/>
              <a:gd name="connsiteY2" fmla="*/ 0 h 484094"/>
            </a:gdLst>
            <a:ahLst/>
            <a:cxnLst>
              <a:cxn ang="0">
                <a:pos x="connsiteX0" y="connsiteY0"/>
              </a:cxn>
              <a:cxn ang="0">
                <a:pos x="connsiteX1" y="connsiteY1"/>
              </a:cxn>
              <a:cxn ang="0">
                <a:pos x="connsiteX2" y="connsiteY2"/>
              </a:cxn>
            </a:cxnLst>
            <a:rect l="l" t="t" r="r" b="b"/>
            <a:pathLst>
              <a:path w="1549101" h="484094">
                <a:moveTo>
                  <a:pt x="1549101" y="484094"/>
                </a:moveTo>
                <a:cubicBezTo>
                  <a:pt x="1350084" y="357691"/>
                  <a:pt x="1151067" y="231289"/>
                  <a:pt x="892884" y="150607"/>
                </a:cubicBezTo>
                <a:cubicBezTo>
                  <a:pt x="634701" y="69925"/>
                  <a:pt x="317350" y="34962"/>
                  <a:pt x="0" y="0"/>
                </a:cubicBezTo>
              </a:path>
            </a:pathLst>
          </a:custGeom>
          <a:noFill/>
          <a:ln w="28575" cap="flat" cmpd="sng" algn="ctr">
            <a:solidFill>
              <a:srgbClr val="FFA3A3"/>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a:p>
        </p:txBody>
      </p:sp>
      <p:sp>
        <p:nvSpPr>
          <p:cNvPr id="110" name="任意多边形 109"/>
          <p:cNvSpPr/>
          <p:nvPr/>
        </p:nvSpPr>
        <p:spPr bwMode="auto">
          <a:xfrm>
            <a:off x="4788024" y="3065929"/>
            <a:ext cx="1559858" cy="1592132"/>
          </a:xfrm>
          <a:custGeom>
            <a:avLst/>
            <a:gdLst>
              <a:gd name="connsiteX0" fmla="*/ 1559858 w 1559858"/>
              <a:gd name="connsiteY0" fmla="*/ 1592132 h 1592132"/>
              <a:gd name="connsiteX1" fmla="*/ 1183341 w 1559858"/>
              <a:gd name="connsiteY1" fmla="*/ 1172584 h 1592132"/>
              <a:gd name="connsiteX2" fmla="*/ 935915 w 1559858"/>
              <a:gd name="connsiteY2" fmla="*/ 344245 h 1592132"/>
              <a:gd name="connsiteX3" fmla="*/ 0 w 1559858"/>
              <a:gd name="connsiteY3" fmla="*/ 0 h 1592132"/>
            </a:gdLst>
            <a:ahLst/>
            <a:cxnLst>
              <a:cxn ang="0">
                <a:pos x="connsiteX0" y="connsiteY0"/>
              </a:cxn>
              <a:cxn ang="0">
                <a:pos x="connsiteX1" y="connsiteY1"/>
              </a:cxn>
              <a:cxn ang="0">
                <a:pos x="connsiteX2" y="connsiteY2"/>
              </a:cxn>
              <a:cxn ang="0">
                <a:pos x="connsiteX3" y="connsiteY3"/>
              </a:cxn>
            </a:cxnLst>
            <a:rect l="l" t="t" r="r" b="b"/>
            <a:pathLst>
              <a:path w="1559858" h="1592132">
                <a:moveTo>
                  <a:pt x="1559858" y="1592132"/>
                </a:moveTo>
                <a:cubicBezTo>
                  <a:pt x="1423594" y="1486348"/>
                  <a:pt x="1287331" y="1380565"/>
                  <a:pt x="1183341" y="1172584"/>
                </a:cubicBezTo>
                <a:cubicBezTo>
                  <a:pt x="1079351" y="964603"/>
                  <a:pt x="1133138" y="539676"/>
                  <a:pt x="935915" y="344245"/>
                </a:cubicBezTo>
                <a:cubicBezTo>
                  <a:pt x="738692" y="148814"/>
                  <a:pt x="369346" y="74407"/>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a:p>
        </p:txBody>
      </p:sp>
      <p:sp>
        <p:nvSpPr>
          <p:cNvPr id="111" name="任意多边形 110"/>
          <p:cNvSpPr/>
          <p:nvPr/>
        </p:nvSpPr>
        <p:spPr bwMode="auto">
          <a:xfrm>
            <a:off x="4788024" y="2000922"/>
            <a:ext cx="1570616" cy="2635624"/>
          </a:xfrm>
          <a:custGeom>
            <a:avLst/>
            <a:gdLst>
              <a:gd name="connsiteX0" fmla="*/ 1570616 w 1570616"/>
              <a:gd name="connsiteY0" fmla="*/ 2635624 h 2635624"/>
              <a:gd name="connsiteX1" fmla="*/ 1237129 w 1570616"/>
              <a:gd name="connsiteY1" fmla="*/ 2151530 h 2635624"/>
              <a:gd name="connsiteX2" fmla="*/ 1086522 w 1570616"/>
              <a:gd name="connsiteY2" fmla="*/ 462579 h 2635624"/>
              <a:gd name="connsiteX3" fmla="*/ 0 w 1570616"/>
              <a:gd name="connsiteY3" fmla="*/ 0 h 2635624"/>
            </a:gdLst>
            <a:ahLst/>
            <a:cxnLst>
              <a:cxn ang="0">
                <a:pos x="connsiteX0" y="connsiteY0"/>
              </a:cxn>
              <a:cxn ang="0">
                <a:pos x="connsiteX1" y="connsiteY1"/>
              </a:cxn>
              <a:cxn ang="0">
                <a:pos x="connsiteX2" y="connsiteY2"/>
              </a:cxn>
              <a:cxn ang="0">
                <a:pos x="connsiteX3" y="connsiteY3"/>
              </a:cxn>
            </a:cxnLst>
            <a:rect l="l" t="t" r="r" b="b"/>
            <a:pathLst>
              <a:path w="1570616" h="2635624">
                <a:moveTo>
                  <a:pt x="1570616" y="2635624"/>
                </a:moveTo>
                <a:cubicBezTo>
                  <a:pt x="1444213" y="2574664"/>
                  <a:pt x="1317811" y="2513704"/>
                  <a:pt x="1237129" y="2151530"/>
                </a:cubicBezTo>
                <a:cubicBezTo>
                  <a:pt x="1156447" y="1789356"/>
                  <a:pt x="1292710" y="821167"/>
                  <a:pt x="1086522" y="462579"/>
                </a:cubicBezTo>
                <a:cubicBezTo>
                  <a:pt x="880334" y="103991"/>
                  <a:pt x="440167" y="51995"/>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p>
        </p:txBody>
      </p:sp>
      <p:sp>
        <p:nvSpPr>
          <p:cNvPr id="112" name="任意多边形 111"/>
          <p:cNvSpPr/>
          <p:nvPr/>
        </p:nvSpPr>
        <p:spPr bwMode="auto">
          <a:xfrm>
            <a:off x="4758553" y="908720"/>
            <a:ext cx="1613647" cy="3717068"/>
          </a:xfrm>
          <a:custGeom>
            <a:avLst/>
            <a:gdLst>
              <a:gd name="connsiteX0" fmla="*/ 1613647 w 1613647"/>
              <a:gd name="connsiteY0" fmla="*/ 3851237 h 3851237"/>
              <a:gd name="connsiteX1" fmla="*/ 1301675 w 1613647"/>
              <a:gd name="connsiteY1" fmla="*/ 3302597 h 3851237"/>
              <a:gd name="connsiteX2" fmla="*/ 1280160 w 1613647"/>
              <a:gd name="connsiteY2" fmla="*/ 1097280 h 3851237"/>
              <a:gd name="connsiteX3" fmla="*/ 860611 w 1613647"/>
              <a:gd name="connsiteY3" fmla="*/ 258183 h 3851237"/>
              <a:gd name="connsiteX4" fmla="*/ 0 w 1613647"/>
              <a:gd name="connsiteY4" fmla="*/ 0 h 385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647" h="3851237">
                <a:moveTo>
                  <a:pt x="1613647" y="3851237"/>
                </a:moveTo>
                <a:cubicBezTo>
                  <a:pt x="1485451" y="3806413"/>
                  <a:pt x="1357256" y="3761590"/>
                  <a:pt x="1301675" y="3302597"/>
                </a:cubicBezTo>
                <a:cubicBezTo>
                  <a:pt x="1246094" y="2843604"/>
                  <a:pt x="1353671" y="1604682"/>
                  <a:pt x="1280160" y="1097280"/>
                </a:cubicBezTo>
                <a:cubicBezTo>
                  <a:pt x="1206649" y="589878"/>
                  <a:pt x="1073971" y="441063"/>
                  <a:pt x="860611" y="258183"/>
                </a:cubicBezTo>
                <a:cubicBezTo>
                  <a:pt x="647251" y="75303"/>
                  <a:pt x="323625" y="37651"/>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p>
        </p:txBody>
      </p:sp>
      <p:sp>
        <p:nvSpPr>
          <p:cNvPr id="106" name="任意多边形 105"/>
          <p:cNvSpPr/>
          <p:nvPr/>
        </p:nvSpPr>
        <p:spPr bwMode="auto">
          <a:xfrm>
            <a:off x="4758553" y="1412776"/>
            <a:ext cx="1613647" cy="3213012"/>
          </a:xfrm>
          <a:custGeom>
            <a:avLst/>
            <a:gdLst>
              <a:gd name="connsiteX0" fmla="*/ 1613647 w 1613647"/>
              <a:gd name="connsiteY0" fmla="*/ 3851237 h 3851237"/>
              <a:gd name="connsiteX1" fmla="*/ 1301675 w 1613647"/>
              <a:gd name="connsiteY1" fmla="*/ 3302597 h 3851237"/>
              <a:gd name="connsiteX2" fmla="*/ 1280160 w 1613647"/>
              <a:gd name="connsiteY2" fmla="*/ 1097280 h 3851237"/>
              <a:gd name="connsiteX3" fmla="*/ 860611 w 1613647"/>
              <a:gd name="connsiteY3" fmla="*/ 258183 h 3851237"/>
              <a:gd name="connsiteX4" fmla="*/ 0 w 1613647"/>
              <a:gd name="connsiteY4" fmla="*/ 0 h 3851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3647" h="3851237">
                <a:moveTo>
                  <a:pt x="1613647" y="3851237"/>
                </a:moveTo>
                <a:cubicBezTo>
                  <a:pt x="1485451" y="3806413"/>
                  <a:pt x="1357256" y="3761590"/>
                  <a:pt x="1301675" y="3302597"/>
                </a:cubicBezTo>
                <a:cubicBezTo>
                  <a:pt x="1246094" y="2843604"/>
                  <a:pt x="1353671" y="1604682"/>
                  <a:pt x="1280160" y="1097280"/>
                </a:cubicBezTo>
                <a:cubicBezTo>
                  <a:pt x="1206649" y="589878"/>
                  <a:pt x="1073971" y="441063"/>
                  <a:pt x="860611" y="258183"/>
                </a:cubicBezTo>
                <a:cubicBezTo>
                  <a:pt x="647251" y="75303"/>
                  <a:pt x="323625" y="37651"/>
                  <a:pt x="0" y="0"/>
                </a:cubicBezTo>
              </a:path>
            </a:pathLst>
          </a:custGeom>
          <a:noFill/>
          <a:ln w="28575" cap="flat" cmpd="sng" algn="ctr">
            <a:solidFill>
              <a:srgbClr val="FFA3A3"/>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p>
        </p:txBody>
      </p:sp>
      <p:sp>
        <p:nvSpPr>
          <p:cNvPr id="107" name="任意多边形 106"/>
          <p:cNvSpPr/>
          <p:nvPr/>
        </p:nvSpPr>
        <p:spPr bwMode="auto">
          <a:xfrm>
            <a:off x="4788024" y="2492896"/>
            <a:ext cx="1570616" cy="2131568"/>
          </a:xfrm>
          <a:custGeom>
            <a:avLst/>
            <a:gdLst>
              <a:gd name="connsiteX0" fmla="*/ 1570616 w 1570616"/>
              <a:gd name="connsiteY0" fmla="*/ 2635624 h 2635624"/>
              <a:gd name="connsiteX1" fmla="*/ 1237129 w 1570616"/>
              <a:gd name="connsiteY1" fmla="*/ 2151530 h 2635624"/>
              <a:gd name="connsiteX2" fmla="*/ 1086522 w 1570616"/>
              <a:gd name="connsiteY2" fmla="*/ 462579 h 2635624"/>
              <a:gd name="connsiteX3" fmla="*/ 0 w 1570616"/>
              <a:gd name="connsiteY3" fmla="*/ 0 h 2635624"/>
            </a:gdLst>
            <a:ahLst/>
            <a:cxnLst>
              <a:cxn ang="0">
                <a:pos x="connsiteX0" y="connsiteY0"/>
              </a:cxn>
              <a:cxn ang="0">
                <a:pos x="connsiteX1" y="connsiteY1"/>
              </a:cxn>
              <a:cxn ang="0">
                <a:pos x="connsiteX2" y="connsiteY2"/>
              </a:cxn>
              <a:cxn ang="0">
                <a:pos x="connsiteX3" y="connsiteY3"/>
              </a:cxn>
            </a:cxnLst>
            <a:rect l="l" t="t" r="r" b="b"/>
            <a:pathLst>
              <a:path w="1570616" h="2635624">
                <a:moveTo>
                  <a:pt x="1570616" y="2635624"/>
                </a:moveTo>
                <a:cubicBezTo>
                  <a:pt x="1444213" y="2574664"/>
                  <a:pt x="1317811" y="2513704"/>
                  <a:pt x="1237129" y="2151530"/>
                </a:cubicBezTo>
                <a:cubicBezTo>
                  <a:pt x="1156447" y="1789356"/>
                  <a:pt x="1292710" y="821167"/>
                  <a:pt x="1086522" y="462579"/>
                </a:cubicBezTo>
                <a:cubicBezTo>
                  <a:pt x="880334" y="103991"/>
                  <a:pt x="440167" y="51995"/>
                  <a:pt x="0" y="0"/>
                </a:cubicBezTo>
              </a:path>
            </a:pathLst>
          </a:custGeom>
          <a:noFill/>
          <a:ln w="28575" cap="flat" cmpd="sng" algn="ctr">
            <a:solidFill>
              <a:srgbClr val="FFA3A3"/>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p>
        </p:txBody>
      </p:sp>
      <p:sp>
        <p:nvSpPr>
          <p:cNvPr id="108" name="任意多边形 107"/>
          <p:cNvSpPr/>
          <p:nvPr/>
        </p:nvSpPr>
        <p:spPr bwMode="auto">
          <a:xfrm>
            <a:off x="4788024" y="3573016"/>
            <a:ext cx="1559858" cy="1088076"/>
          </a:xfrm>
          <a:custGeom>
            <a:avLst/>
            <a:gdLst>
              <a:gd name="connsiteX0" fmla="*/ 1559858 w 1559858"/>
              <a:gd name="connsiteY0" fmla="*/ 1592132 h 1592132"/>
              <a:gd name="connsiteX1" fmla="*/ 1183341 w 1559858"/>
              <a:gd name="connsiteY1" fmla="*/ 1172584 h 1592132"/>
              <a:gd name="connsiteX2" fmla="*/ 935915 w 1559858"/>
              <a:gd name="connsiteY2" fmla="*/ 344245 h 1592132"/>
              <a:gd name="connsiteX3" fmla="*/ 0 w 1559858"/>
              <a:gd name="connsiteY3" fmla="*/ 0 h 1592132"/>
            </a:gdLst>
            <a:ahLst/>
            <a:cxnLst>
              <a:cxn ang="0">
                <a:pos x="connsiteX0" y="connsiteY0"/>
              </a:cxn>
              <a:cxn ang="0">
                <a:pos x="connsiteX1" y="connsiteY1"/>
              </a:cxn>
              <a:cxn ang="0">
                <a:pos x="connsiteX2" y="connsiteY2"/>
              </a:cxn>
              <a:cxn ang="0">
                <a:pos x="connsiteX3" y="connsiteY3"/>
              </a:cxn>
            </a:cxnLst>
            <a:rect l="l" t="t" r="r" b="b"/>
            <a:pathLst>
              <a:path w="1559858" h="1592132">
                <a:moveTo>
                  <a:pt x="1559858" y="1592132"/>
                </a:moveTo>
                <a:cubicBezTo>
                  <a:pt x="1423594" y="1486348"/>
                  <a:pt x="1287331" y="1380565"/>
                  <a:pt x="1183341" y="1172584"/>
                </a:cubicBezTo>
                <a:cubicBezTo>
                  <a:pt x="1079351" y="964603"/>
                  <a:pt x="1133138" y="539676"/>
                  <a:pt x="935915" y="344245"/>
                </a:cubicBezTo>
                <a:cubicBezTo>
                  <a:pt x="738692" y="148814"/>
                  <a:pt x="369346" y="74407"/>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a:p>
        </p:txBody>
      </p:sp>
      <p:sp>
        <p:nvSpPr>
          <p:cNvPr id="113" name="任意多边形 112"/>
          <p:cNvSpPr/>
          <p:nvPr/>
        </p:nvSpPr>
        <p:spPr bwMode="auto">
          <a:xfrm>
            <a:off x="4823099" y="4581128"/>
            <a:ext cx="1549101" cy="52046"/>
          </a:xfrm>
          <a:custGeom>
            <a:avLst/>
            <a:gdLst>
              <a:gd name="connsiteX0" fmla="*/ 1549101 w 1549101"/>
              <a:gd name="connsiteY0" fmla="*/ 484094 h 484094"/>
              <a:gd name="connsiteX1" fmla="*/ 892884 w 1549101"/>
              <a:gd name="connsiteY1" fmla="*/ 150607 h 484094"/>
              <a:gd name="connsiteX2" fmla="*/ 0 w 1549101"/>
              <a:gd name="connsiteY2" fmla="*/ 0 h 484094"/>
            </a:gdLst>
            <a:ahLst/>
            <a:cxnLst>
              <a:cxn ang="0">
                <a:pos x="connsiteX0" y="connsiteY0"/>
              </a:cxn>
              <a:cxn ang="0">
                <a:pos x="connsiteX1" y="connsiteY1"/>
              </a:cxn>
              <a:cxn ang="0">
                <a:pos x="connsiteX2" y="connsiteY2"/>
              </a:cxn>
            </a:cxnLst>
            <a:rect l="l" t="t" r="r" b="b"/>
            <a:pathLst>
              <a:path w="1549101" h="484094">
                <a:moveTo>
                  <a:pt x="1549101" y="484094"/>
                </a:moveTo>
                <a:cubicBezTo>
                  <a:pt x="1350084" y="357691"/>
                  <a:pt x="1151067" y="231289"/>
                  <a:pt x="892884" y="150607"/>
                </a:cubicBezTo>
                <a:cubicBezTo>
                  <a:pt x="634701" y="69925"/>
                  <a:pt x="317350" y="3496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eaLnBrk="1" latinLnBrk="0" hangingPunct="1">
              <a:lnSpc>
                <a:spcPct val="100000"/>
              </a:lnSpc>
              <a:spcBef>
                <a:spcPct val="50000"/>
              </a:spcBef>
              <a:buClrTx/>
              <a:buSzTx/>
              <a:buFontTx/>
              <a:buNone/>
              <a:tabLst/>
            </a:pPr>
            <a:endParaRPr lang="zh-CN" altLang="en-US"/>
          </a:p>
        </p:txBody>
      </p:sp>
      <p:sp>
        <p:nvSpPr>
          <p:cNvPr id="115" name="Text Box 40"/>
          <p:cNvSpPr txBox="1">
            <a:spLocks noChangeArrowheads="1"/>
          </p:cNvSpPr>
          <p:nvPr/>
        </p:nvSpPr>
        <p:spPr bwMode="auto">
          <a:xfrm>
            <a:off x="7596336" y="764704"/>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1</a:t>
            </a:r>
          </a:p>
        </p:txBody>
      </p:sp>
      <p:sp>
        <p:nvSpPr>
          <p:cNvPr id="116" name="Text Box 40"/>
          <p:cNvSpPr txBox="1">
            <a:spLocks noChangeArrowheads="1"/>
          </p:cNvSpPr>
          <p:nvPr/>
        </p:nvSpPr>
        <p:spPr bwMode="auto">
          <a:xfrm>
            <a:off x="7596336" y="1052736"/>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2</a:t>
            </a:r>
          </a:p>
        </p:txBody>
      </p:sp>
      <p:sp>
        <p:nvSpPr>
          <p:cNvPr id="119" name="Text Box 40"/>
          <p:cNvSpPr txBox="1">
            <a:spLocks noChangeArrowheads="1"/>
          </p:cNvSpPr>
          <p:nvPr/>
        </p:nvSpPr>
        <p:spPr bwMode="auto">
          <a:xfrm>
            <a:off x="7596336" y="1340768"/>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3</a:t>
            </a:r>
          </a:p>
        </p:txBody>
      </p:sp>
      <p:sp>
        <p:nvSpPr>
          <p:cNvPr id="120" name="Text Box 40"/>
          <p:cNvSpPr txBox="1">
            <a:spLocks noChangeArrowheads="1"/>
          </p:cNvSpPr>
          <p:nvPr/>
        </p:nvSpPr>
        <p:spPr bwMode="auto">
          <a:xfrm>
            <a:off x="7596138" y="1622127"/>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4</a:t>
            </a:r>
          </a:p>
        </p:txBody>
      </p:sp>
      <p:sp>
        <p:nvSpPr>
          <p:cNvPr id="121" name="Text Box 40"/>
          <p:cNvSpPr txBox="1">
            <a:spLocks noChangeArrowheads="1"/>
          </p:cNvSpPr>
          <p:nvPr/>
        </p:nvSpPr>
        <p:spPr bwMode="auto">
          <a:xfrm>
            <a:off x="7596336" y="1916832"/>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5</a:t>
            </a:r>
          </a:p>
        </p:txBody>
      </p:sp>
      <p:sp>
        <p:nvSpPr>
          <p:cNvPr id="122" name="Text Box 40"/>
          <p:cNvSpPr txBox="1">
            <a:spLocks noChangeArrowheads="1"/>
          </p:cNvSpPr>
          <p:nvPr/>
        </p:nvSpPr>
        <p:spPr bwMode="auto">
          <a:xfrm>
            <a:off x="7596336" y="2204864"/>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6</a:t>
            </a:r>
          </a:p>
        </p:txBody>
      </p:sp>
      <p:sp>
        <p:nvSpPr>
          <p:cNvPr id="124" name="Text Box 40"/>
          <p:cNvSpPr txBox="1">
            <a:spLocks noChangeArrowheads="1"/>
          </p:cNvSpPr>
          <p:nvPr/>
        </p:nvSpPr>
        <p:spPr bwMode="auto">
          <a:xfrm>
            <a:off x="7596336" y="2492896"/>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7</a:t>
            </a:r>
          </a:p>
        </p:txBody>
      </p:sp>
      <p:sp>
        <p:nvSpPr>
          <p:cNvPr id="125" name="Text Box 40"/>
          <p:cNvSpPr txBox="1">
            <a:spLocks noChangeArrowheads="1"/>
          </p:cNvSpPr>
          <p:nvPr/>
        </p:nvSpPr>
        <p:spPr bwMode="auto">
          <a:xfrm>
            <a:off x="7596138" y="2767582"/>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8</a:t>
            </a:r>
          </a:p>
        </p:txBody>
      </p:sp>
      <p:sp>
        <p:nvSpPr>
          <p:cNvPr id="126" name="Text Box 40"/>
          <p:cNvSpPr txBox="1">
            <a:spLocks noChangeArrowheads="1"/>
          </p:cNvSpPr>
          <p:nvPr/>
        </p:nvSpPr>
        <p:spPr bwMode="auto">
          <a:xfrm>
            <a:off x="7596336" y="3062287"/>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9</a:t>
            </a:r>
          </a:p>
        </p:txBody>
      </p:sp>
      <p:sp>
        <p:nvSpPr>
          <p:cNvPr id="127" name="Text Box 40"/>
          <p:cNvSpPr txBox="1">
            <a:spLocks noChangeArrowheads="1"/>
          </p:cNvSpPr>
          <p:nvPr/>
        </p:nvSpPr>
        <p:spPr bwMode="auto">
          <a:xfrm>
            <a:off x="7596336" y="3350319"/>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10</a:t>
            </a:r>
          </a:p>
        </p:txBody>
      </p:sp>
      <p:sp>
        <p:nvSpPr>
          <p:cNvPr id="128" name="Text Box 40"/>
          <p:cNvSpPr txBox="1">
            <a:spLocks noChangeArrowheads="1"/>
          </p:cNvSpPr>
          <p:nvPr/>
        </p:nvSpPr>
        <p:spPr bwMode="auto">
          <a:xfrm>
            <a:off x="7596336" y="3638351"/>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11</a:t>
            </a:r>
          </a:p>
        </p:txBody>
      </p:sp>
      <p:sp>
        <p:nvSpPr>
          <p:cNvPr id="130" name="Text Box 40"/>
          <p:cNvSpPr txBox="1">
            <a:spLocks noChangeArrowheads="1"/>
          </p:cNvSpPr>
          <p:nvPr/>
        </p:nvSpPr>
        <p:spPr bwMode="auto">
          <a:xfrm>
            <a:off x="7596138" y="3919710"/>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12</a:t>
            </a:r>
          </a:p>
        </p:txBody>
      </p:sp>
      <p:sp>
        <p:nvSpPr>
          <p:cNvPr id="131" name="Text Box 40"/>
          <p:cNvSpPr txBox="1">
            <a:spLocks noChangeArrowheads="1"/>
          </p:cNvSpPr>
          <p:nvPr/>
        </p:nvSpPr>
        <p:spPr bwMode="auto">
          <a:xfrm>
            <a:off x="7596336" y="4214415"/>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13</a:t>
            </a:r>
          </a:p>
        </p:txBody>
      </p:sp>
      <p:sp>
        <p:nvSpPr>
          <p:cNvPr id="132" name="Text Box 40"/>
          <p:cNvSpPr txBox="1">
            <a:spLocks noChangeArrowheads="1"/>
          </p:cNvSpPr>
          <p:nvPr/>
        </p:nvSpPr>
        <p:spPr bwMode="auto">
          <a:xfrm>
            <a:off x="7596336" y="4502447"/>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14</a:t>
            </a:r>
          </a:p>
        </p:txBody>
      </p:sp>
      <p:sp>
        <p:nvSpPr>
          <p:cNvPr id="137" name="Text Box 40"/>
          <p:cNvSpPr txBox="1">
            <a:spLocks noChangeArrowheads="1"/>
          </p:cNvSpPr>
          <p:nvPr/>
        </p:nvSpPr>
        <p:spPr bwMode="auto">
          <a:xfrm>
            <a:off x="7596336" y="4790479"/>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15</a:t>
            </a:r>
          </a:p>
        </p:txBody>
      </p:sp>
      <p:sp>
        <p:nvSpPr>
          <p:cNvPr id="138" name="Text Box 40"/>
          <p:cNvSpPr txBox="1">
            <a:spLocks noChangeArrowheads="1"/>
          </p:cNvSpPr>
          <p:nvPr/>
        </p:nvSpPr>
        <p:spPr bwMode="auto">
          <a:xfrm>
            <a:off x="7596138" y="5366543"/>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28</a:t>
            </a:r>
          </a:p>
        </p:txBody>
      </p:sp>
      <p:sp>
        <p:nvSpPr>
          <p:cNvPr id="139" name="Text Box 40"/>
          <p:cNvSpPr txBox="1">
            <a:spLocks noChangeArrowheads="1"/>
          </p:cNvSpPr>
          <p:nvPr/>
        </p:nvSpPr>
        <p:spPr bwMode="auto">
          <a:xfrm>
            <a:off x="7596336" y="5661248"/>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29</a:t>
            </a:r>
          </a:p>
        </p:txBody>
      </p:sp>
      <p:sp>
        <p:nvSpPr>
          <p:cNvPr id="140" name="Text Box 40"/>
          <p:cNvSpPr txBox="1">
            <a:spLocks noChangeArrowheads="1"/>
          </p:cNvSpPr>
          <p:nvPr/>
        </p:nvSpPr>
        <p:spPr bwMode="auto">
          <a:xfrm>
            <a:off x="7596336" y="5949280"/>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30</a:t>
            </a:r>
          </a:p>
        </p:txBody>
      </p:sp>
      <p:sp>
        <p:nvSpPr>
          <p:cNvPr id="141" name="Text Box 40"/>
          <p:cNvSpPr txBox="1">
            <a:spLocks noChangeArrowheads="1"/>
          </p:cNvSpPr>
          <p:nvPr/>
        </p:nvSpPr>
        <p:spPr bwMode="auto">
          <a:xfrm>
            <a:off x="7596336" y="6237312"/>
            <a:ext cx="864294" cy="294705"/>
          </a:xfrm>
          <a:prstGeom prst="rect">
            <a:avLst/>
          </a:prstGeom>
          <a:noFill/>
          <a:ln w="28575" algn="ctr">
            <a:noFill/>
            <a:miter lim="800000"/>
            <a:headEnd/>
            <a:tailEnd/>
          </a:ln>
        </p:spPr>
        <p:txBody>
          <a:bodyPr wrap="square">
            <a:noAutofit/>
          </a:bodyPr>
          <a:lstStyle/>
          <a:p>
            <a:pPr>
              <a:spcBef>
                <a:spcPts val="0"/>
              </a:spcBef>
            </a:pPr>
            <a:r>
              <a:rPr lang="zh-CN" altLang="en-US" sz="1800">
                <a:latin typeface="Arial" charset="0"/>
              </a:rPr>
              <a:t>区</a:t>
            </a:r>
            <a:r>
              <a:rPr lang="en-US" altLang="zh-CN" sz="1800">
                <a:latin typeface="Arial" charset="0"/>
              </a:rPr>
              <a:t>31</a:t>
            </a:r>
          </a:p>
        </p:txBody>
      </p:sp>
      <p:sp>
        <p:nvSpPr>
          <p:cNvPr id="142" name="Rectangle 118"/>
          <p:cNvSpPr>
            <a:spLocks noChangeArrowheads="1"/>
          </p:cNvSpPr>
          <p:nvPr/>
        </p:nvSpPr>
        <p:spPr bwMode="auto">
          <a:xfrm>
            <a:off x="3995936" y="5301208"/>
            <a:ext cx="1800200" cy="648072"/>
          </a:xfrm>
          <a:prstGeom prst="rect">
            <a:avLst/>
          </a:prstGeom>
          <a:noFill/>
          <a:ln w="19050" algn="ctr">
            <a:noFill/>
            <a:miter lim="800000"/>
            <a:headEnd/>
            <a:tailEnd/>
          </a:ln>
          <a:effectLst/>
        </p:spPr>
        <p:txBody>
          <a:bodyPr wrap="none" anchor="ctr"/>
          <a:lstStyle/>
          <a:p>
            <a:pPr algn="ctr">
              <a:defRPr/>
            </a:pPr>
            <a:r>
              <a:rPr lang="zh-CN" altLang="en-US" sz="3200">
                <a:solidFill>
                  <a:srgbClr val="FF0066"/>
                </a:solidFill>
                <a:effectLst>
                  <a:outerShdw blurRad="38100" dist="38100" dir="2700000" algn="tl">
                    <a:srgbClr val="C0C0C0"/>
                  </a:outerShdw>
                </a:effectLst>
                <a:latin typeface="Arial" pitchFamily="34" charset="0"/>
                <a:ea typeface="黑体" pitchFamily="49" charset="-122"/>
              </a:rPr>
              <a:t>全相联</a:t>
            </a:r>
          </a:p>
        </p:txBody>
      </p:sp>
      <p:sp>
        <p:nvSpPr>
          <p:cNvPr id="101" name="矩形 100">
            <a:extLst>
              <a:ext uri="{FF2B5EF4-FFF2-40B4-BE49-F238E27FC236}">
                <a16:creationId xmlns:a16="http://schemas.microsoft.com/office/drawing/2014/main" id="{22AD1DED-8004-494C-9591-B00285073B80}"/>
              </a:ext>
            </a:extLst>
          </p:cNvPr>
          <p:cNvSpPr/>
          <p:nvPr/>
        </p:nvSpPr>
        <p:spPr bwMode="auto">
          <a:xfrm>
            <a:off x="683568" y="476249"/>
            <a:ext cx="2641880" cy="4455164"/>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2" name="矩形 101">
            <a:extLst>
              <a:ext uri="{FF2B5EF4-FFF2-40B4-BE49-F238E27FC236}">
                <a16:creationId xmlns:a16="http://schemas.microsoft.com/office/drawing/2014/main" id="{D7A5F7B1-B6D8-42B6-97E8-F84D7D1C838B}"/>
              </a:ext>
            </a:extLst>
          </p:cNvPr>
          <p:cNvSpPr/>
          <p:nvPr/>
        </p:nvSpPr>
        <p:spPr bwMode="auto">
          <a:xfrm>
            <a:off x="3632226" y="476249"/>
            <a:ext cx="2017686" cy="4455164"/>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03" name="矩形 102">
            <a:extLst>
              <a:ext uri="{FF2B5EF4-FFF2-40B4-BE49-F238E27FC236}">
                <a16:creationId xmlns:a16="http://schemas.microsoft.com/office/drawing/2014/main" id="{85962F79-7B0B-4B0B-A1D7-57F12A308496}"/>
              </a:ext>
            </a:extLst>
          </p:cNvPr>
          <p:cNvSpPr/>
          <p:nvPr/>
        </p:nvSpPr>
        <p:spPr>
          <a:xfrm>
            <a:off x="787025" y="715477"/>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
        <p:nvSpPr>
          <p:cNvPr id="104" name="矩形 103">
            <a:extLst>
              <a:ext uri="{FF2B5EF4-FFF2-40B4-BE49-F238E27FC236}">
                <a16:creationId xmlns:a16="http://schemas.microsoft.com/office/drawing/2014/main" id="{02DD832E-2851-4C4E-BED4-FDEFE1A1B68A}"/>
              </a:ext>
            </a:extLst>
          </p:cNvPr>
          <p:cNvSpPr/>
          <p:nvPr/>
        </p:nvSpPr>
        <p:spPr>
          <a:xfrm>
            <a:off x="787025" y="1251031"/>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2</a:t>
            </a:r>
            <a:r>
              <a:rPr lang="zh-CN" altLang="en-US" sz="2000" dirty="0">
                <a:solidFill>
                  <a:srgbClr val="008000"/>
                </a:solidFill>
                <a:latin typeface="+mn-lt"/>
              </a:rPr>
              <a:t>路</a:t>
            </a:r>
          </a:p>
        </p:txBody>
      </p:sp>
      <p:sp>
        <p:nvSpPr>
          <p:cNvPr id="105" name="矩形 104">
            <a:extLst>
              <a:ext uri="{FF2B5EF4-FFF2-40B4-BE49-F238E27FC236}">
                <a16:creationId xmlns:a16="http://schemas.microsoft.com/office/drawing/2014/main" id="{E8C1DCF5-26E4-4509-9A9B-3E078D926516}"/>
              </a:ext>
            </a:extLst>
          </p:cNvPr>
          <p:cNvSpPr/>
          <p:nvPr/>
        </p:nvSpPr>
        <p:spPr>
          <a:xfrm>
            <a:off x="787025" y="1786585"/>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3</a:t>
            </a:r>
            <a:r>
              <a:rPr lang="zh-CN" altLang="en-US" sz="2000" dirty="0">
                <a:solidFill>
                  <a:srgbClr val="008000"/>
                </a:solidFill>
                <a:latin typeface="+mn-lt"/>
              </a:rPr>
              <a:t>路</a:t>
            </a:r>
          </a:p>
        </p:txBody>
      </p:sp>
      <p:sp>
        <p:nvSpPr>
          <p:cNvPr id="114" name="矩形 113">
            <a:extLst>
              <a:ext uri="{FF2B5EF4-FFF2-40B4-BE49-F238E27FC236}">
                <a16:creationId xmlns:a16="http://schemas.microsoft.com/office/drawing/2014/main" id="{BA757D0C-46FA-4DDF-99F4-07B06E957823}"/>
              </a:ext>
            </a:extLst>
          </p:cNvPr>
          <p:cNvSpPr/>
          <p:nvPr/>
        </p:nvSpPr>
        <p:spPr>
          <a:xfrm>
            <a:off x="787025" y="2322139"/>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4</a:t>
            </a:r>
            <a:r>
              <a:rPr lang="zh-CN" altLang="en-US" sz="2000" dirty="0">
                <a:solidFill>
                  <a:srgbClr val="008000"/>
                </a:solidFill>
                <a:latin typeface="+mn-lt"/>
              </a:rPr>
              <a:t>路</a:t>
            </a:r>
          </a:p>
        </p:txBody>
      </p:sp>
      <p:sp>
        <p:nvSpPr>
          <p:cNvPr id="134" name="矩形 133">
            <a:extLst>
              <a:ext uri="{FF2B5EF4-FFF2-40B4-BE49-F238E27FC236}">
                <a16:creationId xmlns:a16="http://schemas.microsoft.com/office/drawing/2014/main" id="{29FC1D2F-38C9-4B04-AF83-41864E084348}"/>
              </a:ext>
            </a:extLst>
          </p:cNvPr>
          <p:cNvSpPr/>
          <p:nvPr/>
        </p:nvSpPr>
        <p:spPr>
          <a:xfrm>
            <a:off x="787025" y="2857693"/>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5</a:t>
            </a:r>
            <a:r>
              <a:rPr lang="zh-CN" altLang="en-US" sz="2000" dirty="0">
                <a:solidFill>
                  <a:srgbClr val="008000"/>
                </a:solidFill>
                <a:latin typeface="+mn-lt"/>
              </a:rPr>
              <a:t>路</a:t>
            </a:r>
          </a:p>
        </p:txBody>
      </p:sp>
      <p:sp>
        <p:nvSpPr>
          <p:cNvPr id="136" name="矩形 135">
            <a:extLst>
              <a:ext uri="{FF2B5EF4-FFF2-40B4-BE49-F238E27FC236}">
                <a16:creationId xmlns:a16="http://schemas.microsoft.com/office/drawing/2014/main" id="{1FE21698-B46D-4669-9460-8887CB3B5786}"/>
              </a:ext>
            </a:extLst>
          </p:cNvPr>
          <p:cNvSpPr/>
          <p:nvPr/>
        </p:nvSpPr>
        <p:spPr>
          <a:xfrm>
            <a:off x="787025" y="3393247"/>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6</a:t>
            </a:r>
            <a:r>
              <a:rPr lang="zh-CN" altLang="en-US" sz="2000" dirty="0">
                <a:solidFill>
                  <a:srgbClr val="008000"/>
                </a:solidFill>
                <a:latin typeface="+mn-lt"/>
              </a:rPr>
              <a:t>路</a:t>
            </a:r>
          </a:p>
        </p:txBody>
      </p:sp>
      <p:sp>
        <p:nvSpPr>
          <p:cNvPr id="143" name="矩形 142">
            <a:extLst>
              <a:ext uri="{FF2B5EF4-FFF2-40B4-BE49-F238E27FC236}">
                <a16:creationId xmlns:a16="http://schemas.microsoft.com/office/drawing/2014/main" id="{1EED1C23-4B57-4A07-8099-EBC377E5FA64}"/>
              </a:ext>
            </a:extLst>
          </p:cNvPr>
          <p:cNvSpPr/>
          <p:nvPr/>
        </p:nvSpPr>
        <p:spPr>
          <a:xfrm>
            <a:off x="787025" y="3928801"/>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7</a:t>
            </a:r>
            <a:r>
              <a:rPr lang="zh-CN" altLang="en-US" sz="2000" dirty="0">
                <a:solidFill>
                  <a:srgbClr val="008000"/>
                </a:solidFill>
                <a:latin typeface="+mn-lt"/>
              </a:rPr>
              <a:t>路</a:t>
            </a:r>
          </a:p>
        </p:txBody>
      </p:sp>
      <p:sp>
        <p:nvSpPr>
          <p:cNvPr id="144" name="矩形 143">
            <a:extLst>
              <a:ext uri="{FF2B5EF4-FFF2-40B4-BE49-F238E27FC236}">
                <a16:creationId xmlns:a16="http://schemas.microsoft.com/office/drawing/2014/main" id="{7A2FE3FF-D053-48A6-953A-389B3C011365}"/>
              </a:ext>
            </a:extLst>
          </p:cNvPr>
          <p:cNvSpPr/>
          <p:nvPr/>
        </p:nvSpPr>
        <p:spPr>
          <a:xfrm>
            <a:off x="787025" y="4464354"/>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8</a:t>
            </a:r>
            <a:r>
              <a:rPr lang="zh-CN" altLang="en-US" sz="2000" dirty="0">
                <a:solidFill>
                  <a:srgbClr val="008000"/>
                </a:solidFill>
                <a:latin typeface="+mn-lt"/>
              </a:rPr>
              <a:t>路</a:t>
            </a:r>
          </a:p>
        </p:txBody>
      </p:sp>
      <p:sp>
        <p:nvSpPr>
          <p:cNvPr id="153" name="Text Box 126">
            <a:extLst>
              <a:ext uri="{FF2B5EF4-FFF2-40B4-BE49-F238E27FC236}">
                <a16:creationId xmlns:a16="http://schemas.microsoft.com/office/drawing/2014/main" id="{7FA99342-4E9D-4A3E-AE04-89CF52741C14}"/>
              </a:ext>
            </a:extLst>
          </p:cNvPr>
          <p:cNvSpPr txBox="1">
            <a:spLocks noChangeArrowheads="1"/>
          </p:cNvSpPr>
          <p:nvPr/>
        </p:nvSpPr>
        <p:spPr bwMode="auto">
          <a:xfrm>
            <a:off x="692210" y="4870808"/>
            <a:ext cx="263544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每行</a:t>
            </a:r>
            <a:r>
              <a:rPr lang="en-US" altLang="zh-CN" sz="2000" dirty="0">
                <a:solidFill>
                  <a:srgbClr val="008000"/>
                </a:solidFill>
                <a:latin typeface="+mn-lt"/>
              </a:rPr>
              <a:t>6</a:t>
            </a:r>
            <a:r>
              <a:rPr lang="zh-CN" altLang="en-US" sz="2000" dirty="0">
                <a:solidFill>
                  <a:srgbClr val="008000"/>
                </a:solidFill>
                <a:latin typeface="+mn-lt"/>
              </a:rPr>
              <a:t>个二进制位</a:t>
            </a:r>
            <a:endParaRPr lang="zh-CN" altLang="en-US" sz="2000" dirty="0">
              <a:solidFill>
                <a:srgbClr val="008000"/>
              </a:solidFill>
              <a:latin typeface="+mn-ea"/>
              <a:ea typeface="+mn-ea"/>
            </a:endParaRPr>
          </a:p>
        </p:txBody>
      </p:sp>
      <p:sp>
        <p:nvSpPr>
          <p:cNvPr id="154" name="Text Box 126">
            <a:extLst>
              <a:ext uri="{FF2B5EF4-FFF2-40B4-BE49-F238E27FC236}">
                <a16:creationId xmlns:a16="http://schemas.microsoft.com/office/drawing/2014/main" id="{C64515C7-C582-4C89-99F9-58931DCEA548}"/>
              </a:ext>
            </a:extLst>
          </p:cNvPr>
          <p:cNvSpPr txBox="1">
            <a:spLocks noChangeArrowheads="1"/>
          </p:cNvSpPr>
          <p:nvPr/>
        </p:nvSpPr>
        <p:spPr bwMode="auto">
          <a:xfrm>
            <a:off x="3660445" y="4870808"/>
            <a:ext cx="199167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每块</a:t>
            </a:r>
            <a:r>
              <a:rPr lang="en-US" altLang="zh-CN" sz="2000" dirty="0">
                <a:solidFill>
                  <a:srgbClr val="008000"/>
                </a:solidFill>
                <a:latin typeface="+mn-lt"/>
              </a:rPr>
              <a:t>64</a:t>
            </a:r>
            <a:r>
              <a:rPr lang="zh-CN" altLang="en-US" sz="2000" dirty="0">
                <a:solidFill>
                  <a:srgbClr val="008000"/>
                </a:solidFill>
                <a:latin typeface="+mn-lt"/>
              </a:rPr>
              <a:t>个字节</a:t>
            </a:r>
            <a:endParaRPr lang="zh-CN" altLang="en-US" sz="2000" dirty="0">
              <a:solidFill>
                <a:srgbClr val="008000"/>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strips(upLeft)">
                                      <p:cBhvr>
                                        <p:cTn id="7" dur="500"/>
                                        <p:tgtEl>
                                          <p:spTgt spid="109"/>
                                        </p:tgtEl>
                                      </p:cBhvr>
                                    </p:animEffect>
                                  </p:childTnLst>
                                </p:cTn>
                              </p:par>
                              <p:par>
                                <p:cTn id="8" presetID="18" presetClass="entr" presetSubtype="9"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strips(upLeft)">
                                      <p:cBhvr>
                                        <p:cTn id="10" dur="500"/>
                                        <p:tgtEl>
                                          <p:spTgt spid="110"/>
                                        </p:tgtEl>
                                      </p:cBhvr>
                                    </p:animEffect>
                                  </p:childTnLst>
                                </p:cTn>
                              </p:par>
                              <p:par>
                                <p:cTn id="11" presetID="18" presetClass="entr" presetSubtype="9"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strips(upLeft)">
                                      <p:cBhvr>
                                        <p:cTn id="13" dur="500"/>
                                        <p:tgtEl>
                                          <p:spTgt spid="111"/>
                                        </p:tgtEl>
                                      </p:cBhvr>
                                    </p:animEffect>
                                  </p:childTnLst>
                                </p:cTn>
                              </p:par>
                              <p:par>
                                <p:cTn id="14" presetID="18" presetClass="entr" presetSubtype="9" fill="hold" grpId="0" nodeType="withEffect">
                                  <p:stCondLst>
                                    <p:cond delay="0"/>
                                  </p:stCondLst>
                                  <p:childTnLst>
                                    <p:set>
                                      <p:cBhvr>
                                        <p:cTn id="15" dur="1" fill="hold">
                                          <p:stCondLst>
                                            <p:cond delay="0"/>
                                          </p:stCondLst>
                                        </p:cTn>
                                        <p:tgtEl>
                                          <p:spTgt spid="112"/>
                                        </p:tgtEl>
                                        <p:attrNameLst>
                                          <p:attrName>style.visibility</p:attrName>
                                        </p:attrNameLst>
                                      </p:cBhvr>
                                      <p:to>
                                        <p:strVal val="visible"/>
                                      </p:to>
                                    </p:set>
                                    <p:animEffect transition="in" filter="strips(upLeft)">
                                      <p:cBhvr>
                                        <p:cTn id="16" dur="500"/>
                                        <p:tgtEl>
                                          <p:spTgt spid="112"/>
                                        </p:tgtEl>
                                      </p:cBhvr>
                                    </p:animEffect>
                                  </p:childTnLst>
                                </p:cTn>
                              </p:par>
                              <p:par>
                                <p:cTn id="17" presetID="18" presetClass="entr" presetSubtype="9" fill="hold" grpId="0" nodeType="withEffect">
                                  <p:stCondLst>
                                    <p:cond delay="0"/>
                                  </p:stCondLst>
                                  <p:childTnLst>
                                    <p:set>
                                      <p:cBhvr>
                                        <p:cTn id="18" dur="1" fill="hold">
                                          <p:stCondLst>
                                            <p:cond delay="0"/>
                                          </p:stCondLst>
                                        </p:cTn>
                                        <p:tgtEl>
                                          <p:spTgt spid="106"/>
                                        </p:tgtEl>
                                        <p:attrNameLst>
                                          <p:attrName>style.visibility</p:attrName>
                                        </p:attrNameLst>
                                      </p:cBhvr>
                                      <p:to>
                                        <p:strVal val="visible"/>
                                      </p:to>
                                    </p:set>
                                    <p:animEffect transition="in" filter="strips(upLeft)">
                                      <p:cBhvr>
                                        <p:cTn id="19" dur="500"/>
                                        <p:tgtEl>
                                          <p:spTgt spid="106"/>
                                        </p:tgtEl>
                                      </p:cBhvr>
                                    </p:animEffect>
                                  </p:childTnLst>
                                </p:cTn>
                              </p:par>
                              <p:par>
                                <p:cTn id="20" presetID="18" presetClass="entr" presetSubtype="9"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strips(upLeft)">
                                      <p:cBhvr>
                                        <p:cTn id="22" dur="500"/>
                                        <p:tgtEl>
                                          <p:spTgt spid="107"/>
                                        </p:tgtEl>
                                      </p:cBhvr>
                                    </p:animEffect>
                                  </p:childTnLst>
                                </p:cTn>
                              </p:par>
                              <p:par>
                                <p:cTn id="23" presetID="18" presetClass="entr" presetSubtype="9"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strips(upLeft)">
                                      <p:cBhvr>
                                        <p:cTn id="25" dur="500"/>
                                        <p:tgtEl>
                                          <p:spTgt spid="108"/>
                                        </p:tgtEl>
                                      </p:cBhvr>
                                    </p:animEffect>
                                  </p:childTnLst>
                                </p:cTn>
                              </p:par>
                              <p:par>
                                <p:cTn id="26" presetID="18" presetClass="entr" presetSubtype="9"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strips(upLeft)">
                                      <p:cBhvr>
                                        <p:cTn id="28" dur="500"/>
                                        <p:tgtEl>
                                          <p:spTgt spid="113"/>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2" fill="hold" nodeType="clickEffect">
                                  <p:stCondLst>
                                    <p:cond delay="0"/>
                                  </p:stCondLst>
                                  <p:childTnLst>
                                    <p:set>
                                      <p:cBhvr>
                                        <p:cTn id="32" dur="1" fill="hold">
                                          <p:stCondLst>
                                            <p:cond delay="0"/>
                                          </p:stCondLst>
                                        </p:cTn>
                                        <p:tgtEl>
                                          <p:spTgt spid="123"/>
                                        </p:tgtEl>
                                        <p:attrNameLst>
                                          <p:attrName>style.visibility</p:attrName>
                                        </p:attrNameLst>
                                      </p:cBhvr>
                                      <p:to>
                                        <p:strVal val="visible"/>
                                      </p:to>
                                    </p:set>
                                    <p:anim calcmode="lin" valueType="num">
                                      <p:cBhvr>
                                        <p:cTn id="33" dur="500" fill="hold"/>
                                        <p:tgtEl>
                                          <p:spTgt spid="123"/>
                                        </p:tgtEl>
                                        <p:attrNameLst>
                                          <p:attrName>ppt_x</p:attrName>
                                        </p:attrNameLst>
                                      </p:cBhvr>
                                      <p:tavLst>
                                        <p:tav tm="0">
                                          <p:val>
                                            <p:strVal val="#ppt_x+#ppt_w/2"/>
                                          </p:val>
                                        </p:tav>
                                        <p:tav tm="100000">
                                          <p:val>
                                            <p:strVal val="#ppt_x"/>
                                          </p:val>
                                        </p:tav>
                                      </p:tavLst>
                                    </p:anim>
                                    <p:anim calcmode="lin" valueType="num">
                                      <p:cBhvr>
                                        <p:cTn id="34" dur="500" fill="hold"/>
                                        <p:tgtEl>
                                          <p:spTgt spid="123"/>
                                        </p:tgtEl>
                                        <p:attrNameLst>
                                          <p:attrName>ppt_y</p:attrName>
                                        </p:attrNameLst>
                                      </p:cBhvr>
                                      <p:tavLst>
                                        <p:tav tm="0">
                                          <p:val>
                                            <p:strVal val="#ppt_y"/>
                                          </p:val>
                                        </p:tav>
                                        <p:tav tm="100000">
                                          <p:val>
                                            <p:strVal val="#ppt_y"/>
                                          </p:val>
                                        </p:tav>
                                      </p:tavLst>
                                    </p:anim>
                                    <p:anim calcmode="lin" valueType="num">
                                      <p:cBhvr>
                                        <p:cTn id="35" dur="500" fill="hold"/>
                                        <p:tgtEl>
                                          <p:spTgt spid="123"/>
                                        </p:tgtEl>
                                        <p:attrNameLst>
                                          <p:attrName>ppt_w</p:attrName>
                                        </p:attrNameLst>
                                      </p:cBhvr>
                                      <p:tavLst>
                                        <p:tav tm="0">
                                          <p:val>
                                            <p:fltVal val="0"/>
                                          </p:val>
                                        </p:tav>
                                        <p:tav tm="100000">
                                          <p:val>
                                            <p:strVal val="#ppt_w"/>
                                          </p:val>
                                        </p:tav>
                                      </p:tavLst>
                                    </p:anim>
                                    <p:anim calcmode="lin" valueType="num">
                                      <p:cBhvr>
                                        <p:cTn id="36" dur="500" fill="hold"/>
                                        <p:tgtEl>
                                          <p:spTgt spid="123"/>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2" presetClass="entr" presetSubtype="2" fill="hold" grpId="0" nodeType="afterEffect">
                                  <p:stCondLst>
                                    <p:cond delay="0"/>
                                  </p:stCondLst>
                                  <p:childTnLst>
                                    <p:set>
                                      <p:cBhvr>
                                        <p:cTn id="39" dur="1" fill="hold">
                                          <p:stCondLst>
                                            <p:cond delay="0"/>
                                          </p:stCondLst>
                                        </p:cTn>
                                        <p:tgtEl>
                                          <p:spTgt spid="117"/>
                                        </p:tgtEl>
                                        <p:attrNameLst>
                                          <p:attrName>style.visibility</p:attrName>
                                        </p:attrNameLst>
                                      </p:cBhvr>
                                      <p:to>
                                        <p:strVal val="visible"/>
                                      </p:to>
                                    </p:set>
                                    <p:animEffect transition="in" filter="wipe(right)">
                                      <p:cBhvr>
                                        <p:cTn id="40" dur="500"/>
                                        <p:tgtEl>
                                          <p:spTgt spid="117"/>
                                        </p:tgtEl>
                                      </p:cBhvr>
                                    </p:animEffect>
                                  </p:childTnLst>
                                </p:cTn>
                              </p:par>
                            </p:childTnLst>
                          </p:cTn>
                        </p:par>
                        <p:par>
                          <p:cTn id="41" fill="hold">
                            <p:stCondLst>
                              <p:cond delay="1000"/>
                            </p:stCondLst>
                            <p:childTnLst>
                              <p:par>
                                <p:cTn id="42" presetID="17" presetClass="entr" presetSubtype="2" fill="hold" nodeType="afterEffect">
                                  <p:stCondLst>
                                    <p:cond delay="0"/>
                                  </p:stCondLst>
                                  <p:childTnLst>
                                    <p:set>
                                      <p:cBhvr>
                                        <p:cTn id="43" dur="1" fill="hold">
                                          <p:stCondLst>
                                            <p:cond delay="0"/>
                                          </p:stCondLst>
                                        </p:cTn>
                                        <p:tgtEl>
                                          <p:spTgt spid="129"/>
                                        </p:tgtEl>
                                        <p:attrNameLst>
                                          <p:attrName>style.visibility</p:attrName>
                                        </p:attrNameLst>
                                      </p:cBhvr>
                                      <p:to>
                                        <p:strVal val="visible"/>
                                      </p:to>
                                    </p:set>
                                    <p:anim calcmode="lin" valueType="num">
                                      <p:cBhvr>
                                        <p:cTn id="44" dur="500" fill="hold"/>
                                        <p:tgtEl>
                                          <p:spTgt spid="129"/>
                                        </p:tgtEl>
                                        <p:attrNameLst>
                                          <p:attrName>ppt_x</p:attrName>
                                        </p:attrNameLst>
                                      </p:cBhvr>
                                      <p:tavLst>
                                        <p:tav tm="0">
                                          <p:val>
                                            <p:strVal val="#ppt_x+#ppt_w/2"/>
                                          </p:val>
                                        </p:tav>
                                        <p:tav tm="100000">
                                          <p:val>
                                            <p:strVal val="#ppt_x"/>
                                          </p:val>
                                        </p:tav>
                                      </p:tavLst>
                                    </p:anim>
                                    <p:anim calcmode="lin" valueType="num">
                                      <p:cBhvr>
                                        <p:cTn id="45" dur="500" fill="hold"/>
                                        <p:tgtEl>
                                          <p:spTgt spid="129"/>
                                        </p:tgtEl>
                                        <p:attrNameLst>
                                          <p:attrName>ppt_y</p:attrName>
                                        </p:attrNameLst>
                                      </p:cBhvr>
                                      <p:tavLst>
                                        <p:tav tm="0">
                                          <p:val>
                                            <p:strVal val="#ppt_y"/>
                                          </p:val>
                                        </p:tav>
                                        <p:tav tm="100000">
                                          <p:val>
                                            <p:strVal val="#ppt_y"/>
                                          </p:val>
                                        </p:tav>
                                      </p:tavLst>
                                    </p:anim>
                                    <p:anim calcmode="lin" valueType="num">
                                      <p:cBhvr>
                                        <p:cTn id="46" dur="500" fill="hold"/>
                                        <p:tgtEl>
                                          <p:spTgt spid="129"/>
                                        </p:tgtEl>
                                        <p:attrNameLst>
                                          <p:attrName>ppt_w</p:attrName>
                                        </p:attrNameLst>
                                      </p:cBhvr>
                                      <p:tavLst>
                                        <p:tav tm="0">
                                          <p:val>
                                            <p:fltVal val="0"/>
                                          </p:val>
                                        </p:tav>
                                        <p:tav tm="100000">
                                          <p:val>
                                            <p:strVal val="#ppt_w"/>
                                          </p:val>
                                        </p:tav>
                                      </p:tavLst>
                                    </p:anim>
                                    <p:anim calcmode="lin" valueType="num">
                                      <p:cBhvr>
                                        <p:cTn id="47" dur="500" fill="hold"/>
                                        <p:tgtEl>
                                          <p:spTgt spid="129"/>
                                        </p:tgtEl>
                                        <p:attrNameLst>
                                          <p:attrName>ppt_h</p:attrName>
                                        </p:attrNameLst>
                                      </p:cBhvr>
                                      <p:tavLst>
                                        <p:tav tm="0">
                                          <p:val>
                                            <p:strVal val="#ppt_h"/>
                                          </p:val>
                                        </p:tav>
                                        <p:tav tm="100000">
                                          <p:val>
                                            <p:strVal val="#ppt_h"/>
                                          </p:val>
                                        </p:tav>
                                      </p:tavLst>
                                    </p:anim>
                                  </p:childTnLst>
                                </p:cTn>
                              </p:par>
                            </p:childTnLst>
                          </p:cTn>
                        </p:par>
                        <p:par>
                          <p:cTn id="48" fill="hold">
                            <p:stCondLst>
                              <p:cond delay="1500"/>
                            </p:stCondLst>
                            <p:childTnLst>
                              <p:par>
                                <p:cTn id="49" presetID="22" presetClass="entr" presetSubtype="2" fill="hold" grpId="0" nodeType="afterEffect">
                                  <p:stCondLst>
                                    <p:cond delay="0"/>
                                  </p:stCondLst>
                                  <p:childTnLst>
                                    <p:set>
                                      <p:cBhvr>
                                        <p:cTn id="50" dur="1" fill="hold">
                                          <p:stCondLst>
                                            <p:cond delay="0"/>
                                          </p:stCondLst>
                                        </p:cTn>
                                        <p:tgtEl>
                                          <p:spTgt spid="118"/>
                                        </p:tgtEl>
                                        <p:attrNameLst>
                                          <p:attrName>style.visibility</p:attrName>
                                        </p:attrNameLst>
                                      </p:cBhvr>
                                      <p:to>
                                        <p:strVal val="visible"/>
                                      </p:to>
                                    </p:set>
                                    <p:animEffect transition="in" filter="wipe(right)">
                                      <p:cBhvr>
                                        <p:cTn id="51" dur="500"/>
                                        <p:tgtEl>
                                          <p:spTgt spid="118"/>
                                        </p:tgtEl>
                                      </p:cBhvr>
                                    </p:animEffect>
                                  </p:childTnLst>
                                </p:cTn>
                              </p:par>
                            </p:childTnLst>
                          </p:cTn>
                        </p:par>
                      </p:childTnLst>
                    </p:cTn>
                  </p:par>
                  <p:par>
                    <p:cTn id="52" fill="hold">
                      <p:stCondLst>
                        <p:cond delay="indefinite"/>
                      </p:stCondLst>
                      <p:childTnLst>
                        <p:par>
                          <p:cTn id="53" fill="hold">
                            <p:stCondLst>
                              <p:cond delay="0"/>
                            </p:stCondLst>
                            <p:childTnLst>
                              <p:par>
                                <p:cTn id="54" presetID="39" presetClass="entr" presetSubtype="0" accel="100000" fill="hold" grpId="0" nodeType="clickEffect">
                                  <p:stCondLst>
                                    <p:cond delay="0"/>
                                  </p:stCondLst>
                                  <p:childTnLst>
                                    <p:set>
                                      <p:cBhvr>
                                        <p:cTn id="55" dur="1" fill="hold">
                                          <p:stCondLst>
                                            <p:cond delay="0"/>
                                          </p:stCondLst>
                                        </p:cTn>
                                        <p:tgtEl>
                                          <p:spTgt spid="142"/>
                                        </p:tgtEl>
                                        <p:attrNameLst>
                                          <p:attrName>style.visibility</p:attrName>
                                        </p:attrNameLst>
                                      </p:cBhvr>
                                      <p:to>
                                        <p:strVal val="visible"/>
                                      </p:to>
                                    </p:set>
                                    <p:anim calcmode="lin" valueType="num">
                                      <p:cBhvr>
                                        <p:cTn id="56" dur="500" fill="hold"/>
                                        <p:tgtEl>
                                          <p:spTgt spid="142"/>
                                        </p:tgtEl>
                                        <p:attrNameLst>
                                          <p:attrName>ppt_h</p:attrName>
                                        </p:attrNameLst>
                                      </p:cBhvr>
                                      <p:tavLst>
                                        <p:tav tm="0">
                                          <p:val>
                                            <p:strVal val="#ppt_h/20"/>
                                          </p:val>
                                        </p:tav>
                                        <p:tav tm="50000">
                                          <p:val>
                                            <p:strVal val="#ppt_h/20"/>
                                          </p:val>
                                        </p:tav>
                                        <p:tav tm="100000">
                                          <p:val>
                                            <p:strVal val="#ppt_h"/>
                                          </p:val>
                                        </p:tav>
                                      </p:tavLst>
                                    </p:anim>
                                    <p:anim calcmode="lin" valueType="num">
                                      <p:cBhvr>
                                        <p:cTn id="57" dur="500" fill="hold"/>
                                        <p:tgtEl>
                                          <p:spTgt spid="142"/>
                                        </p:tgtEl>
                                        <p:attrNameLst>
                                          <p:attrName>ppt_w</p:attrName>
                                        </p:attrNameLst>
                                      </p:cBhvr>
                                      <p:tavLst>
                                        <p:tav tm="0">
                                          <p:val>
                                            <p:strVal val="#ppt_w+.3"/>
                                          </p:val>
                                        </p:tav>
                                        <p:tav tm="50000">
                                          <p:val>
                                            <p:strVal val="#ppt_w+.3"/>
                                          </p:val>
                                        </p:tav>
                                        <p:tav tm="100000">
                                          <p:val>
                                            <p:strVal val="#ppt_w"/>
                                          </p:val>
                                        </p:tav>
                                      </p:tavLst>
                                    </p:anim>
                                    <p:anim calcmode="lin" valueType="num">
                                      <p:cBhvr>
                                        <p:cTn id="58" dur="500" fill="hold"/>
                                        <p:tgtEl>
                                          <p:spTgt spid="142"/>
                                        </p:tgtEl>
                                        <p:attrNameLst>
                                          <p:attrName>ppt_x</p:attrName>
                                        </p:attrNameLst>
                                      </p:cBhvr>
                                      <p:tavLst>
                                        <p:tav tm="0">
                                          <p:val>
                                            <p:strVal val="#ppt_x-.3"/>
                                          </p:val>
                                        </p:tav>
                                        <p:tav tm="50000">
                                          <p:val>
                                            <p:strVal val="#ppt_x"/>
                                          </p:val>
                                        </p:tav>
                                        <p:tav tm="100000">
                                          <p:val>
                                            <p:strVal val="#ppt_x"/>
                                          </p:val>
                                        </p:tav>
                                      </p:tavLst>
                                    </p:anim>
                                    <p:anim calcmode="lin" valueType="num">
                                      <p:cBhvr>
                                        <p:cTn id="59" dur="500" fill="hold"/>
                                        <p:tgtEl>
                                          <p:spTgt spid="1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09" grpId="0" animBg="1"/>
      <p:bldP spid="110" grpId="0" animBg="1"/>
      <p:bldP spid="111" grpId="0" animBg="1"/>
      <p:bldP spid="112" grpId="0" animBg="1"/>
      <p:bldP spid="106" grpId="0" animBg="1"/>
      <p:bldP spid="107" grpId="0" animBg="1"/>
      <p:bldP spid="108" grpId="0" animBg="1"/>
      <p:bldP spid="113" grpId="0" animBg="1"/>
      <p:bldP spid="14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7"/>
          <p:cNvSpPr txBox="1">
            <a:spLocks noChangeArrowheads="1"/>
          </p:cNvSpPr>
          <p:nvPr/>
        </p:nvSpPr>
        <p:spPr bwMode="auto">
          <a:xfrm>
            <a:off x="6156176" y="79375"/>
            <a:ext cx="1941513" cy="400110"/>
          </a:xfrm>
          <a:prstGeom prst="rect">
            <a:avLst/>
          </a:prstGeom>
          <a:noFill/>
          <a:ln w="28575" algn="ctr">
            <a:noFill/>
            <a:miter lim="800000"/>
            <a:headEnd/>
            <a:tailEnd/>
          </a:ln>
        </p:spPr>
        <p:txBody>
          <a:bodyPr wrap="square">
            <a:spAutoFit/>
          </a:bodyPr>
          <a:lstStyle/>
          <a:p>
            <a:pPr algn="ctr">
              <a:spcBef>
                <a:spcPct val="50000"/>
              </a:spcBef>
            </a:pPr>
            <a:r>
              <a:rPr lang="zh-CN" altLang="en-US" sz="2000" dirty="0">
                <a:solidFill>
                  <a:srgbClr val="0000FF"/>
                </a:solidFill>
                <a:latin typeface="Arial" charset="0"/>
              </a:rPr>
              <a:t>主存（</a:t>
            </a:r>
            <a:r>
              <a:rPr lang="en-US" altLang="zh-CN" sz="2000" dirty="0">
                <a:solidFill>
                  <a:srgbClr val="0000FF"/>
                </a:solidFill>
                <a:latin typeface="Arial" charset="0"/>
              </a:rPr>
              <a:t>32</a:t>
            </a:r>
            <a:r>
              <a:rPr lang="zh-CN" altLang="en-US" sz="2000" dirty="0">
                <a:solidFill>
                  <a:srgbClr val="0000FF"/>
                </a:solidFill>
                <a:latin typeface="Arial" charset="0"/>
              </a:rPr>
              <a:t>块）</a:t>
            </a:r>
            <a:endParaRPr lang="en-US" altLang="zh-CN" sz="2000" dirty="0">
              <a:solidFill>
                <a:srgbClr val="0000FF"/>
              </a:solidFill>
              <a:latin typeface="Arial" charset="0"/>
            </a:endParaRPr>
          </a:p>
        </p:txBody>
      </p:sp>
      <p:sp>
        <p:nvSpPr>
          <p:cNvPr id="51203" name="Rectangle 8"/>
          <p:cNvSpPr>
            <a:spLocks noChangeArrowheads="1"/>
          </p:cNvSpPr>
          <p:nvPr/>
        </p:nvSpPr>
        <p:spPr bwMode="auto">
          <a:xfrm>
            <a:off x="384968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0</a:t>
            </a:r>
          </a:p>
        </p:txBody>
      </p:sp>
      <p:sp>
        <p:nvSpPr>
          <p:cNvPr id="51204" name="Rectangle 9"/>
          <p:cNvSpPr>
            <a:spLocks noChangeArrowheads="1"/>
          </p:cNvSpPr>
          <p:nvPr/>
        </p:nvSpPr>
        <p:spPr bwMode="auto">
          <a:xfrm>
            <a:off x="384968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1</a:t>
            </a:r>
          </a:p>
        </p:txBody>
      </p:sp>
      <p:sp>
        <p:nvSpPr>
          <p:cNvPr id="51205" name="Rectangle 10"/>
          <p:cNvSpPr>
            <a:spLocks noChangeArrowheads="1"/>
          </p:cNvSpPr>
          <p:nvPr/>
        </p:nvSpPr>
        <p:spPr bwMode="auto">
          <a:xfrm>
            <a:off x="384968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2</a:t>
            </a:r>
          </a:p>
        </p:txBody>
      </p:sp>
      <p:sp>
        <p:nvSpPr>
          <p:cNvPr id="51206" name="Rectangle 11"/>
          <p:cNvSpPr>
            <a:spLocks noChangeArrowheads="1"/>
          </p:cNvSpPr>
          <p:nvPr/>
        </p:nvSpPr>
        <p:spPr bwMode="auto">
          <a:xfrm>
            <a:off x="384968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3</a:t>
            </a:r>
          </a:p>
        </p:txBody>
      </p:sp>
      <p:sp>
        <p:nvSpPr>
          <p:cNvPr id="51207" name="Text Box 12"/>
          <p:cNvSpPr txBox="1">
            <a:spLocks noChangeArrowheads="1"/>
          </p:cNvSpPr>
          <p:nvPr/>
        </p:nvSpPr>
        <p:spPr bwMode="auto">
          <a:xfrm>
            <a:off x="5075238" y="685800"/>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51208" name="Text Box 13"/>
          <p:cNvSpPr txBox="1">
            <a:spLocks noChangeArrowheads="1"/>
          </p:cNvSpPr>
          <p:nvPr/>
        </p:nvSpPr>
        <p:spPr bwMode="auto">
          <a:xfrm>
            <a:off x="3748215" y="411511"/>
            <a:ext cx="2016894" cy="400110"/>
          </a:xfrm>
          <a:prstGeom prst="rect">
            <a:avLst/>
          </a:prstGeom>
          <a:noFill/>
          <a:ln w="28575" algn="ctr">
            <a:noFill/>
            <a:miter lim="800000"/>
            <a:headEnd/>
            <a:tailEnd/>
          </a:ln>
        </p:spPr>
        <p:txBody>
          <a:bodyPr wrap="square">
            <a:spAutoFit/>
          </a:bodyPr>
          <a:lstStyle/>
          <a:p>
            <a:pPr>
              <a:spcBef>
                <a:spcPct val="50000"/>
              </a:spcBef>
            </a:pPr>
            <a:r>
              <a:rPr lang="en-US" altLang="zh-CN" sz="2000" dirty="0">
                <a:solidFill>
                  <a:srgbClr val="0000FF"/>
                </a:solidFill>
                <a:latin typeface="Arial" charset="0"/>
              </a:rPr>
              <a:t>Cache</a:t>
            </a:r>
            <a:r>
              <a:rPr lang="zh-CN" altLang="en-US" sz="2000" dirty="0">
                <a:solidFill>
                  <a:srgbClr val="0000FF"/>
                </a:solidFill>
                <a:latin typeface="Arial" charset="0"/>
              </a:rPr>
              <a:t>（</a:t>
            </a:r>
            <a:r>
              <a:rPr lang="en-US" altLang="zh-CN" sz="2000" dirty="0">
                <a:solidFill>
                  <a:srgbClr val="0000FF"/>
                </a:solidFill>
                <a:latin typeface="Arial" charset="0"/>
              </a:rPr>
              <a:t>8</a:t>
            </a:r>
            <a:r>
              <a:rPr lang="zh-CN" altLang="en-US" sz="2000" dirty="0">
                <a:solidFill>
                  <a:srgbClr val="0000FF"/>
                </a:solidFill>
                <a:latin typeface="Arial" charset="0"/>
              </a:rPr>
              <a:t>块）</a:t>
            </a:r>
            <a:endParaRPr lang="en-US" altLang="zh-CN" sz="2000" dirty="0">
              <a:solidFill>
                <a:srgbClr val="0000FF"/>
              </a:solidFill>
              <a:latin typeface="Arial" charset="0"/>
            </a:endParaRPr>
          </a:p>
        </p:txBody>
      </p:sp>
      <p:sp>
        <p:nvSpPr>
          <p:cNvPr id="51209" name="Text Box 19"/>
          <p:cNvSpPr txBox="1">
            <a:spLocks noChangeArrowheads="1"/>
          </p:cNvSpPr>
          <p:nvPr/>
        </p:nvSpPr>
        <p:spPr bwMode="auto">
          <a:xfrm>
            <a:off x="1041400" y="477838"/>
            <a:ext cx="1008063" cy="311150"/>
          </a:xfrm>
          <a:prstGeom prst="rect">
            <a:avLst/>
          </a:prstGeom>
          <a:noFill/>
          <a:ln w="28575" algn="ctr">
            <a:noFill/>
            <a:miter lim="800000"/>
            <a:headEnd/>
            <a:tailEnd/>
          </a:ln>
        </p:spPr>
        <p:txBody>
          <a:bodyPr>
            <a:spAutoFit/>
          </a:bodyPr>
          <a:lstStyle/>
          <a:p>
            <a:pPr algn="r">
              <a:lnSpc>
                <a:spcPct val="80000"/>
              </a:lnSpc>
              <a:spcBef>
                <a:spcPct val="50000"/>
              </a:spcBef>
            </a:pPr>
            <a:r>
              <a:rPr lang="zh-CN" altLang="en-US" sz="1800">
                <a:solidFill>
                  <a:srgbClr val="D60093"/>
                </a:solidFill>
                <a:latin typeface="Arial" charset="0"/>
              </a:rPr>
              <a:t>有效位</a:t>
            </a:r>
            <a:endParaRPr lang="en-US" altLang="zh-CN" sz="1800">
              <a:solidFill>
                <a:srgbClr val="D60093"/>
              </a:solidFill>
              <a:latin typeface="Arial" charset="0"/>
            </a:endParaRPr>
          </a:p>
        </p:txBody>
      </p:sp>
      <p:sp>
        <p:nvSpPr>
          <p:cNvPr id="51210" name="Text Box 34"/>
          <p:cNvSpPr txBox="1">
            <a:spLocks noChangeArrowheads="1"/>
          </p:cNvSpPr>
          <p:nvPr/>
        </p:nvSpPr>
        <p:spPr bwMode="auto">
          <a:xfrm>
            <a:off x="5075238" y="974725"/>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1</a:t>
            </a:r>
          </a:p>
        </p:txBody>
      </p:sp>
      <p:sp>
        <p:nvSpPr>
          <p:cNvPr id="51211" name="Rectangle 36"/>
          <p:cNvSpPr>
            <a:spLocks noChangeArrowheads="1"/>
          </p:cNvSpPr>
          <p:nvPr/>
        </p:nvSpPr>
        <p:spPr bwMode="auto">
          <a:xfrm>
            <a:off x="6370638" y="479425"/>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0</a:t>
            </a:r>
          </a:p>
        </p:txBody>
      </p:sp>
      <p:sp>
        <p:nvSpPr>
          <p:cNvPr id="51212" name="Rectangle 37"/>
          <p:cNvSpPr>
            <a:spLocks noChangeArrowheads="1"/>
          </p:cNvSpPr>
          <p:nvPr/>
        </p:nvSpPr>
        <p:spPr bwMode="auto">
          <a:xfrm>
            <a:off x="6370638" y="765175"/>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1</a:t>
            </a:r>
          </a:p>
        </p:txBody>
      </p:sp>
      <p:sp>
        <p:nvSpPr>
          <p:cNvPr id="51213" name="Rectangle 38"/>
          <p:cNvSpPr>
            <a:spLocks noChangeArrowheads="1"/>
          </p:cNvSpPr>
          <p:nvPr/>
        </p:nvSpPr>
        <p:spPr bwMode="auto">
          <a:xfrm>
            <a:off x="6370638" y="1050925"/>
            <a:ext cx="1223962" cy="287338"/>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2</a:t>
            </a:r>
          </a:p>
        </p:txBody>
      </p:sp>
      <p:sp>
        <p:nvSpPr>
          <p:cNvPr id="51214" name="Rectangle 39"/>
          <p:cNvSpPr>
            <a:spLocks noChangeArrowheads="1"/>
          </p:cNvSpPr>
          <p:nvPr/>
        </p:nvSpPr>
        <p:spPr bwMode="auto">
          <a:xfrm>
            <a:off x="6370638" y="134461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3</a:t>
            </a:r>
          </a:p>
        </p:txBody>
      </p:sp>
      <p:sp>
        <p:nvSpPr>
          <p:cNvPr id="51215" name="Text Box 40"/>
          <p:cNvSpPr txBox="1">
            <a:spLocks noChangeArrowheads="1"/>
          </p:cNvSpPr>
          <p:nvPr/>
        </p:nvSpPr>
        <p:spPr bwMode="auto">
          <a:xfrm>
            <a:off x="7812162" y="1484784"/>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00"/>
                </a:solidFill>
                <a:latin typeface="Arial" charset="0"/>
              </a:rPr>
              <a:t>区</a:t>
            </a:r>
            <a:r>
              <a:rPr lang="en-US" altLang="zh-CN" sz="1800">
                <a:solidFill>
                  <a:srgbClr val="000000"/>
                </a:solidFill>
                <a:latin typeface="Arial" charset="0"/>
              </a:rPr>
              <a:t>0</a:t>
            </a:r>
          </a:p>
        </p:txBody>
      </p:sp>
      <p:sp>
        <p:nvSpPr>
          <p:cNvPr id="51216" name="AutoShape 41"/>
          <p:cNvSpPr>
            <a:spLocks/>
          </p:cNvSpPr>
          <p:nvPr/>
        </p:nvSpPr>
        <p:spPr bwMode="auto">
          <a:xfrm>
            <a:off x="7666038" y="479424"/>
            <a:ext cx="218330" cy="2301503"/>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solidFill>
                <a:srgbClr val="000000"/>
              </a:solidFill>
            </a:endParaRPr>
          </a:p>
        </p:txBody>
      </p:sp>
      <p:sp>
        <p:nvSpPr>
          <p:cNvPr id="51217" name="Rectangle 46"/>
          <p:cNvSpPr>
            <a:spLocks noChangeArrowheads="1"/>
          </p:cNvSpPr>
          <p:nvPr/>
        </p:nvSpPr>
        <p:spPr bwMode="auto">
          <a:xfrm>
            <a:off x="6372225" y="1630363"/>
            <a:ext cx="1223963"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4</a:t>
            </a:r>
          </a:p>
        </p:txBody>
      </p:sp>
      <p:sp>
        <p:nvSpPr>
          <p:cNvPr id="51218" name="Rectangle 47"/>
          <p:cNvSpPr>
            <a:spLocks noChangeArrowheads="1"/>
          </p:cNvSpPr>
          <p:nvPr/>
        </p:nvSpPr>
        <p:spPr bwMode="auto">
          <a:xfrm>
            <a:off x="6372225" y="1916113"/>
            <a:ext cx="1223963"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5</a:t>
            </a:r>
          </a:p>
        </p:txBody>
      </p:sp>
      <p:sp>
        <p:nvSpPr>
          <p:cNvPr id="51219" name="Rectangle 48"/>
          <p:cNvSpPr>
            <a:spLocks noChangeArrowheads="1"/>
          </p:cNvSpPr>
          <p:nvPr/>
        </p:nvSpPr>
        <p:spPr bwMode="auto">
          <a:xfrm>
            <a:off x="6372225" y="2201863"/>
            <a:ext cx="1223963" cy="287337"/>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6</a:t>
            </a:r>
          </a:p>
        </p:txBody>
      </p:sp>
      <p:sp>
        <p:nvSpPr>
          <p:cNvPr id="51220" name="Rectangle 49"/>
          <p:cNvSpPr>
            <a:spLocks noChangeArrowheads="1"/>
          </p:cNvSpPr>
          <p:nvPr/>
        </p:nvSpPr>
        <p:spPr bwMode="auto">
          <a:xfrm>
            <a:off x="6372225" y="2495550"/>
            <a:ext cx="1223963"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7</a:t>
            </a:r>
          </a:p>
        </p:txBody>
      </p:sp>
      <p:sp>
        <p:nvSpPr>
          <p:cNvPr id="51221" name="Text Box 50"/>
          <p:cNvSpPr txBox="1">
            <a:spLocks noChangeArrowheads="1"/>
          </p:cNvSpPr>
          <p:nvPr/>
        </p:nvSpPr>
        <p:spPr bwMode="auto">
          <a:xfrm>
            <a:off x="7812161" y="378904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00"/>
                </a:solidFill>
                <a:latin typeface="Arial" charset="0"/>
              </a:rPr>
              <a:t>区</a:t>
            </a:r>
            <a:r>
              <a:rPr lang="en-US" altLang="zh-CN" sz="1800">
                <a:solidFill>
                  <a:srgbClr val="000000"/>
                </a:solidFill>
                <a:latin typeface="Arial" charset="0"/>
              </a:rPr>
              <a:t>1</a:t>
            </a:r>
          </a:p>
        </p:txBody>
      </p:sp>
      <p:sp>
        <p:nvSpPr>
          <p:cNvPr id="51222" name="AutoShape 51"/>
          <p:cNvSpPr>
            <a:spLocks/>
          </p:cNvSpPr>
          <p:nvPr/>
        </p:nvSpPr>
        <p:spPr bwMode="auto">
          <a:xfrm>
            <a:off x="7667625" y="2851969"/>
            <a:ext cx="216743" cy="2233215"/>
          </a:xfrm>
          <a:prstGeom prst="rightBrace">
            <a:avLst>
              <a:gd name="adj1" fmla="val 62362"/>
              <a:gd name="adj2" fmla="val 50000"/>
            </a:avLst>
          </a:prstGeom>
          <a:noFill/>
          <a:ln w="19050">
            <a:solidFill>
              <a:schemeClr val="tx1"/>
            </a:solidFill>
            <a:round/>
            <a:headEnd/>
            <a:tailEnd/>
          </a:ln>
        </p:spPr>
        <p:txBody>
          <a:bodyPr wrap="none" anchor="ctr"/>
          <a:lstStyle/>
          <a:p>
            <a:pPr algn="ctr">
              <a:spcBef>
                <a:spcPct val="50000"/>
              </a:spcBef>
            </a:pPr>
            <a:endParaRPr lang="zh-CN" altLang="en-US">
              <a:solidFill>
                <a:srgbClr val="000000"/>
              </a:solidFill>
            </a:endParaRPr>
          </a:p>
        </p:txBody>
      </p:sp>
      <p:sp>
        <p:nvSpPr>
          <p:cNvPr id="51223" name="Rectangle 56"/>
          <p:cNvSpPr>
            <a:spLocks noChangeArrowheads="1"/>
          </p:cNvSpPr>
          <p:nvPr/>
        </p:nvSpPr>
        <p:spPr bwMode="auto">
          <a:xfrm>
            <a:off x="6372225" y="2782888"/>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0</a:t>
            </a:r>
          </a:p>
        </p:txBody>
      </p:sp>
      <p:sp>
        <p:nvSpPr>
          <p:cNvPr id="51224" name="Rectangle 57"/>
          <p:cNvSpPr>
            <a:spLocks noChangeArrowheads="1"/>
          </p:cNvSpPr>
          <p:nvPr/>
        </p:nvSpPr>
        <p:spPr bwMode="auto">
          <a:xfrm>
            <a:off x="6372225" y="3068638"/>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1</a:t>
            </a:r>
          </a:p>
        </p:txBody>
      </p:sp>
      <p:sp>
        <p:nvSpPr>
          <p:cNvPr id="51225" name="Rectangle 58"/>
          <p:cNvSpPr>
            <a:spLocks noChangeArrowheads="1"/>
          </p:cNvSpPr>
          <p:nvPr/>
        </p:nvSpPr>
        <p:spPr bwMode="auto">
          <a:xfrm>
            <a:off x="6372225" y="3354388"/>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2</a:t>
            </a:r>
          </a:p>
        </p:txBody>
      </p:sp>
      <p:sp>
        <p:nvSpPr>
          <p:cNvPr id="51226" name="Rectangle 59"/>
          <p:cNvSpPr>
            <a:spLocks noChangeArrowheads="1"/>
          </p:cNvSpPr>
          <p:nvPr/>
        </p:nvSpPr>
        <p:spPr bwMode="auto">
          <a:xfrm>
            <a:off x="6372225" y="3648075"/>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3</a:t>
            </a:r>
          </a:p>
        </p:txBody>
      </p:sp>
      <p:sp>
        <p:nvSpPr>
          <p:cNvPr id="51229" name="Rectangle 66"/>
          <p:cNvSpPr>
            <a:spLocks noChangeArrowheads="1"/>
          </p:cNvSpPr>
          <p:nvPr/>
        </p:nvSpPr>
        <p:spPr bwMode="auto">
          <a:xfrm>
            <a:off x="6370638" y="3935413"/>
            <a:ext cx="1223962"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4</a:t>
            </a:r>
          </a:p>
        </p:txBody>
      </p:sp>
      <p:sp>
        <p:nvSpPr>
          <p:cNvPr id="51230" name="Rectangle 67"/>
          <p:cNvSpPr>
            <a:spLocks noChangeArrowheads="1"/>
          </p:cNvSpPr>
          <p:nvPr/>
        </p:nvSpPr>
        <p:spPr bwMode="auto">
          <a:xfrm>
            <a:off x="6370638" y="4221163"/>
            <a:ext cx="1223962"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5</a:t>
            </a:r>
          </a:p>
        </p:txBody>
      </p:sp>
      <p:sp>
        <p:nvSpPr>
          <p:cNvPr id="51231" name="Rectangle 68"/>
          <p:cNvSpPr>
            <a:spLocks noChangeArrowheads="1"/>
          </p:cNvSpPr>
          <p:nvPr/>
        </p:nvSpPr>
        <p:spPr bwMode="auto">
          <a:xfrm>
            <a:off x="6370638" y="4506913"/>
            <a:ext cx="1223962" cy="287337"/>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a:solidFill>
                  <a:srgbClr val="FF0000"/>
                </a:solidFill>
                <a:latin typeface="Arial" charset="0"/>
              </a:rPr>
              <a:t>块</a:t>
            </a:r>
            <a:r>
              <a:rPr lang="en-US" altLang="zh-CN" sz="1800">
                <a:solidFill>
                  <a:srgbClr val="FF0000"/>
                </a:solidFill>
                <a:latin typeface="Arial" charset="0"/>
              </a:rPr>
              <a:t>6</a:t>
            </a:r>
          </a:p>
        </p:txBody>
      </p:sp>
      <p:sp>
        <p:nvSpPr>
          <p:cNvPr id="51232" name="Rectangle 69"/>
          <p:cNvSpPr>
            <a:spLocks noChangeArrowheads="1"/>
          </p:cNvSpPr>
          <p:nvPr/>
        </p:nvSpPr>
        <p:spPr bwMode="auto">
          <a:xfrm>
            <a:off x="6370638" y="4800600"/>
            <a:ext cx="1223962"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7</a:t>
            </a:r>
          </a:p>
        </p:txBody>
      </p:sp>
      <p:sp>
        <p:nvSpPr>
          <p:cNvPr id="51235" name="Rectangle 77"/>
          <p:cNvSpPr>
            <a:spLocks noChangeArrowheads="1"/>
          </p:cNvSpPr>
          <p:nvPr/>
        </p:nvSpPr>
        <p:spPr bwMode="auto">
          <a:xfrm>
            <a:off x="466725" y="5661025"/>
            <a:ext cx="576263" cy="576263"/>
          </a:xfrm>
          <a:prstGeom prst="rect">
            <a:avLst/>
          </a:prstGeom>
          <a:noFill/>
          <a:ln w="19050" algn="ctr">
            <a:noFill/>
            <a:miter lim="800000"/>
            <a:headEnd/>
            <a:tailEnd/>
          </a:ln>
        </p:spPr>
        <p:txBody>
          <a:bodyPr wrap="none" anchor="ctr"/>
          <a:lstStyle/>
          <a:p>
            <a:pPr algn="ctr"/>
            <a:r>
              <a:rPr lang="zh-CN" altLang="en-US" sz="1800" dirty="0">
                <a:solidFill>
                  <a:srgbClr val="000000"/>
                </a:solidFill>
                <a:latin typeface="Arial" charset="0"/>
              </a:rPr>
              <a:t>标记</a:t>
            </a:r>
          </a:p>
          <a:p>
            <a:pPr algn="ctr"/>
            <a:r>
              <a:rPr lang="en-US" altLang="zh-CN" sz="1800" dirty="0">
                <a:solidFill>
                  <a:srgbClr val="000000"/>
                </a:solidFill>
                <a:latin typeface="Arial" charset="0"/>
              </a:rPr>
              <a:t>(</a:t>
            </a:r>
            <a:r>
              <a:rPr lang="zh-CN" altLang="en-US" sz="1800" dirty="0">
                <a:solidFill>
                  <a:srgbClr val="000000"/>
                </a:solidFill>
                <a:latin typeface="Arial" charset="0"/>
              </a:rPr>
              <a:t>区号</a:t>
            </a:r>
            <a:r>
              <a:rPr lang="en-US" altLang="zh-CN" sz="1800" dirty="0">
                <a:solidFill>
                  <a:srgbClr val="000000"/>
                </a:solidFill>
                <a:latin typeface="Arial" charset="0"/>
              </a:rPr>
              <a:t>)</a:t>
            </a:r>
          </a:p>
        </p:txBody>
      </p:sp>
      <p:sp>
        <p:nvSpPr>
          <p:cNvPr id="51236" name="Rectangle 78"/>
          <p:cNvSpPr>
            <a:spLocks noChangeArrowheads="1"/>
          </p:cNvSpPr>
          <p:nvPr/>
        </p:nvSpPr>
        <p:spPr bwMode="auto">
          <a:xfrm>
            <a:off x="1114425" y="5661025"/>
            <a:ext cx="576263" cy="576263"/>
          </a:xfrm>
          <a:prstGeom prst="rect">
            <a:avLst/>
          </a:prstGeom>
          <a:noFill/>
          <a:ln w="19050" algn="ctr">
            <a:noFill/>
            <a:miter lim="800000"/>
            <a:headEnd/>
            <a:tailEnd/>
          </a:ln>
        </p:spPr>
        <p:txBody>
          <a:bodyPr wrap="none" anchor="ctr"/>
          <a:lstStyle/>
          <a:p>
            <a:pPr algn="ctr"/>
            <a:r>
              <a:rPr lang="zh-CN" altLang="en-US" sz="1800">
                <a:solidFill>
                  <a:srgbClr val="000000"/>
                </a:solidFill>
                <a:latin typeface="Arial" charset="0"/>
              </a:rPr>
              <a:t>索引</a:t>
            </a:r>
            <a:br>
              <a:rPr lang="zh-CN" altLang="en-US" sz="1800">
                <a:solidFill>
                  <a:srgbClr val="000000"/>
                </a:solidFill>
                <a:latin typeface="Arial" charset="0"/>
              </a:rPr>
            </a:br>
            <a:r>
              <a:rPr lang="en-US" altLang="zh-CN" sz="1800">
                <a:solidFill>
                  <a:srgbClr val="000000"/>
                </a:solidFill>
                <a:latin typeface="Arial" charset="0"/>
              </a:rPr>
              <a:t>(</a:t>
            </a:r>
            <a:r>
              <a:rPr lang="zh-CN" altLang="en-US" sz="1800">
                <a:solidFill>
                  <a:srgbClr val="000000"/>
                </a:solidFill>
                <a:latin typeface="Arial" charset="0"/>
              </a:rPr>
              <a:t>组号</a:t>
            </a:r>
            <a:r>
              <a:rPr lang="en-US" altLang="zh-CN" sz="1800">
                <a:solidFill>
                  <a:srgbClr val="000000"/>
                </a:solidFill>
                <a:latin typeface="Arial" charset="0"/>
              </a:rPr>
              <a:t>)</a:t>
            </a:r>
          </a:p>
        </p:txBody>
      </p:sp>
      <p:sp>
        <p:nvSpPr>
          <p:cNvPr id="51237" name="Rectangle 79"/>
          <p:cNvSpPr>
            <a:spLocks noChangeArrowheads="1"/>
          </p:cNvSpPr>
          <p:nvPr/>
        </p:nvSpPr>
        <p:spPr bwMode="auto">
          <a:xfrm>
            <a:off x="1690688" y="5661025"/>
            <a:ext cx="1152525" cy="287338"/>
          </a:xfrm>
          <a:prstGeom prst="rect">
            <a:avLst/>
          </a:prstGeom>
          <a:noFill/>
          <a:ln w="19050" algn="ctr">
            <a:noFill/>
            <a:miter lim="800000"/>
            <a:headEnd/>
            <a:tailEnd/>
          </a:ln>
        </p:spPr>
        <p:txBody>
          <a:bodyPr wrap="none" anchor="ctr"/>
          <a:lstStyle/>
          <a:p>
            <a:pPr algn="ctr"/>
            <a:r>
              <a:rPr lang="zh-CN" altLang="en-US" sz="1800">
                <a:solidFill>
                  <a:srgbClr val="000000"/>
                </a:solidFill>
                <a:latin typeface="Arial" charset="0"/>
              </a:rPr>
              <a:t>块内地址</a:t>
            </a:r>
          </a:p>
        </p:txBody>
      </p:sp>
      <p:sp>
        <p:nvSpPr>
          <p:cNvPr id="51238" name="Rectangle 81"/>
          <p:cNvSpPr>
            <a:spLocks noChangeArrowheads="1"/>
          </p:cNvSpPr>
          <p:nvPr/>
        </p:nvSpPr>
        <p:spPr bwMode="auto">
          <a:xfrm>
            <a:off x="971601" y="5372100"/>
            <a:ext cx="719088"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110</a:t>
            </a:r>
          </a:p>
        </p:txBody>
      </p:sp>
      <p:sp>
        <p:nvSpPr>
          <p:cNvPr id="51239" name="Rectangle 82"/>
          <p:cNvSpPr>
            <a:spLocks noChangeArrowheads="1"/>
          </p:cNvSpPr>
          <p:nvPr/>
        </p:nvSpPr>
        <p:spPr bwMode="auto">
          <a:xfrm>
            <a:off x="1690688" y="5372100"/>
            <a:ext cx="1152525"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011 000</a:t>
            </a:r>
          </a:p>
        </p:txBody>
      </p:sp>
      <p:sp>
        <p:nvSpPr>
          <p:cNvPr id="51240" name="Rectangle 83"/>
          <p:cNvSpPr>
            <a:spLocks noChangeArrowheads="1"/>
          </p:cNvSpPr>
          <p:nvPr/>
        </p:nvSpPr>
        <p:spPr bwMode="auto">
          <a:xfrm>
            <a:off x="395288" y="5372100"/>
            <a:ext cx="576312"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a:solidFill>
                  <a:srgbClr val="FF0000"/>
                </a:solidFill>
                <a:latin typeface="Arial" charset="0"/>
              </a:rPr>
              <a:t>01</a:t>
            </a:r>
          </a:p>
        </p:txBody>
      </p:sp>
      <p:sp>
        <p:nvSpPr>
          <p:cNvPr id="51243" name="Text Box 126"/>
          <p:cNvSpPr txBox="1">
            <a:spLocks noChangeArrowheads="1"/>
          </p:cNvSpPr>
          <p:nvPr/>
        </p:nvSpPr>
        <p:spPr bwMode="auto">
          <a:xfrm>
            <a:off x="683568" y="117475"/>
            <a:ext cx="2518420" cy="400110"/>
          </a:xfrm>
          <a:prstGeom prst="rect">
            <a:avLst/>
          </a:prstGeom>
          <a:noFill/>
          <a:ln w="28575" algn="ctr">
            <a:noFill/>
            <a:miter lim="800000"/>
            <a:headEnd/>
            <a:tailEnd/>
          </a:ln>
        </p:spPr>
        <p:txBody>
          <a:bodyPr wrap="square">
            <a:spAutoFit/>
          </a:bodyPr>
          <a:lstStyle/>
          <a:p>
            <a:pPr>
              <a:spcBef>
                <a:spcPct val="50000"/>
              </a:spcBef>
            </a:pPr>
            <a:r>
              <a:rPr lang="zh-CN" altLang="en-US" sz="2000" dirty="0">
                <a:solidFill>
                  <a:srgbClr val="0000FF"/>
                </a:solidFill>
                <a:latin typeface="Arial" charset="0"/>
              </a:rPr>
              <a:t>地址映射表（</a:t>
            </a:r>
            <a:r>
              <a:rPr lang="en-US" altLang="zh-CN" sz="2000" dirty="0">
                <a:solidFill>
                  <a:srgbClr val="0000FF"/>
                </a:solidFill>
                <a:latin typeface="Arial" charset="0"/>
              </a:rPr>
              <a:t>8</a:t>
            </a:r>
            <a:r>
              <a:rPr lang="zh-CN" altLang="en-US" sz="2000" dirty="0">
                <a:solidFill>
                  <a:srgbClr val="0000FF"/>
                </a:solidFill>
                <a:latin typeface="Arial" charset="0"/>
              </a:rPr>
              <a:t>行）</a:t>
            </a:r>
          </a:p>
        </p:txBody>
      </p:sp>
      <p:sp>
        <p:nvSpPr>
          <p:cNvPr id="51244" name="Text Box 134"/>
          <p:cNvSpPr txBox="1">
            <a:spLocks noChangeArrowheads="1"/>
          </p:cNvSpPr>
          <p:nvPr/>
        </p:nvSpPr>
        <p:spPr bwMode="auto">
          <a:xfrm>
            <a:off x="5073650" y="126876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2</a:t>
            </a:r>
          </a:p>
        </p:txBody>
      </p:sp>
      <p:sp>
        <p:nvSpPr>
          <p:cNvPr id="51245" name="Text Box 135"/>
          <p:cNvSpPr txBox="1">
            <a:spLocks noChangeArrowheads="1"/>
          </p:cNvSpPr>
          <p:nvPr/>
        </p:nvSpPr>
        <p:spPr bwMode="auto">
          <a:xfrm>
            <a:off x="5073650" y="1556792"/>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3</a:t>
            </a:r>
          </a:p>
        </p:txBody>
      </p:sp>
      <p:sp>
        <p:nvSpPr>
          <p:cNvPr id="51246" name="Rectangle 136"/>
          <p:cNvSpPr>
            <a:spLocks noChangeArrowheads="1"/>
          </p:cNvSpPr>
          <p:nvPr/>
        </p:nvSpPr>
        <p:spPr bwMode="auto">
          <a:xfrm>
            <a:off x="3849688" y="1925787"/>
            <a:ext cx="1223962"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4</a:t>
            </a:r>
          </a:p>
        </p:txBody>
      </p:sp>
      <p:sp>
        <p:nvSpPr>
          <p:cNvPr id="51247" name="Rectangle 137"/>
          <p:cNvSpPr>
            <a:spLocks noChangeArrowheads="1"/>
          </p:cNvSpPr>
          <p:nvPr/>
        </p:nvSpPr>
        <p:spPr bwMode="auto">
          <a:xfrm>
            <a:off x="3849688" y="2211537"/>
            <a:ext cx="1223962"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5</a:t>
            </a:r>
          </a:p>
        </p:txBody>
      </p:sp>
      <p:sp>
        <p:nvSpPr>
          <p:cNvPr id="51248" name="Rectangle 138"/>
          <p:cNvSpPr>
            <a:spLocks noChangeArrowheads="1"/>
          </p:cNvSpPr>
          <p:nvPr/>
        </p:nvSpPr>
        <p:spPr bwMode="auto">
          <a:xfrm>
            <a:off x="3849688" y="2500462"/>
            <a:ext cx="1223962" cy="287337"/>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6</a:t>
            </a:r>
          </a:p>
        </p:txBody>
      </p:sp>
      <p:sp>
        <p:nvSpPr>
          <p:cNvPr id="51249" name="Rectangle 139"/>
          <p:cNvSpPr>
            <a:spLocks noChangeArrowheads="1"/>
          </p:cNvSpPr>
          <p:nvPr/>
        </p:nvSpPr>
        <p:spPr bwMode="auto">
          <a:xfrm>
            <a:off x="3849688" y="2789387"/>
            <a:ext cx="1223962"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7</a:t>
            </a:r>
          </a:p>
        </p:txBody>
      </p:sp>
      <p:sp>
        <p:nvSpPr>
          <p:cNvPr id="51250" name="Text Box 140"/>
          <p:cNvSpPr txBox="1">
            <a:spLocks noChangeArrowheads="1"/>
          </p:cNvSpPr>
          <p:nvPr/>
        </p:nvSpPr>
        <p:spPr bwMode="auto">
          <a:xfrm>
            <a:off x="5075238" y="1844824"/>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4</a:t>
            </a:r>
          </a:p>
        </p:txBody>
      </p:sp>
      <p:sp>
        <p:nvSpPr>
          <p:cNvPr id="51251" name="Text Box 141"/>
          <p:cNvSpPr txBox="1">
            <a:spLocks noChangeArrowheads="1"/>
          </p:cNvSpPr>
          <p:nvPr/>
        </p:nvSpPr>
        <p:spPr bwMode="auto">
          <a:xfrm>
            <a:off x="5075238" y="2133749"/>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D60093"/>
                </a:solidFill>
                <a:latin typeface="Arial" charset="0"/>
              </a:rPr>
              <a:t>组</a:t>
            </a:r>
            <a:r>
              <a:rPr lang="en-US" altLang="zh-CN" sz="1800">
                <a:solidFill>
                  <a:srgbClr val="D60093"/>
                </a:solidFill>
                <a:latin typeface="Arial" charset="0"/>
              </a:rPr>
              <a:t>5</a:t>
            </a:r>
          </a:p>
        </p:txBody>
      </p:sp>
      <p:sp>
        <p:nvSpPr>
          <p:cNvPr id="51252" name="Text Box 142"/>
          <p:cNvSpPr txBox="1">
            <a:spLocks noChangeArrowheads="1"/>
          </p:cNvSpPr>
          <p:nvPr/>
        </p:nvSpPr>
        <p:spPr bwMode="auto">
          <a:xfrm>
            <a:off x="5073650" y="2486223"/>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FF"/>
                </a:solidFill>
                <a:latin typeface="Arial" charset="0"/>
              </a:rPr>
              <a:t>组</a:t>
            </a:r>
            <a:r>
              <a:rPr lang="en-US" altLang="zh-CN" sz="1800">
                <a:solidFill>
                  <a:srgbClr val="0000FF"/>
                </a:solidFill>
                <a:latin typeface="Arial" charset="0"/>
              </a:rPr>
              <a:t>6</a:t>
            </a:r>
          </a:p>
        </p:txBody>
      </p:sp>
      <p:sp>
        <p:nvSpPr>
          <p:cNvPr id="51253" name="Text Box 143"/>
          <p:cNvSpPr txBox="1">
            <a:spLocks noChangeArrowheads="1"/>
          </p:cNvSpPr>
          <p:nvPr/>
        </p:nvSpPr>
        <p:spPr bwMode="auto">
          <a:xfrm>
            <a:off x="5073650" y="2781449"/>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7</a:t>
            </a:r>
          </a:p>
        </p:txBody>
      </p:sp>
      <p:sp>
        <p:nvSpPr>
          <p:cNvPr id="51254" name="Rectangle 144"/>
          <p:cNvSpPr>
            <a:spLocks noChangeArrowheads="1"/>
          </p:cNvSpPr>
          <p:nvPr/>
        </p:nvSpPr>
        <p:spPr bwMode="auto">
          <a:xfrm>
            <a:off x="1976438" y="766763"/>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01</a:t>
            </a:r>
          </a:p>
        </p:txBody>
      </p:sp>
      <p:sp>
        <p:nvSpPr>
          <p:cNvPr id="51255" name="Rectangle 145"/>
          <p:cNvSpPr>
            <a:spLocks noChangeArrowheads="1"/>
          </p:cNvSpPr>
          <p:nvPr/>
        </p:nvSpPr>
        <p:spPr bwMode="auto">
          <a:xfrm>
            <a:off x="1976438" y="1052513"/>
            <a:ext cx="12239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11</a:t>
            </a:r>
          </a:p>
        </p:txBody>
      </p:sp>
      <p:sp>
        <p:nvSpPr>
          <p:cNvPr id="51256" name="Rectangle 146"/>
          <p:cNvSpPr>
            <a:spLocks noChangeArrowheads="1"/>
          </p:cNvSpPr>
          <p:nvPr/>
        </p:nvSpPr>
        <p:spPr bwMode="auto">
          <a:xfrm>
            <a:off x="1976438" y="1341438"/>
            <a:ext cx="1223962"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00</a:t>
            </a:r>
          </a:p>
        </p:txBody>
      </p:sp>
      <p:sp>
        <p:nvSpPr>
          <p:cNvPr id="51257" name="Rectangle 147"/>
          <p:cNvSpPr>
            <a:spLocks noChangeArrowheads="1"/>
          </p:cNvSpPr>
          <p:nvPr/>
        </p:nvSpPr>
        <p:spPr bwMode="auto">
          <a:xfrm>
            <a:off x="1976438" y="1630363"/>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11</a:t>
            </a:r>
          </a:p>
        </p:txBody>
      </p:sp>
      <p:sp>
        <p:nvSpPr>
          <p:cNvPr id="51258" name="Rectangle 148"/>
          <p:cNvSpPr>
            <a:spLocks noChangeArrowheads="1"/>
          </p:cNvSpPr>
          <p:nvPr/>
        </p:nvSpPr>
        <p:spPr bwMode="auto">
          <a:xfrm>
            <a:off x="1616075" y="765175"/>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59" name="Rectangle 149"/>
          <p:cNvSpPr>
            <a:spLocks noChangeArrowheads="1"/>
          </p:cNvSpPr>
          <p:nvPr/>
        </p:nvSpPr>
        <p:spPr bwMode="auto">
          <a:xfrm>
            <a:off x="1616075" y="1050925"/>
            <a:ext cx="3603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a:t>
            </a:r>
          </a:p>
        </p:txBody>
      </p:sp>
      <p:sp>
        <p:nvSpPr>
          <p:cNvPr id="51260" name="Rectangle 150"/>
          <p:cNvSpPr>
            <a:spLocks noChangeArrowheads="1"/>
          </p:cNvSpPr>
          <p:nvPr/>
        </p:nvSpPr>
        <p:spPr bwMode="auto">
          <a:xfrm>
            <a:off x="1616075" y="1339850"/>
            <a:ext cx="360363"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61" name="Text Box 153"/>
          <p:cNvSpPr txBox="1">
            <a:spLocks noChangeArrowheads="1"/>
          </p:cNvSpPr>
          <p:nvPr/>
        </p:nvSpPr>
        <p:spPr bwMode="auto">
          <a:xfrm>
            <a:off x="2049463" y="477838"/>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51262" name="Rectangle 154"/>
          <p:cNvSpPr>
            <a:spLocks noChangeArrowheads="1"/>
          </p:cNvSpPr>
          <p:nvPr/>
        </p:nvSpPr>
        <p:spPr bwMode="auto">
          <a:xfrm>
            <a:off x="1617663" y="1628775"/>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a:t>
            </a:r>
          </a:p>
        </p:txBody>
      </p:sp>
      <p:sp>
        <p:nvSpPr>
          <p:cNvPr id="51263" name="Rectangle 155"/>
          <p:cNvSpPr>
            <a:spLocks noChangeArrowheads="1"/>
          </p:cNvSpPr>
          <p:nvPr/>
        </p:nvSpPr>
        <p:spPr bwMode="auto">
          <a:xfrm>
            <a:off x="1978025" y="1925787"/>
            <a:ext cx="12239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01</a:t>
            </a:r>
          </a:p>
        </p:txBody>
      </p:sp>
      <p:sp>
        <p:nvSpPr>
          <p:cNvPr id="51264" name="Rectangle 156"/>
          <p:cNvSpPr>
            <a:spLocks noChangeArrowheads="1"/>
          </p:cNvSpPr>
          <p:nvPr/>
        </p:nvSpPr>
        <p:spPr bwMode="auto">
          <a:xfrm>
            <a:off x="1978025" y="2211537"/>
            <a:ext cx="1223963"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10</a:t>
            </a:r>
          </a:p>
        </p:txBody>
      </p:sp>
      <p:sp>
        <p:nvSpPr>
          <p:cNvPr id="51265" name="Rectangle 157"/>
          <p:cNvSpPr>
            <a:spLocks noChangeArrowheads="1"/>
          </p:cNvSpPr>
          <p:nvPr/>
        </p:nvSpPr>
        <p:spPr bwMode="auto">
          <a:xfrm>
            <a:off x="1978025" y="2500462"/>
            <a:ext cx="1223963" cy="287337"/>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00</a:t>
            </a:r>
          </a:p>
        </p:txBody>
      </p:sp>
      <p:sp>
        <p:nvSpPr>
          <p:cNvPr id="51266" name="Rectangle 158"/>
          <p:cNvSpPr>
            <a:spLocks noChangeArrowheads="1"/>
          </p:cNvSpPr>
          <p:nvPr/>
        </p:nvSpPr>
        <p:spPr bwMode="auto">
          <a:xfrm>
            <a:off x="1978025" y="2789387"/>
            <a:ext cx="12239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10</a:t>
            </a:r>
          </a:p>
        </p:txBody>
      </p:sp>
      <p:sp>
        <p:nvSpPr>
          <p:cNvPr id="51267" name="Rectangle 159"/>
          <p:cNvSpPr>
            <a:spLocks noChangeArrowheads="1"/>
          </p:cNvSpPr>
          <p:nvPr/>
        </p:nvSpPr>
        <p:spPr bwMode="auto">
          <a:xfrm>
            <a:off x="1617663" y="1924199"/>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a:t>
            </a:r>
          </a:p>
        </p:txBody>
      </p:sp>
      <p:sp>
        <p:nvSpPr>
          <p:cNvPr id="51268" name="Rectangle 160"/>
          <p:cNvSpPr>
            <a:spLocks noChangeArrowheads="1"/>
          </p:cNvSpPr>
          <p:nvPr/>
        </p:nvSpPr>
        <p:spPr bwMode="auto">
          <a:xfrm>
            <a:off x="1617663" y="2209949"/>
            <a:ext cx="360362" cy="285750"/>
          </a:xfrm>
          <a:prstGeom prst="rect">
            <a:avLst/>
          </a:prstGeom>
          <a:solidFill>
            <a:srgbClr val="FFCCCC"/>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69" name="Rectangle 161"/>
          <p:cNvSpPr>
            <a:spLocks noChangeArrowheads="1"/>
          </p:cNvSpPr>
          <p:nvPr/>
        </p:nvSpPr>
        <p:spPr bwMode="auto">
          <a:xfrm>
            <a:off x="1617663" y="2498874"/>
            <a:ext cx="360362" cy="287338"/>
          </a:xfrm>
          <a:prstGeom prst="rect">
            <a:avLst/>
          </a:prstGeom>
          <a:solidFill>
            <a:srgbClr val="CCECFF"/>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0</a:t>
            </a:r>
          </a:p>
        </p:txBody>
      </p:sp>
      <p:sp>
        <p:nvSpPr>
          <p:cNvPr id="51270" name="Rectangle 162"/>
          <p:cNvSpPr>
            <a:spLocks noChangeArrowheads="1"/>
          </p:cNvSpPr>
          <p:nvPr/>
        </p:nvSpPr>
        <p:spPr bwMode="auto">
          <a:xfrm>
            <a:off x="1619250" y="2787799"/>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solidFill>
                  <a:srgbClr val="000000"/>
                </a:solidFill>
                <a:latin typeface="Arial" charset="0"/>
              </a:rPr>
              <a:t>1</a:t>
            </a:r>
          </a:p>
        </p:txBody>
      </p:sp>
      <p:sp>
        <p:nvSpPr>
          <p:cNvPr id="51271" name="Rectangle 163"/>
          <p:cNvSpPr>
            <a:spLocks noChangeArrowheads="1"/>
          </p:cNvSpPr>
          <p:nvPr/>
        </p:nvSpPr>
        <p:spPr bwMode="auto">
          <a:xfrm>
            <a:off x="6372225" y="5087938"/>
            <a:ext cx="1223963" cy="285750"/>
          </a:xfrm>
          <a:prstGeom prst="rect">
            <a:avLst/>
          </a:prstGeom>
          <a:noFill/>
          <a:ln w="19050" algn="ctr">
            <a:solidFill>
              <a:schemeClr val="tx1"/>
            </a:solidFill>
            <a:miter lim="800000"/>
            <a:headEnd/>
            <a:tailEnd/>
          </a:ln>
        </p:spPr>
        <p:txBody>
          <a:bodyPr wrap="none" anchor="ctr"/>
          <a:lstStyle/>
          <a:p>
            <a:pPr algn="ctr"/>
            <a:r>
              <a:rPr lang="en-US" altLang="zh-CN" sz="1800">
                <a:solidFill>
                  <a:srgbClr val="000000"/>
                </a:solidFill>
                <a:latin typeface="宋体" pitchFamily="2" charset="-122"/>
              </a:rPr>
              <a:t>……</a:t>
            </a:r>
            <a:endParaRPr lang="en-US" altLang="zh-CN" sz="1800">
              <a:solidFill>
                <a:srgbClr val="000000"/>
              </a:solidFill>
              <a:latin typeface="Arial" charset="0"/>
            </a:endParaRPr>
          </a:p>
        </p:txBody>
      </p:sp>
      <p:sp>
        <p:nvSpPr>
          <p:cNvPr id="51272" name="Rectangle 164"/>
          <p:cNvSpPr>
            <a:spLocks noChangeArrowheads="1"/>
          </p:cNvSpPr>
          <p:nvPr/>
        </p:nvSpPr>
        <p:spPr bwMode="auto">
          <a:xfrm>
            <a:off x="6372225" y="5378450"/>
            <a:ext cx="1223963" cy="285750"/>
          </a:xfrm>
          <a:prstGeom prst="rect">
            <a:avLst/>
          </a:prstGeom>
          <a:solidFill>
            <a:srgbClr val="C0C0C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4</a:t>
            </a:r>
          </a:p>
        </p:txBody>
      </p:sp>
      <p:sp>
        <p:nvSpPr>
          <p:cNvPr id="51273" name="Rectangle 165"/>
          <p:cNvSpPr>
            <a:spLocks noChangeArrowheads="1"/>
          </p:cNvSpPr>
          <p:nvPr/>
        </p:nvSpPr>
        <p:spPr bwMode="auto">
          <a:xfrm>
            <a:off x="6372225" y="5664200"/>
            <a:ext cx="1223963" cy="285750"/>
          </a:xfrm>
          <a:prstGeom prst="rect">
            <a:avLst/>
          </a:prstGeom>
          <a:solidFill>
            <a:srgbClr val="CC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5</a:t>
            </a:r>
          </a:p>
        </p:txBody>
      </p:sp>
      <p:sp>
        <p:nvSpPr>
          <p:cNvPr id="51274" name="Rectangle 166"/>
          <p:cNvSpPr>
            <a:spLocks noChangeArrowheads="1"/>
          </p:cNvSpPr>
          <p:nvPr/>
        </p:nvSpPr>
        <p:spPr bwMode="auto">
          <a:xfrm>
            <a:off x="6372225" y="5949950"/>
            <a:ext cx="1223963" cy="287338"/>
          </a:xfrm>
          <a:prstGeom prst="rect">
            <a:avLst/>
          </a:prstGeom>
          <a:solidFill>
            <a:srgbClr val="FF9966"/>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6</a:t>
            </a:r>
          </a:p>
        </p:txBody>
      </p:sp>
      <p:sp>
        <p:nvSpPr>
          <p:cNvPr id="51275" name="Rectangle 167"/>
          <p:cNvSpPr>
            <a:spLocks noChangeArrowheads="1"/>
          </p:cNvSpPr>
          <p:nvPr/>
        </p:nvSpPr>
        <p:spPr bwMode="auto">
          <a:xfrm>
            <a:off x="6372225" y="6243638"/>
            <a:ext cx="1223963" cy="285750"/>
          </a:xfrm>
          <a:prstGeom prst="rect">
            <a:avLst/>
          </a:prstGeom>
          <a:solidFill>
            <a:srgbClr val="FFCC00"/>
          </a:solidFill>
          <a:ln w="19050" algn="ctr">
            <a:solidFill>
              <a:schemeClr val="tx1"/>
            </a:solidFill>
            <a:miter lim="800000"/>
            <a:headEnd/>
            <a:tailEnd/>
          </a:ln>
        </p:spPr>
        <p:txBody>
          <a:bodyPr wrap="none" anchor="ctr"/>
          <a:lstStyle/>
          <a:p>
            <a:pPr algn="ctr"/>
            <a:r>
              <a:rPr lang="zh-CN" altLang="en-US" sz="1800">
                <a:solidFill>
                  <a:srgbClr val="000000"/>
                </a:solidFill>
                <a:latin typeface="Arial" charset="0"/>
              </a:rPr>
              <a:t>块</a:t>
            </a:r>
            <a:r>
              <a:rPr lang="en-US" altLang="zh-CN" sz="1800">
                <a:solidFill>
                  <a:srgbClr val="000000"/>
                </a:solidFill>
                <a:latin typeface="Arial" charset="0"/>
              </a:rPr>
              <a:t>7</a:t>
            </a:r>
          </a:p>
        </p:txBody>
      </p:sp>
      <p:sp>
        <p:nvSpPr>
          <p:cNvPr id="51276" name="Text Box 168"/>
          <p:cNvSpPr txBox="1">
            <a:spLocks noChangeArrowheads="1"/>
          </p:cNvSpPr>
          <p:nvPr/>
        </p:nvSpPr>
        <p:spPr bwMode="auto">
          <a:xfrm>
            <a:off x="7812161" y="5438551"/>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0000"/>
                </a:solidFill>
                <a:latin typeface="Arial" charset="0"/>
              </a:rPr>
              <a:t>区</a:t>
            </a:r>
            <a:r>
              <a:rPr lang="en-US" altLang="zh-CN" sz="1800">
                <a:solidFill>
                  <a:srgbClr val="000000"/>
                </a:solidFill>
                <a:latin typeface="Arial" charset="0"/>
              </a:rPr>
              <a:t>3</a:t>
            </a:r>
          </a:p>
        </p:txBody>
      </p:sp>
      <p:sp>
        <p:nvSpPr>
          <p:cNvPr id="51277" name="AutoShape 169"/>
          <p:cNvSpPr>
            <a:spLocks/>
          </p:cNvSpPr>
          <p:nvPr/>
        </p:nvSpPr>
        <p:spPr bwMode="auto">
          <a:xfrm>
            <a:off x="7667624" y="5229200"/>
            <a:ext cx="216744" cy="1301775"/>
          </a:xfrm>
          <a:prstGeom prst="rightBrace">
            <a:avLst>
              <a:gd name="adj1" fmla="val 65761"/>
              <a:gd name="adj2" fmla="val 28084"/>
            </a:avLst>
          </a:prstGeom>
          <a:noFill/>
          <a:ln w="19050">
            <a:solidFill>
              <a:schemeClr val="tx1"/>
            </a:solidFill>
            <a:round/>
            <a:headEnd/>
            <a:tailEnd/>
          </a:ln>
        </p:spPr>
        <p:txBody>
          <a:bodyPr wrap="none" anchor="ctr"/>
          <a:lstStyle/>
          <a:p>
            <a:pPr algn="ctr">
              <a:spcBef>
                <a:spcPct val="50000"/>
              </a:spcBef>
            </a:pPr>
            <a:endParaRPr lang="zh-CN" altLang="en-US">
              <a:solidFill>
                <a:srgbClr val="000000"/>
              </a:solidFill>
            </a:endParaRPr>
          </a:p>
        </p:txBody>
      </p:sp>
      <p:sp>
        <p:nvSpPr>
          <p:cNvPr id="51313" name="Rectangle 209"/>
          <p:cNvSpPr>
            <a:spLocks noChangeArrowheads="1"/>
          </p:cNvSpPr>
          <p:nvPr/>
        </p:nvSpPr>
        <p:spPr bwMode="auto">
          <a:xfrm>
            <a:off x="107950" y="6237288"/>
            <a:ext cx="7127875" cy="503237"/>
          </a:xfrm>
          <a:prstGeom prst="rect">
            <a:avLst/>
          </a:prstGeom>
          <a:noFill/>
          <a:ln w="19050" algn="ctr">
            <a:noFill/>
            <a:miter lim="800000"/>
            <a:headEnd/>
            <a:tailEnd/>
          </a:ln>
        </p:spPr>
        <p:txBody>
          <a:bodyPr wrap="none" anchor="ctr"/>
          <a:lstStyle/>
          <a:p>
            <a:r>
              <a:rPr lang="en-US" altLang="zh-CN" sz="2400">
                <a:solidFill>
                  <a:srgbClr val="0000FF"/>
                </a:solidFill>
              </a:rPr>
              <a:t>Cache</a:t>
            </a:r>
            <a:r>
              <a:rPr lang="zh-CN" altLang="en-US" sz="2400">
                <a:solidFill>
                  <a:srgbClr val="0000FF"/>
                </a:solidFill>
              </a:rPr>
              <a:t>共</a:t>
            </a:r>
            <a:r>
              <a:rPr lang="en-US" altLang="zh-CN" sz="2400">
                <a:solidFill>
                  <a:srgbClr val="0000FF"/>
                </a:solidFill>
              </a:rPr>
              <a:t>8</a:t>
            </a:r>
            <a:r>
              <a:rPr lang="zh-CN" altLang="en-US" sz="2400">
                <a:solidFill>
                  <a:srgbClr val="0000FF"/>
                </a:solidFill>
              </a:rPr>
              <a:t>块，每组</a:t>
            </a:r>
            <a:r>
              <a:rPr lang="en-US" altLang="zh-CN" sz="2400">
                <a:solidFill>
                  <a:srgbClr val="0000FF"/>
                </a:solidFill>
              </a:rPr>
              <a:t>1</a:t>
            </a:r>
            <a:r>
              <a:rPr lang="zh-CN" altLang="en-US" sz="2400">
                <a:solidFill>
                  <a:srgbClr val="0000FF"/>
                </a:solidFill>
              </a:rPr>
              <a:t>块；主存</a:t>
            </a:r>
            <a:r>
              <a:rPr lang="en-US" altLang="zh-CN" sz="2400">
                <a:solidFill>
                  <a:srgbClr val="0000FF"/>
                </a:solidFill>
              </a:rPr>
              <a:t>32</a:t>
            </a:r>
            <a:r>
              <a:rPr lang="zh-CN" altLang="en-US" sz="2400">
                <a:solidFill>
                  <a:srgbClr val="0000FF"/>
                </a:solidFill>
              </a:rPr>
              <a:t>块；每块</a:t>
            </a:r>
            <a:r>
              <a:rPr lang="en-US" altLang="zh-CN" sz="2400">
                <a:solidFill>
                  <a:srgbClr val="0000FF"/>
                </a:solidFill>
              </a:rPr>
              <a:t>64B</a:t>
            </a:r>
            <a:r>
              <a:rPr lang="zh-CN" altLang="en-US" sz="2400">
                <a:solidFill>
                  <a:srgbClr val="0000FF"/>
                </a:solidFill>
              </a:rPr>
              <a:t>。</a:t>
            </a:r>
          </a:p>
        </p:txBody>
      </p:sp>
      <p:sp>
        <p:nvSpPr>
          <p:cNvPr id="115" name="任意多边形 114"/>
          <p:cNvSpPr/>
          <p:nvPr/>
        </p:nvSpPr>
        <p:spPr bwMode="auto">
          <a:xfrm>
            <a:off x="4788024" y="2636912"/>
            <a:ext cx="1569745" cy="1999634"/>
          </a:xfrm>
          <a:custGeom>
            <a:avLst/>
            <a:gdLst>
              <a:gd name="connsiteX0" fmla="*/ 1441524 w 1441524"/>
              <a:gd name="connsiteY0" fmla="*/ 3162748 h 3162748"/>
              <a:gd name="connsiteX1" fmla="*/ 1194099 w 1441524"/>
              <a:gd name="connsiteY1" fmla="*/ 2463501 h 3162748"/>
              <a:gd name="connsiteX2" fmla="*/ 1065007 w 1441524"/>
              <a:gd name="connsiteY2" fmla="*/ 602428 h 3162748"/>
              <a:gd name="connsiteX3" fmla="*/ 0 w 1441524"/>
              <a:gd name="connsiteY3" fmla="*/ 0 h 3162748"/>
            </a:gdLst>
            <a:ahLst/>
            <a:cxnLst>
              <a:cxn ang="0">
                <a:pos x="connsiteX0" y="connsiteY0"/>
              </a:cxn>
              <a:cxn ang="0">
                <a:pos x="connsiteX1" y="connsiteY1"/>
              </a:cxn>
              <a:cxn ang="0">
                <a:pos x="connsiteX2" y="connsiteY2"/>
              </a:cxn>
              <a:cxn ang="0">
                <a:pos x="connsiteX3" y="connsiteY3"/>
              </a:cxn>
            </a:cxnLst>
            <a:rect l="l" t="t" r="r" b="b"/>
            <a:pathLst>
              <a:path w="1441524" h="3162748">
                <a:moveTo>
                  <a:pt x="1441524" y="3162748"/>
                </a:moveTo>
                <a:cubicBezTo>
                  <a:pt x="1349188" y="3026484"/>
                  <a:pt x="1256852" y="2890221"/>
                  <a:pt x="1194099" y="2463501"/>
                </a:cubicBezTo>
                <a:cubicBezTo>
                  <a:pt x="1131346" y="2036781"/>
                  <a:pt x="1264023" y="1013011"/>
                  <a:pt x="1065007" y="602428"/>
                </a:cubicBezTo>
                <a:cubicBezTo>
                  <a:pt x="865991" y="191845"/>
                  <a:pt x="432995" y="95922"/>
                  <a:pt x="0" y="0"/>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lgn="ctr">
              <a:spcBef>
                <a:spcPct val="50000"/>
              </a:spcBef>
            </a:pPr>
            <a:endParaRPr lang="zh-CN" altLang="en-US">
              <a:solidFill>
                <a:srgbClr val="000000"/>
              </a:solidFill>
            </a:endParaRPr>
          </a:p>
        </p:txBody>
      </p:sp>
      <p:sp>
        <p:nvSpPr>
          <p:cNvPr id="117" name="Rectangle 157"/>
          <p:cNvSpPr>
            <a:spLocks noChangeArrowheads="1"/>
          </p:cNvSpPr>
          <p:nvPr/>
        </p:nvSpPr>
        <p:spPr bwMode="auto">
          <a:xfrm>
            <a:off x="2221414" y="2531924"/>
            <a:ext cx="720080" cy="216024"/>
          </a:xfrm>
          <a:prstGeom prst="rect">
            <a:avLst/>
          </a:prstGeom>
          <a:solidFill>
            <a:srgbClr val="CCECFF"/>
          </a:solidFill>
          <a:ln w="19050" algn="ctr">
            <a:noFill/>
            <a:miter lim="800000"/>
            <a:headEnd/>
            <a:tailEnd/>
          </a:ln>
        </p:spPr>
        <p:txBody>
          <a:bodyPr wrap="none" anchor="ctr"/>
          <a:lstStyle/>
          <a:p>
            <a:pPr algn="ctr"/>
            <a:r>
              <a:rPr lang="en-US" altLang="zh-CN" sz="1800">
                <a:solidFill>
                  <a:srgbClr val="FF0000"/>
                </a:solidFill>
                <a:latin typeface="Arial" charset="0"/>
              </a:rPr>
              <a:t>01</a:t>
            </a:r>
          </a:p>
        </p:txBody>
      </p:sp>
      <p:sp>
        <p:nvSpPr>
          <p:cNvPr id="118" name="Rectangle 161"/>
          <p:cNvSpPr>
            <a:spLocks noChangeArrowheads="1"/>
          </p:cNvSpPr>
          <p:nvPr/>
        </p:nvSpPr>
        <p:spPr bwMode="auto">
          <a:xfrm>
            <a:off x="1647626" y="2533459"/>
            <a:ext cx="288032" cy="216024"/>
          </a:xfrm>
          <a:prstGeom prst="rect">
            <a:avLst/>
          </a:prstGeom>
          <a:solidFill>
            <a:srgbClr val="CCECFF"/>
          </a:solidFill>
          <a:ln w="19050" algn="ctr">
            <a:noFill/>
            <a:miter lim="800000"/>
            <a:headEnd/>
            <a:tailEnd/>
          </a:ln>
        </p:spPr>
        <p:txBody>
          <a:bodyPr wrap="none" anchor="ctr"/>
          <a:lstStyle/>
          <a:p>
            <a:pPr algn="ctr"/>
            <a:r>
              <a:rPr lang="en-US" altLang="zh-CN" sz="1800">
                <a:solidFill>
                  <a:srgbClr val="FF0000"/>
                </a:solidFill>
                <a:latin typeface="Arial" charset="0"/>
              </a:rPr>
              <a:t>1</a:t>
            </a:r>
          </a:p>
        </p:txBody>
      </p:sp>
      <p:cxnSp>
        <p:nvCxnSpPr>
          <p:cNvPr id="123" name="直接箭头连接符 122"/>
          <p:cNvCxnSpPr/>
          <p:nvPr/>
        </p:nvCxnSpPr>
        <p:spPr bwMode="auto">
          <a:xfrm rot="10800000">
            <a:off x="2843808" y="2646065"/>
            <a:ext cx="1224136" cy="1588"/>
          </a:xfrm>
          <a:prstGeom prst="straightConnector1">
            <a:avLst/>
          </a:prstGeom>
          <a:noFill/>
          <a:ln w="28575" cap="flat" cmpd="sng" algn="ctr">
            <a:solidFill>
              <a:srgbClr val="FF0000"/>
            </a:solidFill>
            <a:prstDash val="solid"/>
            <a:round/>
            <a:headEnd type="none" w="med" len="med"/>
            <a:tailEnd type="triangle" w="med" len="lg"/>
          </a:ln>
          <a:effectLst/>
        </p:spPr>
      </p:cxnSp>
      <p:cxnSp>
        <p:nvCxnSpPr>
          <p:cNvPr id="129" name="直接箭头连接符 128"/>
          <p:cNvCxnSpPr/>
          <p:nvPr/>
        </p:nvCxnSpPr>
        <p:spPr bwMode="auto">
          <a:xfrm rot="10800000" flipV="1">
            <a:off x="1907704" y="2646065"/>
            <a:ext cx="432048" cy="3730"/>
          </a:xfrm>
          <a:prstGeom prst="straightConnector1">
            <a:avLst/>
          </a:prstGeom>
          <a:noFill/>
          <a:ln w="28575" cap="flat" cmpd="sng" algn="ctr">
            <a:solidFill>
              <a:srgbClr val="FF0000"/>
            </a:solidFill>
            <a:prstDash val="solid"/>
            <a:round/>
            <a:headEnd type="none" w="med" len="med"/>
            <a:tailEnd type="triangle" w="med" len="lg"/>
          </a:ln>
          <a:effectLst/>
        </p:spPr>
      </p:cxnSp>
      <p:sp>
        <p:nvSpPr>
          <p:cNvPr id="133" name="Rectangle 84"/>
          <p:cNvSpPr>
            <a:spLocks noChangeArrowheads="1"/>
          </p:cNvSpPr>
          <p:nvPr/>
        </p:nvSpPr>
        <p:spPr bwMode="auto">
          <a:xfrm>
            <a:off x="2771800" y="5157192"/>
            <a:ext cx="1440160" cy="287337"/>
          </a:xfrm>
          <a:prstGeom prst="rect">
            <a:avLst/>
          </a:prstGeom>
          <a:noFill/>
          <a:ln w="19050" algn="ctr">
            <a:noFill/>
            <a:miter lim="800000"/>
            <a:headEnd/>
            <a:tailEnd/>
          </a:ln>
        </p:spPr>
        <p:txBody>
          <a:bodyPr wrap="none" anchor="ctr"/>
          <a:lstStyle/>
          <a:p>
            <a:r>
              <a:rPr lang="zh-CN" altLang="en-US" sz="2000">
                <a:solidFill>
                  <a:srgbClr val="CC0000"/>
                </a:solidFill>
                <a:effectLst>
                  <a:outerShdw blurRad="38100" dist="38100" dir="2700000" algn="tl">
                    <a:srgbClr val="000000">
                      <a:alpha val="43137"/>
                    </a:srgbClr>
                  </a:outerShdw>
                </a:effectLst>
                <a:latin typeface="Arial" charset="0"/>
              </a:rPr>
              <a:t>主存地址</a:t>
            </a:r>
          </a:p>
        </p:txBody>
      </p:sp>
      <p:sp>
        <p:nvSpPr>
          <p:cNvPr id="135" name="Rectangle 118"/>
          <p:cNvSpPr>
            <a:spLocks noChangeArrowheads="1"/>
          </p:cNvSpPr>
          <p:nvPr/>
        </p:nvSpPr>
        <p:spPr bwMode="auto">
          <a:xfrm>
            <a:off x="2843808" y="44624"/>
            <a:ext cx="1800200" cy="404664"/>
          </a:xfrm>
          <a:prstGeom prst="rect">
            <a:avLst/>
          </a:prstGeom>
          <a:noFill/>
          <a:ln w="19050" algn="ctr">
            <a:noFill/>
            <a:miter lim="800000"/>
            <a:headEnd/>
            <a:tailEnd/>
          </a:ln>
          <a:effectLst/>
        </p:spPr>
        <p:txBody>
          <a:bodyPr wrap="none" anchor="ctr"/>
          <a:lstStyle/>
          <a:p>
            <a:pPr algn="ctr">
              <a:defRPr/>
            </a:pPr>
            <a:r>
              <a:rPr lang="en-US" altLang="zh-CN" sz="2400">
                <a:solidFill>
                  <a:srgbClr val="CC0000"/>
                </a:solidFill>
                <a:effectLst>
                  <a:outerShdw blurRad="38100" dist="38100" dir="2700000" algn="tl">
                    <a:srgbClr val="C0C0C0"/>
                  </a:outerShdw>
                </a:effectLst>
                <a:latin typeface="Arial" pitchFamily="34" charset="0"/>
                <a:ea typeface="黑体" pitchFamily="49" charset="-122"/>
              </a:rPr>
              <a:t>1</a:t>
            </a:r>
            <a:r>
              <a:rPr lang="zh-CN" altLang="en-US" sz="2400">
                <a:solidFill>
                  <a:srgbClr val="CC0000"/>
                </a:solidFill>
                <a:effectLst>
                  <a:outerShdw blurRad="38100" dist="38100" dir="2700000" algn="tl">
                    <a:srgbClr val="C0C0C0"/>
                  </a:outerShdw>
                </a:effectLst>
                <a:latin typeface="Arial" pitchFamily="34" charset="0"/>
                <a:ea typeface="黑体" pitchFamily="49" charset="-122"/>
              </a:rPr>
              <a:t>路组相联</a:t>
            </a:r>
          </a:p>
        </p:txBody>
      </p:sp>
      <p:sp>
        <p:nvSpPr>
          <p:cNvPr id="136" name="TextBox 135"/>
          <p:cNvSpPr txBox="1"/>
          <p:nvPr/>
        </p:nvSpPr>
        <p:spPr>
          <a:xfrm>
            <a:off x="2843808" y="5418264"/>
            <a:ext cx="3384376" cy="923330"/>
          </a:xfrm>
          <a:prstGeom prst="rect">
            <a:avLst/>
          </a:prstGeom>
          <a:noFill/>
        </p:spPr>
        <p:txBody>
          <a:bodyPr wrap="square" rtlCol="0">
            <a:spAutoFit/>
          </a:bodyPr>
          <a:lstStyle/>
          <a:p>
            <a:r>
              <a:rPr lang="zh-CN" altLang="en-US" sz="1800" dirty="0">
                <a:solidFill>
                  <a:srgbClr val="000000"/>
                </a:solidFill>
              </a:rPr>
              <a:t>标记：</a:t>
            </a:r>
            <a:r>
              <a:rPr lang="en-US" altLang="zh-CN" sz="1800" dirty="0">
                <a:solidFill>
                  <a:srgbClr val="000000"/>
                </a:solidFill>
              </a:rPr>
              <a:t>Tag</a:t>
            </a:r>
            <a:r>
              <a:rPr lang="zh-CN" altLang="en-US" sz="1800" dirty="0">
                <a:solidFill>
                  <a:srgbClr val="000000"/>
                </a:solidFill>
              </a:rPr>
              <a:t>，主存字块标记</a:t>
            </a:r>
            <a:endParaRPr lang="en-US" altLang="zh-CN" sz="1800" dirty="0">
              <a:solidFill>
                <a:srgbClr val="000000"/>
              </a:solidFill>
            </a:endParaRPr>
          </a:p>
          <a:p>
            <a:r>
              <a:rPr lang="zh-CN" altLang="en-US" sz="1800" dirty="0">
                <a:solidFill>
                  <a:srgbClr val="000000"/>
                </a:solidFill>
              </a:rPr>
              <a:t>索引：</a:t>
            </a:r>
            <a:r>
              <a:rPr lang="en-US" altLang="zh-CN" sz="1800" dirty="0">
                <a:solidFill>
                  <a:srgbClr val="000000"/>
                </a:solidFill>
              </a:rPr>
              <a:t>Index</a:t>
            </a:r>
            <a:r>
              <a:rPr lang="zh-CN" altLang="en-US" sz="1800" dirty="0">
                <a:solidFill>
                  <a:srgbClr val="000000"/>
                </a:solidFill>
              </a:rPr>
              <a:t>，组地址，组号</a:t>
            </a:r>
            <a:endParaRPr lang="en-US" altLang="zh-CN" sz="1800" dirty="0">
              <a:solidFill>
                <a:srgbClr val="000000"/>
              </a:solidFill>
            </a:endParaRPr>
          </a:p>
          <a:p>
            <a:r>
              <a:rPr lang="zh-CN" altLang="en-US" sz="1800" dirty="0">
                <a:solidFill>
                  <a:srgbClr val="000000"/>
                </a:solidFill>
              </a:rPr>
              <a:t>块内地址：字块内地址</a:t>
            </a:r>
          </a:p>
        </p:txBody>
      </p:sp>
      <p:sp>
        <p:nvSpPr>
          <p:cNvPr id="88" name="矩形 87"/>
          <p:cNvSpPr/>
          <p:nvPr/>
        </p:nvSpPr>
        <p:spPr bwMode="auto">
          <a:xfrm>
            <a:off x="7668344" y="5157192"/>
            <a:ext cx="288032" cy="216024"/>
          </a:xfrm>
          <a:prstGeom prst="rect">
            <a:avLst/>
          </a:prstGeom>
          <a:solidFill>
            <a:schemeClr val="bg1"/>
          </a:solid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9" name="Text Box 168"/>
          <p:cNvSpPr txBox="1">
            <a:spLocks noChangeArrowheads="1"/>
          </p:cNvSpPr>
          <p:nvPr/>
        </p:nvSpPr>
        <p:spPr bwMode="auto">
          <a:xfrm>
            <a:off x="7596336" y="5075892"/>
            <a:ext cx="936104" cy="369332"/>
          </a:xfrm>
          <a:prstGeom prst="rect">
            <a:avLst/>
          </a:prstGeom>
          <a:noFill/>
          <a:ln w="28575" algn="ctr">
            <a:noFill/>
            <a:miter lim="800000"/>
            <a:headEnd/>
            <a:tailEnd/>
          </a:ln>
        </p:spPr>
        <p:txBody>
          <a:bodyPr wrap="square">
            <a:spAutoFit/>
          </a:bodyPr>
          <a:lstStyle/>
          <a:p>
            <a:pPr>
              <a:spcBef>
                <a:spcPct val="50000"/>
              </a:spcBef>
            </a:pPr>
            <a:r>
              <a:rPr lang="en-US" altLang="zh-CN" sz="1800">
                <a:solidFill>
                  <a:srgbClr val="000000"/>
                </a:solidFill>
                <a:latin typeface="+mn-ea"/>
                <a:ea typeface="+mn-ea"/>
              </a:rPr>
              <a:t>…</a:t>
            </a:r>
            <a:r>
              <a:rPr lang="en-US" altLang="zh-CN" sz="1800">
                <a:solidFill>
                  <a:srgbClr val="000000"/>
                </a:solidFill>
                <a:latin typeface="+mn-ea"/>
              </a:rPr>
              <a:t>…</a:t>
            </a:r>
          </a:p>
        </p:txBody>
      </p:sp>
      <p:sp>
        <p:nvSpPr>
          <p:cNvPr id="90" name="Rectangle 118"/>
          <p:cNvSpPr>
            <a:spLocks noChangeArrowheads="1"/>
          </p:cNvSpPr>
          <p:nvPr/>
        </p:nvSpPr>
        <p:spPr bwMode="auto">
          <a:xfrm>
            <a:off x="3131840" y="4005064"/>
            <a:ext cx="2448272" cy="648072"/>
          </a:xfrm>
          <a:prstGeom prst="rect">
            <a:avLst/>
          </a:prstGeom>
          <a:noFill/>
          <a:ln w="19050" algn="ctr">
            <a:noFill/>
            <a:miter lim="800000"/>
            <a:headEnd/>
            <a:tailEnd/>
          </a:ln>
          <a:effectLst/>
        </p:spPr>
        <p:txBody>
          <a:bodyPr wrap="none" anchor="ctr"/>
          <a:lstStyle/>
          <a:p>
            <a:pPr algn="ctr">
              <a:defRPr/>
            </a:pPr>
            <a:r>
              <a:rPr lang="zh-CN" altLang="en-US" sz="3200">
                <a:solidFill>
                  <a:srgbClr val="FF0066"/>
                </a:solidFill>
                <a:effectLst>
                  <a:outerShdw blurRad="38100" dist="38100" dir="2700000" algn="tl">
                    <a:srgbClr val="C0C0C0"/>
                  </a:outerShdw>
                </a:effectLst>
                <a:latin typeface="Arial" pitchFamily="34" charset="0"/>
                <a:ea typeface="黑体" pitchFamily="49" charset="-122"/>
              </a:rPr>
              <a:t>直接映射</a:t>
            </a:r>
          </a:p>
        </p:txBody>
      </p:sp>
      <p:sp>
        <p:nvSpPr>
          <p:cNvPr id="84" name="矩形 83">
            <a:extLst>
              <a:ext uri="{FF2B5EF4-FFF2-40B4-BE49-F238E27FC236}">
                <a16:creationId xmlns:a16="http://schemas.microsoft.com/office/drawing/2014/main" id="{AA307D7A-478C-4635-A67B-EA10E7D5111F}"/>
              </a:ext>
            </a:extLst>
          </p:cNvPr>
          <p:cNvSpPr/>
          <p:nvPr/>
        </p:nvSpPr>
        <p:spPr bwMode="auto">
          <a:xfrm>
            <a:off x="683568" y="476249"/>
            <a:ext cx="2641880" cy="3024759"/>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5" name="矩形 84">
            <a:extLst>
              <a:ext uri="{FF2B5EF4-FFF2-40B4-BE49-F238E27FC236}">
                <a16:creationId xmlns:a16="http://schemas.microsoft.com/office/drawing/2014/main" id="{AC242ACC-8F43-4F72-848D-864F9B7A7508}"/>
              </a:ext>
            </a:extLst>
          </p:cNvPr>
          <p:cNvSpPr/>
          <p:nvPr/>
        </p:nvSpPr>
        <p:spPr bwMode="auto">
          <a:xfrm>
            <a:off x="3632226" y="476249"/>
            <a:ext cx="2017686" cy="3024759"/>
          </a:xfrm>
          <a:prstGeom prst="rect">
            <a:avLst/>
          </a:prstGeom>
          <a:noFill/>
          <a:ln w="57150" cap="flat" cmpd="sng" algn="ctr">
            <a:solidFill>
              <a:srgbClr val="00CC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6" name="矩形 85">
            <a:extLst>
              <a:ext uri="{FF2B5EF4-FFF2-40B4-BE49-F238E27FC236}">
                <a16:creationId xmlns:a16="http://schemas.microsoft.com/office/drawing/2014/main" id="{47244CA3-FDDB-4190-B480-590406A723DF}"/>
              </a:ext>
            </a:extLst>
          </p:cNvPr>
          <p:cNvSpPr/>
          <p:nvPr/>
        </p:nvSpPr>
        <p:spPr>
          <a:xfrm>
            <a:off x="1469615" y="3053899"/>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
        <p:nvSpPr>
          <p:cNvPr id="87" name="矩形 86">
            <a:extLst>
              <a:ext uri="{FF2B5EF4-FFF2-40B4-BE49-F238E27FC236}">
                <a16:creationId xmlns:a16="http://schemas.microsoft.com/office/drawing/2014/main" id="{772AF26C-9807-4D43-A7F2-A2F0FBB1467C}"/>
              </a:ext>
            </a:extLst>
          </p:cNvPr>
          <p:cNvSpPr/>
          <p:nvPr/>
        </p:nvSpPr>
        <p:spPr>
          <a:xfrm>
            <a:off x="3707904" y="3053899"/>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
        <p:nvSpPr>
          <p:cNvPr id="91" name="Text Box 126">
            <a:extLst>
              <a:ext uri="{FF2B5EF4-FFF2-40B4-BE49-F238E27FC236}">
                <a16:creationId xmlns:a16="http://schemas.microsoft.com/office/drawing/2014/main" id="{50A4F74F-9475-40A2-BD3B-AC0CFDBEE415}"/>
              </a:ext>
            </a:extLst>
          </p:cNvPr>
          <p:cNvSpPr txBox="1">
            <a:spLocks noChangeArrowheads="1"/>
          </p:cNvSpPr>
          <p:nvPr/>
        </p:nvSpPr>
        <p:spPr bwMode="auto">
          <a:xfrm>
            <a:off x="692210" y="3501008"/>
            <a:ext cx="263544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每行</a:t>
            </a:r>
            <a:r>
              <a:rPr lang="en-US" altLang="zh-CN" sz="2000" dirty="0">
                <a:solidFill>
                  <a:srgbClr val="008000"/>
                </a:solidFill>
                <a:latin typeface="+mn-lt"/>
              </a:rPr>
              <a:t>3</a:t>
            </a:r>
            <a:r>
              <a:rPr lang="zh-CN" altLang="en-US" sz="2000" dirty="0">
                <a:solidFill>
                  <a:srgbClr val="008000"/>
                </a:solidFill>
                <a:latin typeface="+mn-lt"/>
              </a:rPr>
              <a:t>个二进制位</a:t>
            </a:r>
            <a:endParaRPr lang="zh-CN" altLang="en-US" sz="2000" dirty="0">
              <a:solidFill>
                <a:srgbClr val="008000"/>
              </a:solidFill>
              <a:latin typeface="+mn-ea"/>
              <a:ea typeface="+mn-ea"/>
            </a:endParaRPr>
          </a:p>
        </p:txBody>
      </p:sp>
      <p:sp>
        <p:nvSpPr>
          <p:cNvPr id="92" name="Text Box 126">
            <a:extLst>
              <a:ext uri="{FF2B5EF4-FFF2-40B4-BE49-F238E27FC236}">
                <a16:creationId xmlns:a16="http://schemas.microsoft.com/office/drawing/2014/main" id="{9544E751-0FAF-4E39-958E-BA952C77A841}"/>
              </a:ext>
            </a:extLst>
          </p:cNvPr>
          <p:cNvSpPr txBox="1">
            <a:spLocks noChangeArrowheads="1"/>
          </p:cNvSpPr>
          <p:nvPr/>
        </p:nvSpPr>
        <p:spPr bwMode="auto">
          <a:xfrm>
            <a:off x="3660445" y="3501008"/>
            <a:ext cx="1991675" cy="400110"/>
          </a:xfrm>
          <a:prstGeom prst="rect">
            <a:avLst/>
          </a:prstGeom>
          <a:noFill/>
          <a:ln w="28575" algn="ctr">
            <a:noFill/>
            <a:miter lim="800000"/>
            <a:headEnd/>
            <a:tailEnd/>
          </a:ln>
        </p:spPr>
        <p:txBody>
          <a:bodyPr wrap="square">
            <a:spAutoFit/>
          </a:bodyPr>
          <a:lstStyle/>
          <a:p>
            <a:pPr algn="ctr">
              <a:spcBef>
                <a:spcPts val="0"/>
              </a:spcBef>
            </a:pPr>
            <a:r>
              <a:rPr lang="zh-CN" altLang="en-US" sz="2000" dirty="0">
                <a:solidFill>
                  <a:srgbClr val="008000"/>
                </a:solidFill>
                <a:latin typeface="+mn-lt"/>
              </a:rPr>
              <a:t>每块</a:t>
            </a:r>
            <a:r>
              <a:rPr lang="en-US" altLang="zh-CN" sz="2000" dirty="0">
                <a:solidFill>
                  <a:srgbClr val="008000"/>
                </a:solidFill>
                <a:latin typeface="+mn-lt"/>
              </a:rPr>
              <a:t>64</a:t>
            </a:r>
            <a:r>
              <a:rPr lang="zh-CN" altLang="en-US" sz="2000" dirty="0">
                <a:solidFill>
                  <a:srgbClr val="008000"/>
                </a:solidFill>
                <a:latin typeface="+mn-lt"/>
              </a:rPr>
              <a:t>个字节</a:t>
            </a:r>
            <a:endParaRPr lang="zh-CN" altLang="en-US" sz="2000" dirty="0">
              <a:solidFill>
                <a:srgbClr val="008000"/>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strips(upLeft)">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 calcmode="lin" valueType="num">
                                      <p:cBhvr>
                                        <p:cTn id="12" dur="500" fill="hold"/>
                                        <p:tgtEl>
                                          <p:spTgt spid="123"/>
                                        </p:tgtEl>
                                        <p:attrNameLst>
                                          <p:attrName>ppt_x</p:attrName>
                                        </p:attrNameLst>
                                      </p:cBhvr>
                                      <p:tavLst>
                                        <p:tav tm="0">
                                          <p:val>
                                            <p:strVal val="#ppt_x+#ppt_w/2"/>
                                          </p:val>
                                        </p:tav>
                                        <p:tav tm="100000">
                                          <p:val>
                                            <p:strVal val="#ppt_x"/>
                                          </p:val>
                                        </p:tav>
                                      </p:tavLst>
                                    </p:anim>
                                    <p:anim calcmode="lin" valueType="num">
                                      <p:cBhvr>
                                        <p:cTn id="13" dur="500" fill="hold"/>
                                        <p:tgtEl>
                                          <p:spTgt spid="123"/>
                                        </p:tgtEl>
                                        <p:attrNameLst>
                                          <p:attrName>ppt_y</p:attrName>
                                        </p:attrNameLst>
                                      </p:cBhvr>
                                      <p:tavLst>
                                        <p:tav tm="0">
                                          <p:val>
                                            <p:strVal val="#ppt_y"/>
                                          </p:val>
                                        </p:tav>
                                        <p:tav tm="100000">
                                          <p:val>
                                            <p:strVal val="#ppt_y"/>
                                          </p:val>
                                        </p:tav>
                                      </p:tavLst>
                                    </p:anim>
                                    <p:anim calcmode="lin" valueType="num">
                                      <p:cBhvr>
                                        <p:cTn id="14" dur="500" fill="hold"/>
                                        <p:tgtEl>
                                          <p:spTgt spid="123"/>
                                        </p:tgtEl>
                                        <p:attrNameLst>
                                          <p:attrName>ppt_w</p:attrName>
                                        </p:attrNameLst>
                                      </p:cBhvr>
                                      <p:tavLst>
                                        <p:tav tm="0">
                                          <p:val>
                                            <p:fltVal val="0"/>
                                          </p:val>
                                        </p:tav>
                                        <p:tav tm="100000">
                                          <p:val>
                                            <p:strVal val="#ppt_w"/>
                                          </p:val>
                                        </p:tav>
                                      </p:tavLst>
                                    </p:anim>
                                    <p:anim calcmode="lin" valueType="num">
                                      <p:cBhvr>
                                        <p:cTn id="15" dur="500" fill="hold"/>
                                        <p:tgtEl>
                                          <p:spTgt spid="123"/>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right)">
                                      <p:cBhvr>
                                        <p:cTn id="19" dur="500"/>
                                        <p:tgtEl>
                                          <p:spTgt spid="117"/>
                                        </p:tgtEl>
                                      </p:cBhvr>
                                    </p:animEffect>
                                  </p:childTnLst>
                                </p:cTn>
                              </p:par>
                            </p:childTnLst>
                          </p:cTn>
                        </p:par>
                        <p:par>
                          <p:cTn id="20" fill="hold">
                            <p:stCondLst>
                              <p:cond delay="1000"/>
                            </p:stCondLst>
                            <p:childTnLst>
                              <p:par>
                                <p:cTn id="21" presetID="17" presetClass="entr" presetSubtype="2" fill="hold" nodeType="afterEffect">
                                  <p:stCondLst>
                                    <p:cond delay="0"/>
                                  </p:stCondLst>
                                  <p:childTnLst>
                                    <p:set>
                                      <p:cBhvr>
                                        <p:cTn id="22" dur="1" fill="hold">
                                          <p:stCondLst>
                                            <p:cond delay="0"/>
                                          </p:stCondLst>
                                        </p:cTn>
                                        <p:tgtEl>
                                          <p:spTgt spid="129"/>
                                        </p:tgtEl>
                                        <p:attrNameLst>
                                          <p:attrName>style.visibility</p:attrName>
                                        </p:attrNameLst>
                                      </p:cBhvr>
                                      <p:to>
                                        <p:strVal val="visible"/>
                                      </p:to>
                                    </p:set>
                                    <p:anim calcmode="lin" valueType="num">
                                      <p:cBhvr>
                                        <p:cTn id="23" dur="500" fill="hold"/>
                                        <p:tgtEl>
                                          <p:spTgt spid="129"/>
                                        </p:tgtEl>
                                        <p:attrNameLst>
                                          <p:attrName>ppt_x</p:attrName>
                                        </p:attrNameLst>
                                      </p:cBhvr>
                                      <p:tavLst>
                                        <p:tav tm="0">
                                          <p:val>
                                            <p:strVal val="#ppt_x+#ppt_w/2"/>
                                          </p:val>
                                        </p:tav>
                                        <p:tav tm="100000">
                                          <p:val>
                                            <p:strVal val="#ppt_x"/>
                                          </p:val>
                                        </p:tav>
                                      </p:tavLst>
                                    </p:anim>
                                    <p:anim calcmode="lin" valueType="num">
                                      <p:cBhvr>
                                        <p:cTn id="24" dur="500" fill="hold"/>
                                        <p:tgtEl>
                                          <p:spTgt spid="129"/>
                                        </p:tgtEl>
                                        <p:attrNameLst>
                                          <p:attrName>ppt_y</p:attrName>
                                        </p:attrNameLst>
                                      </p:cBhvr>
                                      <p:tavLst>
                                        <p:tav tm="0">
                                          <p:val>
                                            <p:strVal val="#ppt_y"/>
                                          </p:val>
                                        </p:tav>
                                        <p:tav tm="100000">
                                          <p:val>
                                            <p:strVal val="#ppt_y"/>
                                          </p:val>
                                        </p:tav>
                                      </p:tavLst>
                                    </p:anim>
                                    <p:anim calcmode="lin" valueType="num">
                                      <p:cBhvr>
                                        <p:cTn id="25" dur="500" fill="hold"/>
                                        <p:tgtEl>
                                          <p:spTgt spid="129"/>
                                        </p:tgtEl>
                                        <p:attrNameLst>
                                          <p:attrName>ppt_w</p:attrName>
                                        </p:attrNameLst>
                                      </p:cBhvr>
                                      <p:tavLst>
                                        <p:tav tm="0">
                                          <p:val>
                                            <p:fltVal val="0"/>
                                          </p:val>
                                        </p:tav>
                                        <p:tav tm="100000">
                                          <p:val>
                                            <p:strVal val="#ppt_w"/>
                                          </p:val>
                                        </p:tav>
                                      </p:tavLst>
                                    </p:anim>
                                    <p:anim calcmode="lin" valueType="num">
                                      <p:cBhvr>
                                        <p:cTn id="26" dur="500" fill="hold"/>
                                        <p:tgtEl>
                                          <p:spTgt spid="129"/>
                                        </p:tgtEl>
                                        <p:attrNameLst>
                                          <p:attrName>ppt_h</p:attrName>
                                        </p:attrNameLst>
                                      </p:cBhvr>
                                      <p:tavLst>
                                        <p:tav tm="0">
                                          <p:val>
                                            <p:strVal val="#ppt_h"/>
                                          </p:val>
                                        </p:tav>
                                        <p:tav tm="100000">
                                          <p:val>
                                            <p:strVal val="#ppt_h"/>
                                          </p:val>
                                        </p:tav>
                                      </p:tavLst>
                                    </p:anim>
                                  </p:childTnLst>
                                </p:cTn>
                              </p:par>
                            </p:childTnLst>
                          </p:cTn>
                        </p:par>
                        <p:par>
                          <p:cTn id="27" fill="hold">
                            <p:stCondLst>
                              <p:cond delay="1500"/>
                            </p:stCondLst>
                            <p:childTnLst>
                              <p:par>
                                <p:cTn id="28" presetID="22" presetClass="entr" presetSubtype="2" fill="hold" grpId="0" nodeType="afterEffect">
                                  <p:stCondLst>
                                    <p:cond delay="0"/>
                                  </p:stCondLst>
                                  <p:childTnLst>
                                    <p:set>
                                      <p:cBhvr>
                                        <p:cTn id="29" dur="1" fill="hold">
                                          <p:stCondLst>
                                            <p:cond delay="0"/>
                                          </p:stCondLst>
                                        </p:cTn>
                                        <p:tgtEl>
                                          <p:spTgt spid="118"/>
                                        </p:tgtEl>
                                        <p:attrNameLst>
                                          <p:attrName>style.visibility</p:attrName>
                                        </p:attrNameLst>
                                      </p:cBhvr>
                                      <p:to>
                                        <p:strVal val="visible"/>
                                      </p:to>
                                    </p:set>
                                    <p:animEffect transition="in" filter="wipe(right)">
                                      <p:cBhvr>
                                        <p:cTn id="30" dur="500"/>
                                        <p:tgtEl>
                                          <p:spTgt spid="118"/>
                                        </p:tgtEl>
                                      </p:cBhvr>
                                    </p:animEffect>
                                  </p:childTnLst>
                                </p:cTn>
                              </p:par>
                            </p:childTnLst>
                          </p:cTn>
                        </p:par>
                      </p:childTnLst>
                    </p:cTn>
                  </p:par>
                  <p:par>
                    <p:cTn id="31" fill="hold">
                      <p:stCondLst>
                        <p:cond delay="indefinite"/>
                      </p:stCondLst>
                      <p:childTnLst>
                        <p:par>
                          <p:cTn id="32" fill="hold">
                            <p:stCondLst>
                              <p:cond delay="0"/>
                            </p:stCondLst>
                            <p:childTnLst>
                              <p:par>
                                <p:cTn id="33" presetID="39" presetClass="entr" presetSubtype="0" accel="10000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 calcmode="lin" valueType="num">
                                      <p:cBhvr>
                                        <p:cTn id="35"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17" grpId="0" animBg="1"/>
      <p:bldP spid="118" grpId="0" animBg="1"/>
      <p:bldP spid="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p>
            <a:fld id="{34B5759D-AE5C-4243-8F57-36FA742AA778}" type="slidenum">
              <a:rPr lang="zh-CN" altLang="en-US" smtClean="0"/>
              <a:pPr/>
              <a:t>27</a:t>
            </a:fld>
            <a:endParaRPr lang="en-US" altLang="zh-CN"/>
          </a:p>
        </p:txBody>
      </p:sp>
      <p:sp>
        <p:nvSpPr>
          <p:cNvPr id="32771" name="Rectangle 2"/>
          <p:cNvSpPr>
            <a:spLocks noGrp="1" noChangeArrowheads="1"/>
          </p:cNvSpPr>
          <p:nvPr>
            <p:ph type="title"/>
          </p:nvPr>
        </p:nvSpPr>
        <p:spPr/>
        <p:txBody>
          <a:bodyPr/>
          <a:lstStyle/>
          <a:p>
            <a:pPr eaLnBrk="1" hangingPunct="1"/>
            <a:r>
              <a:rPr lang="en-US" altLang="zh-CN"/>
              <a:t>4.3.2 </a:t>
            </a:r>
            <a:r>
              <a:rPr lang="zh-CN" altLang="en-US"/>
              <a:t>主存与</a:t>
            </a:r>
            <a:r>
              <a:rPr lang="en-US" altLang="zh-CN"/>
              <a:t>Cache</a:t>
            </a:r>
            <a:r>
              <a:rPr lang="zh-CN" altLang="en-US"/>
              <a:t>的</a:t>
            </a:r>
            <a:r>
              <a:rPr lang="zh-CN" altLang="en-US">
                <a:solidFill>
                  <a:srgbClr val="D60093"/>
                </a:solidFill>
              </a:rPr>
              <a:t>地址映射</a:t>
            </a:r>
            <a:endParaRPr lang="zh-CN" altLang="en-US">
              <a:solidFill>
                <a:srgbClr val="FF0000"/>
              </a:solidFill>
            </a:endParaRPr>
          </a:p>
        </p:txBody>
      </p:sp>
      <p:sp>
        <p:nvSpPr>
          <p:cNvPr id="32772" name="Rectangle 3"/>
          <p:cNvSpPr>
            <a:spLocks noGrp="1" noChangeArrowheads="1"/>
          </p:cNvSpPr>
          <p:nvPr>
            <p:ph type="body" idx="1"/>
          </p:nvPr>
        </p:nvSpPr>
        <p:spPr>
          <a:xfrm>
            <a:off x="684213" y="1341438"/>
            <a:ext cx="8135937" cy="4895850"/>
          </a:xfrm>
        </p:spPr>
        <p:txBody>
          <a:bodyPr/>
          <a:lstStyle/>
          <a:p>
            <a:pPr eaLnBrk="1" hangingPunct="1">
              <a:lnSpc>
                <a:spcPct val="105000"/>
              </a:lnSpc>
              <a:spcBef>
                <a:spcPct val="5000"/>
              </a:spcBef>
            </a:pPr>
            <a:r>
              <a:rPr lang="en-US" altLang="zh-CN" dirty="0"/>
              <a:t>Cache</a:t>
            </a:r>
            <a:r>
              <a:rPr lang="zh-CN" altLang="en-US" dirty="0"/>
              <a:t>中需要存储的其它信息：</a:t>
            </a:r>
          </a:p>
          <a:p>
            <a:pPr lvl="1" eaLnBrk="1" hangingPunct="1">
              <a:lnSpc>
                <a:spcPct val="105000"/>
              </a:lnSpc>
              <a:spcBef>
                <a:spcPct val="5000"/>
              </a:spcBef>
            </a:pPr>
            <a:r>
              <a:rPr lang="zh-CN" altLang="en-US" dirty="0"/>
              <a:t>有效位</a:t>
            </a:r>
          </a:p>
          <a:p>
            <a:pPr lvl="1" eaLnBrk="1" hangingPunct="1">
              <a:lnSpc>
                <a:spcPct val="105000"/>
              </a:lnSpc>
              <a:spcBef>
                <a:spcPct val="5000"/>
              </a:spcBef>
            </a:pPr>
            <a:r>
              <a:rPr lang="zh-CN" altLang="en-US" dirty="0"/>
              <a:t>修改位</a:t>
            </a:r>
          </a:p>
          <a:p>
            <a:pPr lvl="1" eaLnBrk="1" hangingPunct="1">
              <a:lnSpc>
                <a:spcPct val="105000"/>
              </a:lnSpc>
              <a:spcBef>
                <a:spcPct val="5000"/>
              </a:spcBef>
            </a:pPr>
            <a:r>
              <a:rPr lang="zh-CN" altLang="en-US" dirty="0"/>
              <a:t>替换控制位（比如 计数器）</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p>
            <a:fld id="{6D4CB720-77A6-42A6-A1C4-31359F6E79F0}" type="slidenum">
              <a:rPr lang="zh-CN" altLang="en-US" smtClean="0"/>
              <a:pPr/>
              <a:t>28</a:t>
            </a:fld>
            <a:endParaRPr lang="en-US" altLang="zh-CN"/>
          </a:p>
        </p:txBody>
      </p:sp>
      <p:sp>
        <p:nvSpPr>
          <p:cNvPr id="53251" name="Rectangle 4"/>
          <p:cNvSpPr>
            <a:spLocks noGrp="1" noChangeArrowheads="1"/>
          </p:cNvSpPr>
          <p:nvPr>
            <p:ph type="body" idx="1"/>
          </p:nvPr>
        </p:nvSpPr>
        <p:spPr>
          <a:xfrm>
            <a:off x="179388" y="44624"/>
            <a:ext cx="8675687" cy="1008534"/>
          </a:xfrm>
        </p:spPr>
        <p:txBody>
          <a:bodyPr/>
          <a:lstStyle/>
          <a:p>
            <a:pPr marL="0" indent="0" eaLnBrk="1" hangingPunct="1">
              <a:spcBef>
                <a:spcPts val="2400"/>
              </a:spcBef>
              <a:buFont typeface="Wingdings" pitchFamily="2" charset="2"/>
              <a:buNone/>
            </a:pPr>
            <a:r>
              <a:rPr lang="en-US" altLang="zh-CN" dirty="0"/>
              <a:t>《</a:t>
            </a:r>
            <a:r>
              <a:rPr lang="en-US" altLang="zh-CN" i="1" dirty="0"/>
              <a:t>Computer Architecture </a:t>
            </a:r>
            <a:r>
              <a:rPr lang="en-US" altLang="zh-CN" dirty="0"/>
              <a:t>:</a:t>
            </a:r>
            <a:r>
              <a:rPr lang="en-US" altLang="zh-CN" i="1" dirty="0"/>
              <a:t>  A Quantitative Approach</a:t>
            </a:r>
            <a:r>
              <a:rPr lang="en-US" altLang="zh-CN" dirty="0"/>
              <a:t>》</a:t>
            </a:r>
            <a:br>
              <a:rPr lang="en-US" altLang="zh-CN" i="1" dirty="0"/>
            </a:br>
            <a:r>
              <a:rPr lang="en-US" altLang="zh-CN" i="1" dirty="0"/>
              <a:t>   John </a:t>
            </a:r>
            <a:r>
              <a:rPr lang="en-US" altLang="zh-CN" i="1" dirty="0" err="1"/>
              <a:t>L.Hennessy</a:t>
            </a:r>
            <a:r>
              <a:rPr lang="en-US" altLang="zh-CN" i="1" dirty="0"/>
              <a:t>,  David </a:t>
            </a:r>
            <a:r>
              <a:rPr lang="en-US" altLang="zh-CN" i="1" dirty="0" err="1"/>
              <a:t>A.Patterson</a:t>
            </a:r>
            <a:endParaRPr lang="zh-CN" altLang="en-US" i="1" dirty="0"/>
          </a:p>
        </p:txBody>
      </p:sp>
      <p:pic>
        <p:nvPicPr>
          <p:cNvPr id="53252" name="Picture 5"/>
          <p:cNvPicPr>
            <a:picLocks noChangeAspect="1" noChangeArrowheads="1"/>
          </p:cNvPicPr>
          <p:nvPr/>
        </p:nvPicPr>
        <p:blipFill>
          <a:blip r:embed="rId2" cstate="print"/>
          <a:srcRect/>
          <a:stretch>
            <a:fillRect/>
          </a:stretch>
        </p:blipFill>
        <p:spPr bwMode="auto">
          <a:xfrm>
            <a:off x="539552" y="980729"/>
            <a:ext cx="3933134" cy="5473860"/>
          </a:xfrm>
          <a:prstGeom prst="rect">
            <a:avLst/>
          </a:prstGeom>
          <a:ln>
            <a:noFill/>
          </a:ln>
          <a:effectLst>
            <a:outerShdw blurRad="292100" dist="139700" dir="2700000" algn="tl" rotWithShape="0">
              <a:srgbClr val="333333">
                <a:alpha val="65000"/>
              </a:srgbClr>
            </a:outerShdw>
          </a:effectLst>
        </p:spPr>
      </p:pic>
      <p:sp>
        <p:nvSpPr>
          <p:cNvPr id="1771526" name="AutoShape 6">
            <a:hlinkClick r:id="" action="ppaction://hlinkshowjump?jump=lastslideviewed" highlightClick="1"/>
          </p:cNvPr>
          <p:cNvSpPr>
            <a:spLocks noChangeAspect="1" noChangeArrowheads="1"/>
          </p:cNvSpPr>
          <p:nvPr/>
        </p:nvSpPr>
        <p:spPr bwMode="auto">
          <a:xfrm>
            <a:off x="8460432" y="260648"/>
            <a:ext cx="504056" cy="504056"/>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defRPr/>
            </a:pPr>
            <a:endParaRPr lang="zh-CN" altLang="en-US"/>
          </a:p>
        </p:txBody>
      </p:sp>
      <p:pic>
        <p:nvPicPr>
          <p:cNvPr id="187395" name="Picture 3"/>
          <p:cNvPicPr>
            <a:picLocks noChangeAspect="1" noChangeArrowheads="1"/>
          </p:cNvPicPr>
          <p:nvPr/>
        </p:nvPicPr>
        <p:blipFill>
          <a:blip r:embed="rId3" cstate="print"/>
          <a:srcRect/>
          <a:stretch>
            <a:fillRect/>
          </a:stretch>
        </p:blipFill>
        <p:spPr bwMode="auto">
          <a:xfrm>
            <a:off x="4662572" y="980728"/>
            <a:ext cx="3890683" cy="547260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p>
            <a:fld id="{237C9057-DF02-4440-BAFC-0D3DF4D75E60}" type="slidenum">
              <a:rPr lang="zh-CN" altLang="en-US" smtClean="0"/>
              <a:pPr/>
              <a:t>29</a:t>
            </a:fld>
            <a:endParaRPr lang="en-US" altLang="zh-CN"/>
          </a:p>
        </p:txBody>
      </p:sp>
      <p:sp>
        <p:nvSpPr>
          <p:cNvPr id="29700" name="Rectangle 3"/>
          <p:cNvSpPr>
            <a:spLocks noGrp="1" noChangeArrowheads="1"/>
          </p:cNvSpPr>
          <p:nvPr>
            <p:ph type="body" idx="1"/>
          </p:nvPr>
        </p:nvSpPr>
        <p:spPr>
          <a:xfrm>
            <a:off x="395536" y="548680"/>
            <a:ext cx="8424936" cy="2077576"/>
          </a:xfrm>
        </p:spPr>
        <p:txBody>
          <a:bodyPr/>
          <a:lstStyle/>
          <a:p>
            <a:pPr marL="0" indent="0" eaLnBrk="1" hangingPunct="1">
              <a:lnSpc>
                <a:spcPct val="105000"/>
              </a:lnSpc>
              <a:spcBef>
                <a:spcPct val="5000"/>
              </a:spcBef>
              <a:buNone/>
            </a:pPr>
            <a:r>
              <a:rPr lang="en-US" altLang="zh-CN" sz="2000" dirty="0"/>
              <a:t>Cache</a:t>
            </a:r>
            <a:r>
              <a:rPr lang="zh-CN" altLang="en-US" sz="2000" dirty="0"/>
              <a:t>容量为</a:t>
            </a:r>
            <a:r>
              <a:rPr lang="en-US" altLang="zh-CN" sz="2000" dirty="0">
                <a:solidFill>
                  <a:srgbClr val="0000FF"/>
                </a:solidFill>
              </a:rPr>
              <a:t>2KB</a:t>
            </a:r>
            <a:r>
              <a:rPr lang="zh-CN" altLang="en-US" sz="2000" dirty="0"/>
              <a:t>，以</a:t>
            </a:r>
            <a:r>
              <a:rPr lang="en-US" altLang="zh-CN" sz="2000" dirty="0">
                <a:solidFill>
                  <a:srgbClr val="0000FF"/>
                </a:solidFill>
              </a:rPr>
              <a:t>128B</a:t>
            </a:r>
            <a:r>
              <a:rPr lang="zh-CN" altLang="en-US" sz="2000" dirty="0"/>
              <a:t>分块。主存容量为</a:t>
            </a:r>
            <a:r>
              <a:rPr lang="en-US" altLang="zh-CN" sz="2000" dirty="0">
                <a:solidFill>
                  <a:srgbClr val="0000FF"/>
                </a:solidFill>
              </a:rPr>
              <a:t>1MB</a:t>
            </a:r>
            <a:r>
              <a:rPr lang="zh-CN" altLang="en-US" sz="2000" dirty="0"/>
              <a:t>，求： </a:t>
            </a:r>
          </a:p>
          <a:p>
            <a:pPr marL="355600" indent="-355600" eaLnBrk="1" hangingPunct="1">
              <a:lnSpc>
                <a:spcPct val="105000"/>
              </a:lnSpc>
              <a:spcBef>
                <a:spcPct val="5000"/>
              </a:spcBef>
              <a:buNone/>
            </a:pPr>
            <a:r>
              <a:rPr lang="zh-CN" altLang="en-US" sz="2000" dirty="0"/>
              <a:t>⑴ </a:t>
            </a:r>
            <a:r>
              <a:rPr lang="en-US" altLang="zh-CN" sz="2000" dirty="0"/>
              <a:t>Cache</a:t>
            </a:r>
            <a:r>
              <a:rPr lang="zh-CN" altLang="en-US" sz="2000" dirty="0"/>
              <a:t>分为多少块？</a:t>
            </a:r>
            <a:r>
              <a:rPr lang="en-US" altLang="zh-CN" sz="2000" dirty="0"/>
              <a:t>Cache</a:t>
            </a:r>
            <a:r>
              <a:rPr lang="zh-CN" altLang="en-US" sz="2000" dirty="0">
                <a:solidFill>
                  <a:srgbClr val="0000FF"/>
                </a:solidFill>
              </a:rPr>
              <a:t>块号</a:t>
            </a:r>
            <a:r>
              <a:rPr lang="zh-CN" altLang="en-US" sz="2000" dirty="0"/>
              <a:t>及</a:t>
            </a:r>
            <a:r>
              <a:rPr lang="zh-CN" altLang="en-US" sz="2000" dirty="0">
                <a:solidFill>
                  <a:srgbClr val="0000FF"/>
                </a:solidFill>
              </a:rPr>
              <a:t>块内地址</a:t>
            </a:r>
            <a:r>
              <a:rPr lang="zh-CN" altLang="en-US" sz="2000" dirty="0"/>
              <a:t>各为多少位？为实现地址映像，主存地址应如何划分？</a:t>
            </a:r>
          </a:p>
          <a:p>
            <a:pPr marL="355600" indent="-355600" eaLnBrk="1" hangingPunct="1">
              <a:lnSpc>
                <a:spcPct val="105000"/>
              </a:lnSpc>
              <a:spcBef>
                <a:spcPct val="5000"/>
              </a:spcBef>
              <a:buNone/>
            </a:pPr>
            <a:r>
              <a:rPr lang="zh-CN" altLang="en-US" sz="2000" dirty="0"/>
              <a:t>⑵ 主存中顺序排列的第</a:t>
            </a:r>
            <a:r>
              <a:rPr lang="en-US" altLang="zh-CN" sz="2000" dirty="0">
                <a:solidFill>
                  <a:srgbClr val="0000FF"/>
                </a:solidFill>
              </a:rPr>
              <a:t>129</a:t>
            </a:r>
            <a:r>
              <a:rPr lang="zh-CN" altLang="en-US" sz="2000" dirty="0">
                <a:solidFill>
                  <a:srgbClr val="0000FF"/>
                </a:solidFill>
              </a:rPr>
              <a:t>块</a:t>
            </a:r>
            <a:r>
              <a:rPr lang="zh-CN" altLang="en-US" sz="2000" dirty="0"/>
              <a:t>（即若主存不分区，以第</a:t>
            </a:r>
            <a:r>
              <a:rPr lang="en-US" altLang="zh-CN" sz="2000" dirty="0"/>
              <a:t>0</a:t>
            </a:r>
            <a:r>
              <a:rPr lang="zh-CN" altLang="en-US" sz="2000" dirty="0"/>
              <a:t>块开始顺序排列时）内容调入到</a:t>
            </a:r>
            <a:r>
              <a:rPr lang="en-US" altLang="zh-CN" sz="2000" dirty="0"/>
              <a:t>Cache</a:t>
            </a:r>
            <a:r>
              <a:rPr lang="zh-CN" altLang="en-US" sz="2000" dirty="0"/>
              <a:t>的哪一块中？</a:t>
            </a:r>
          </a:p>
          <a:p>
            <a:pPr marL="355600" indent="-355600" eaLnBrk="1" hangingPunct="1">
              <a:lnSpc>
                <a:spcPct val="105000"/>
              </a:lnSpc>
              <a:spcBef>
                <a:spcPct val="5000"/>
              </a:spcBef>
              <a:buNone/>
            </a:pPr>
            <a:r>
              <a:rPr lang="zh-CN" altLang="en-US" sz="2000" dirty="0"/>
              <a:t>⑶ 在上一步的基础上，读写主存地址</a:t>
            </a:r>
            <a:r>
              <a:rPr lang="en-US" altLang="zh-CN" sz="2000" dirty="0">
                <a:solidFill>
                  <a:srgbClr val="FF0000"/>
                </a:solidFill>
              </a:rPr>
              <a:t>328CB</a:t>
            </a:r>
            <a:r>
              <a:rPr lang="en-US" altLang="zh-CN" sz="2000" dirty="0"/>
              <a:t>H</a:t>
            </a:r>
            <a:r>
              <a:rPr lang="zh-CN" altLang="en-US" sz="2000" dirty="0"/>
              <a:t>时是否命中？</a:t>
            </a:r>
          </a:p>
        </p:txBody>
      </p:sp>
      <p:sp>
        <p:nvSpPr>
          <p:cNvPr id="5" name="标题 4"/>
          <p:cNvSpPr>
            <a:spLocks noGrp="1"/>
          </p:cNvSpPr>
          <p:nvPr>
            <p:ph type="title"/>
          </p:nvPr>
        </p:nvSpPr>
        <p:spPr/>
        <p:txBody>
          <a:bodyPr/>
          <a:lstStyle/>
          <a:p>
            <a:r>
              <a:rPr lang="en-US" altLang="zh-CN" sz="2400">
                <a:solidFill>
                  <a:srgbClr val="FF0000"/>
                </a:solidFill>
                <a:latin typeface="+mj-ea"/>
              </a:rPr>
              <a:t>[</a:t>
            </a:r>
            <a:r>
              <a:rPr lang="zh-CN" altLang="en-US" sz="2400">
                <a:solidFill>
                  <a:srgbClr val="FF0000"/>
                </a:solidFill>
              </a:rPr>
              <a:t>例</a:t>
            </a:r>
            <a:r>
              <a:rPr lang="en-US" altLang="zh-CN" sz="2400">
                <a:solidFill>
                  <a:srgbClr val="FF0000"/>
                </a:solidFill>
              </a:rPr>
              <a:t>1</a:t>
            </a:r>
            <a:r>
              <a:rPr lang="en-US" altLang="zh-CN" sz="2400">
                <a:solidFill>
                  <a:srgbClr val="FF0000"/>
                </a:solidFill>
                <a:latin typeface="+mj-ea"/>
              </a:rPr>
              <a:t>]</a:t>
            </a:r>
            <a:r>
              <a:rPr lang="en-US" altLang="zh-CN" sz="2400">
                <a:solidFill>
                  <a:srgbClr val="FF0000"/>
                </a:solidFill>
                <a:latin typeface="+mn-lt"/>
                <a:ea typeface="+mn-ea"/>
              </a:rPr>
              <a:t> </a:t>
            </a:r>
            <a:r>
              <a:rPr lang="zh-CN" altLang="en-US" sz="2400">
                <a:solidFill>
                  <a:srgbClr val="CC0000"/>
                </a:solidFill>
                <a:latin typeface="+mn-lt"/>
                <a:ea typeface="+mn-ea"/>
              </a:rPr>
              <a:t>直接映射</a:t>
            </a:r>
            <a:r>
              <a:rPr lang="zh-CN" altLang="en-US" sz="2400">
                <a:solidFill>
                  <a:schemeClr val="tx1"/>
                </a:solidFill>
                <a:latin typeface="+mn-lt"/>
                <a:ea typeface="+mn-ea"/>
              </a:rPr>
              <a:t>方式的</a:t>
            </a:r>
            <a:r>
              <a:rPr lang="en-US" altLang="zh-CN" sz="2400">
                <a:solidFill>
                  <a:schemeClr val="tx1"/>
                </a:solidFill>
                <a:latin typeface="+mn-lt"/>
                <a:ea typeface="+mn-ea"/>
              </a:rPr>
              <a:t>Cache</a:t>
            </a:r>
            <a:r>
              <a:rPr lang="zh-CN" altLang="en-US" sz="2400">
                <a:solidFill>
                  <a:schemeClr val="tx1"/>
                </a:solidFill>
                <a:latin typeface="+mn-lt"/>
                <a:ea typeface="+mn-ea"/>
              </a:rPr>
              <a:t>，初始内容为空。</a:t>
            </a:r>
          </a:p>
        </p:txBody>
      </p:sp>
      <p:sp>
        <p:nvSpPr>
          <p:cNvPr id="6" name="Rectangle 3"/>
          <p:cNvSpPr txBox="1">
            <a:spLocks noChangeArrowheads="1"/>
          </p:cNvSpPr>
          <p:nvPr/>
        </p:nvSpPr>
        <p:spPr bwMode="auto">
          <a:xfrm>
            <a:off x="395536" y="2996952"/>
            <a:ext cx="8568952" cy="37444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55600" lvl="0" indent="-355600">
              <a:lnSpc>
                <a:spcPct val="105000"/>
              </a:lnSpc>
              <a:spcBef>
                <a:spcPct val="5000"/>
              </a:spcBef>
              <a:buClr>
                <a:schemeClr val="bg2"/>
              </a:buClr>
              <a:buSzPct val="75000"/>
            </a:pPr>
            <a:r>
              <a:rPr kumimoji="0" lang="en-US" altLang="zh-CN" sz="2000" b="1" i="0" u="none" strike="noStrike" kern="0" cap="none" spc="0" normalizeH="0" baseline="0" noProof="0" dirty="0">
                <a:ln>
                  <a:noFill/>
                </a:ln>
                <a:solidFill>
                  <a:srgbClr val="006600"/>
                </a:solidFill>
                <a:effectLst/>
                <a:uLnTx/>
                <a:uFillTx/>
                <a:latin typeface="+mn-lt"/>
                <a:ea typeface="+mn-ea"/>
              </a:rPr>
              <a:t>【</a:t>
            </a:r>
            <a:r>
              <a:rPr kumimoji="0" lang="zh-CN" altLang="en-US" sz="2000" b="1" i="0" u="none" strike="noStrike" kern="0" cap="none" spc="0" normalizeH="0" baseline="0" noProof="0" dirty="0">
                <a:ln>
                  <a:noFill/>
                </a:ln>
                <a:solidFill>
                  <a:srgbClr val="006600"/>
                </a:solidFill>
                <a:effectLst/>
                <a:uLnTx/>
                <a:uFillTx/>
                <a:latin typeface="+mn-lt"/>
                <a:ea typeface="+mn-ea"/>
              </a:rPr>
              <a:t>解</a:t>
            </a:r>
            <a:r>
              <a:rPr kumimoji="0" lang="en-US" altLang="zh-CN" sz="2000" b="1" i="0" u="none" strike="noStrike" kern="0" cap="none" spc="0" normalizeH="0" baseline="0" noProof="0" dirty="0">
                <a:ln>
                  <a:noFill/>
                </a:ln>
                <a:solidFill>
                  <a:srgbClr val="006600"/>
                </a:solidFill>
                <a:effectLst/>
                <a:uLnTx/>
                <a:uFillTx/>
                <a:latin typeface="+mn-lt"/>
                <a:ea typeface="+mn-ea"/>
              </a:rPr>
              <a:t>】</a:t>
            </a:r>
          </a:p>
          <a:p>
            <a:pPr marL="355600" lvl="0" indent="-355600">
              <a:lnSpc>
                <a:spcPct val="105000"/>
              </a:lnSpc>
              <a:spcBef>
                <a:spcPct val="5000"/>
              </a:spcBef>
              <a:buClr>
                <a:schemeClr val="bg2"/>
              </a:buClr>
              <a:buSzPct val="75000"/>
            </a:pPr>
            <a:r>
              <a:rPr lang="en-US" altLang="zh-CN" sz="2000" dirty="0"/>
              <a:t>⑴ </a:t>
            </a:r>
            <a:r>
              <a:rPr lang="en-US" altLang="zh-CN" sz="2000" dirty="0">
                <a:solidFill>
                  <a:schemeClr val="bg1"/>
                </a:solidFill>
              </a:rPr>
              <a:t>Cache</a:t>
            </a:r>
            <a:r>
              <a:rPr lang="zh-CN" altLang="en-US" sz="2000" dirty="0">
                <a:solidFill>
                  <a:schemeClr val="bg1"/>
                </a:solidFill>
              </a:rPr>
              <a:t>：</a:t>
            </a:r>
            <a:r>
              <a:rPr lang="en-US" altLang="zh-CN" sz="2000" dirty="0">
                <a:solidFill>
                  <a:schemeClr val="bg1"/>
                </a:solidFill>
              </a:rPr>
              <a:t>2KB/128B</a:t>
            </a:r>
            <a:r>
              <a:rPr lang="zh-CN" altLang="en-US" sz="2000" dirty="0">
                <a:solidFill>
                  <a:schemeClr val="bg1"/>
                </a:solidFill>
              </a:rPr>
              <a:t>＝</a:t>
            </a:r>
            <a:r>
              <a:rPr lang="en-US" altLang="zh-CN" sz="2000" dirty="0">
                <a:solidFill>
                  <a:schemeClr val="bg1"/>
                </a:solidFill>
              </a:rPr>
              <a:t>16</a:t>
            </a:r>
            <a:r>
              <a:rPr lang="zh-CN" altLang="zh-CN" sz="2000" dirty="0">
                <a:solidFill>
                  <a:schemeClr val="bg1"/>
                </a:solidFill>
              </a:rPr>
              <a:t>块</a:t>
            </a:r>
            <a:r>
              <a:rPr lang="zh-CN" altLang="en-US" sz="2000" dirty="0">
                <a:solidFill>
                  <a:schemeClr val="bg1"/>
                </a:solidFill>
              </a:rPr>
              <a:t>，</a:t>
            </a:r>
            <a:r>
              <a:rPr lang="zh-CN" altLang="zh-CN" sz="2000" dirty="0">
                <a:solidFill>
                  <a:schemeClr val="bg1"/>
                </a:solidFill>
              </a:rPr>
              <a:t>主存</a:t>
            </a:r>
            <a:r>
              <a:rPr lang="en-US" altLang="zh-CN" sz="2000" dirty="0">
                <a:solidFill>
                  <a:schemeClr val="bg1"/>
                </a:solidFill>
              </a:rPr>
              <a:t>8K</a:t>
            </a:r>
            <a:r>
              <a:rPr lang="zh-CN" altLang="zh-CN" sz="2000" dirty="0">
                <a:solidFill>
                  <a:schemeClr val="bg1"/>
                </a:solidFill>
              </a:rPr>
              <a:t>块，共</a:t>
            </a:r>
            <a:r>
              <a:rPr lang="en-US" altLang="zh-CN" sz="2000" dirty="0">
                <a:solidFill>
                  <a:schemeClr val="bg1"/>
                </a:solidFill>
              </a:rPr>
              <a:t>512</a:t>
            </a:r>
            <a:r>
              <a:rPr lang="zh-CN" altLang="zh-CN" sz="2000" dirty="0">
                <a:solidFill>
                  <a:schemeClr val="bg1"/>
                </a:solidFill>
              </a:rPr>
              <a:t>个区。</a:t>
            </a:r>
            <a:endParaRPr lang="en-US" altLang="zh-CN" sz="2000" dirty="0">
              <a:solidFill>
                <a:schemeClr val="bg1"/>
              </a:solidFill>
            </a:endParaRPr>
          </a:p>
          <a:p>
            <a:pPr marL="355600" lvl="0" indent="-355600">
              <a:lnSpc>
                <a:spcPct val="105000"/>
              </a:lnSpc>
              <a:spcBef>
                <a:spcPct val="5000"/>
              </a:spcBef>
              <a:buClr>
                <a:schemeClr val="bg2"/>
              </a:buClr>
              <a:buSzPct val="75000"/>
            </a:pPr>
            <a:endParaRPr lang="en-US" altLang="zh-CN" sz="2000" dirty="0"/>
          </a:p>
          <a:p>
            <a:pPr marL="355600" lvl="0" indent="-355600">
              <a:lnSpc>
                <a:spcPct val="105000"/>
              </a:lnSpc>
              <a:spcBef>
                <a:spcPct val="5000"/>
              </a:spcBef>
              <a:buClr>
                <a:schemeClr val="bg2"/>
              </a:buClr>
              <a:buSzPct val="75000"/>
            </a:pPr>
            <a:endParaRPr lang="en-US" altLang="zh-CN" sz="2000" dirty="0"/>
          </a:p>
          <a:p>
            <a:pPr marL="355600" lvl="0" indent="-355600">
              <a:lnSpc>
                <a:spcPct val="105000"/>
              </a:lnSpc>
              <a:spcBef>
                <a:spcPct val="5000"/>
              </a:spcBef>
              <a:buClr>
                <a:schemeClr val="bg2"/>
              </a:buClr>
              <a:buSzPct val="75000"/>
            </a:pP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355600" lvl="0" indent="-355600">
              <a:lnSpc>
                <a:spcPct val="105000"/>
              </a:lnSpc>
              <a:spcBef>
                <a:spcPct val="5000"/>
              </a:spcBef>
              <a:buClr>
                <a:schemeClr val="bg2"/>
              </a:buClr>
              <a:buSzPct val="75000"/>
            </a:pPr>
            <a:endParaRPr lang="en-US" altLang="zh-CN" sz="2000" kern="0" dirty="0">
              <a:latin typeface="+mn-lt"/>
              <a:ea typeface="+mn-ea"/>
            </a:endParaRPr>
          </a:p>
          <a:p>
            <a:pPr marL="355600" lvl="0" indent="-355600">
              <a:lnSpc>
                <a:spcPct val="105000"/>
              </a:lnSpc>
              <a:spcBef>
                <a:spcPct val="5000"/>
              </a:spcBef>
              <a:buClr>
                <a:schemeClr val="bg2"/>
              </a:buClr>
              <a:buSzPct val="75000"/>
            </a:pPr>
            <a:r>
              <a:rPr lang="en-US" altLang="zh-CN" sz="2000" dirty="0"/>
              <a:t>⑵ 129÷16</a:t>
            </a:r>
            <a:r>
              <a:rPr lang="zh-CN" altLang="en-US" sz="2000" dirty="0"/>
              <a:t>＝</a:t>
            </a:r>
            <a:r>
              <a:rPr lang="en-US" altLang="zh-CN" sz="2000" dirty="0"/>
              <a:t>8</a:t>
            </a:r>
            <a:r>
              <a:rPr lang="zh-CN" altLang="en-US" sz="2000" dirty="0"/>
              <a:t>余</a:t>
            </a:r>
            <a:r>
              <a:rPr lang="en-US" altLang="zh-CN" sz="2000" dirty="0"/>
              <a:t>1</a:t>
            </a:r>
            <a:r>
              <a:rPr lang="zh-CN" altLang="zh-CN" sz="2000" dirty="0"/>
              <a:t>，</a:t>
            </a:r>
            <a:r>
              <a:rPr lang="zh-CN" altLang="en-US" sz="2000" dirty="0"/>
              <a:t>即主存</a:t>
            </a:r>
            <a:r>
              <a:rPr lang="zh-CN" altLang="zh-CN" sz="2000" dirty="0"/>
              <a:t>第</a:t>
            </a:r>
            <a:r>
              <a:rPr lang="en-US" altLang="zh-CN" sz="2000" dirty="0"/>
              <a:t>8</a:t>
            </a:r>
            <a:r>
              <a:rPr lang="zh-CN" altLang="zh-CN" sz="2000" dirty="0"/>
              <a:t>区的第</a:t>
            </a:r>
            <a:r>
              <a:rPr lang="en-US" altLang="zh-CN" sz="2000" dirty="0"/>
              <a:t>1</a:t>
            </a:r>
            <a:r>
              <a:rPr lang="zh-CN" altLang="zh-CN" sz="2000" dirty="0"/>
              <a:t>块，因此应装入</a:t>
            </a:r>
            <a:r>
              <a:rPr lang="en-US" altLang="zh-CN" sz="2000" dirty="0"/>
              <a:t>Cache</a:t>
            </a:r>
            <a:r>
              <a:rPr lang="zh-CN" altLang="zh-CN" sz="2000" dirty="0"/>
              <a:t>的第</a:t>
            </a:r>
            <a:r>
              <a:rPr lang="en-US" altLang="zh-CN" sz="2000" dirty="0"/>
              <a:t>1</a:t>
            </a:r>
            <a:r>
              <a:rPr lang="zh-CN" altLang="zh-CN" sz="2000" dirty="0"/>
              <a:t>块。</a:t>
            </a:r>
            <a:endParaRPr lang="en-US" altLang="zh-CN" sz="2000" dirty="0"/>
          </a:p>
          <a:p>
            <a:pPr marL="355600" lvl="0" indent="-355600">
              <a:lnSpc>
                <a:spcPct val="105000"/>
              </a:lnSpc>
              <a:spcBef>
                <a:spcPct val="5000"/>
              </a:spcBef>
              <a:buClr>
                <a:schemeClr val="bg2"/>
              </a:buClr>
              <a:buSzPct val="75000"/>
            </a:pPr>
            <a:r>
              <a:rPr lang="en-US" altLang="zh-CN" sz="2000" dirty="0"/>
              <a:t>⑶ </a:t>
            </a:r>
            <a:r>
              <a:rPr lang="zh-CN" altLang="en-US" sz="2000" dirty="0"/>
              <a:t>虽然也</a:t>
            </a:r>
            <a:r>
              <a:rPr lang="zh-CN" altLang="zh-CN" sz="2000" dirty="0"/>
              <a:t>对应</a:t>
            </a:r>
            <a:r>
              <a:rPr lang="en-US" altLang="zh-CN" sz="2000" dirty="0"/>
              <a:t>Cache</a:t>
            </a:r>
            <a:r>
              <a:rPr lang="zh-CN" altLang="zh-CN" sz="2000" dirty="0"/>
              <a:t>的第</a:t>
            </a:r>
            <a:r>
              <a:rPr lang="en-US" altLang="zh-CN" sz="2000" dirty="0"/>
              <a:t>1</a:t>
            </a:r>
            <a:r>
              <a:rPr lang="zh-CN" altLang="zh-CN" sz="2000" dirty="0"/>
              <a:t>块，</a:t>
            </a:r>
            <a:r>
              <a:rPr lang="zh-CN" altLang="en-US" sz="2000" dirty="0"/>
              <a:t>但</a:t>
            </a:r>
            <a:r>
              <a:rPr lang="zh-CN" altLang="zh-CN" sz="2000" dirty="0"/>
              <a:t>主存区号不同，不命中。</a:t>
            </a:r>
            <a:endParaRPr kumimoji="0" lang="zh-CN" altLang="en-US" sz="2000" b="1" i="0" u="none" strike="noStrike" kern="0" cap="none" spc="0" normalizeH="0" baseline="0" noProof="0" dirty="0">
              <a:ln>
                <a:noFill/>
              </a:ln>
              <a:solidFill>
                <a:schemeClr val="tx1"/>
              </a:solidFill>
              <a:effectLst/>
              <a:uLnTx/>
              <a:uFillTx/>
              <a:latin typeface="+mn-lt"/>
              <a:ea typeface="+mn-ea"/>
            </a:endParaRPr>
          </a:p>
        </p:txBody>
      </p:sp>
      <p:graphicFrame>
        <p:nvGraphicFramePr>
          <p:cNvPr id="7" name="表格 6"/>
          <p:cNvGraphicFramePr>
            <a:graphicFrameLocks noGrp="1"/>
          </p:cNvGraphicFramePr>
          <p:nvPr/>
        </p:nvGraphicFramePr>
        <p:xfrm>
          <a:off x="683569" y="3583672"/>
          <a:ext cx="7992887" cy="853440"/>
        </p:xfrm>
        <a:graphic>
          <a:graphicData uri="http://schemas.openxmlformats.org/drawingml/2006/table">
            <a:tbl>
              <a:tblPr firstRow="1" bandRow="1">
                <a:tableStyleId>{5940675A-B579-460E-94D1-54222C63F5DA}</a:tableStyleId>
              </a:tblPr>
              <a:tblGrid>
                <a:gridCol w="2808311">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tblGrid>
              <a:tr h="370840">
                <a:tc>
                  <a:txBody>
                    <a:bodyPr/>
                    <a:lstStyle/>
                    <a:p>
                      <a:pPr algn="dist"/>
                      <a:r>
                        <a:rPr lang="en-US" altLang="zh-CN" sz="2000" b="1" dirty="0">
                          <a:solidFill>
                            <a:srgbClr val="0000FF"/>
                          </a:solidFill>
                        </a:rPr>
                        <a:t>19     </a:t>
                      </a:r>
                      <a:r>
                        <a:rPr lang="zh-CN" altLang="en-US" sz="2000" b="1" dirty="0">
                          <a:solidFill>
                            <a:srgbClr val="0000FF"/>
                          </a:solidFill>
                        </a:rPr>
                        <a:t>　　　　</a:t>
                      </a:r>
                      <a:r>
                        <a:rPr lang="en-US" altLang="zh-CN" sz="2000" b="1" dirty="0">
                          <a:solidFill>
                            <a:srgbClr val="0000FF"/>
                          </a:solidFill>
                        </a:rPr>
                        <a:t>   11</a:t>
                      </a:r>
                      <a:endParaRPr lang="zh-CN" altLang="en-US" sz="2000" b="1" dirty="0">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10   </a:t>
                      </a:r>
                      <a:r>
                        <a:rPr lang="zh-CN" altLang="en-US" sz="2000" b="1">
                          <a:solidFill>
                            <a:srgbClr val="0000FF"/>
                          </a:solidFill>
                        </a:rPr>
                        <a:t>　　　　</a:t>
                      </a:r>
                      <a:r>
                        <a:rPr lang="en-US" altLang="zh-CN" sz="2000" b="1">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zh-CN" altLang="en-US" sz="2400" b="1" dirty="0">
                          <a:solidFill>
                            <a:srgbClr val="006600"/>
                          </a:solidFill>
                        </a:rPr>
                        <a:t>主存区号（</a:t>
                      </a:r>
                      <a:r>
                        <a:rPr lang="en-US" altLang="zh-CN" sz="2400" b="1" dirty="0">
                          <a:solidFill>
                            <a:srgbClr val="006600"/>
                          </a:solidFill>
                        </a:rPr>
                        <a:t>9</a:t>
                      </a:r>
                      <a:r>
                        <a:rPr lang="zh-CN" altLang="en-US" sz="2400" b="1" dirty="0">
                          <a:solidFill>
                            <a:srgbClr val="006600"/>
                          </a:solidFill>
                        </a:rPr>
                        <a:t>位）</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dirty="0">
                          <a:solidFill>
                            <a:srgbClr val="006600"/>
                          </a:solidFill>
                        </a:rPr>
                        <a:t>区内块号（</a:t>
                      </a:r>
                      <a:r>
                        <a:rPr lang="en-US" altLang="zh-CN" sz="2400" b="1" dirty="0">
                          <a:solidFill>
                            <a:srgbClr val="006600"/>
                          </a:solidFill>
                        </a:rPr>
                        <a:t>4</a:t>
                      </a:r>
                      <a:r>
                        <a:rPr lang="zh-CN" altLang="en-US" sz="2400" b="1" dirty="0">
                          <a:solidFill>
                            <a:srgbClr val="006600"/>
                          </a:solidFill>
                        </a:rPr>
                        <a:t>位）</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dirty="0">
                          <a:solidFill>
                            <a:srgbClr val="006600"/>
                          </a:solidFill>
                        </a:rPr>
                        <a:t>块内地址（</a:t>
                      </a:r>
                      <a:r>
                        <a:rPr lang="en-US" altLang="zh-CN" sz="2400" b="1" dirty="0">
                          <a:solidFill>
                            <a:srgbClr val="006600"/>
                          </a:solidFill>
                        </a:rPr>
                        <a:t>7</a:t>
                      </a:r>
                      <a:r>
                        <a:rPr lang="zh-CN" altLang="en-US" sz="2400" b="1" dirty="0">
                          <a:solidFill>
                            <a:srgbClr val="006600"/>
                          </a:solidFill>
                        </a:rPr>
                        <a:t>位）</a:t>
                      </a: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714588982"/>
              </p:ext>
            </p:extLst>
          </p:nvPr>
        </p:nvGraphicFramePr>
        <p:xfrm>
          <a:off x="683568" y="5599896"/>
          <a:ext cx="7992887" cy="853440"/>
        </p:xfrm>
        <a:graphic>
          <a:graphicData uri="http://schemas.openxmlformats.org/drawingml/2006/table">
            <a:tbl>
              <a:tblPr firstRow="1" bandRow="1">
                <a:tableStyleId>{5940675A-B579-460E-94D1-54222C63F5DA}</a:tableStyleId>
              </a:tblPr>
              <a:tblGrid>
                <a:gridCol w="2808311">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2664296">
                  <a:extLst>
                    <a:ext uri="{9D8B030D-6E8A-4147-A177-3AD203B41FA5}">
                      <a16:colId xmlns:a16="http://schemas.microsoft.com/office/drawing/2014/main" val="20002"/>
                    </a:ext>
                  </a:extLst>
                </a:gridCol>
              </a:tblGrid>
              <a:tr h="370840">
                <a:tc>
                  <a:txBody>
                    <a:bodyPr/>
                    <a:lstStyle/>
                    <a:p>
                      <a:pPr algn="dist"/>
                      <a:r>
                        <a:rPr lang="en-US" altLang="zh-CN" sz="2000" b="1">
                          <a:solidFill>
                            <a:srgbClr val="0000FF"/>
                          </a:solidFill>
                        </a:rPr>
                        <a:t>19     </a:t>
                      </a:r>
                      <a:r>
                        <a:rPr lang="zh-CN" altLang="en-US" sz="2000" b="1">
                          <a:solidFill>
                            <a:srgbClr val="0000FF"/>
                          </a:solidFill>
                        </a:rPr>
                        <a:t>　　　　</a:t>
                      </a:r>
                      <a:r>
                        <a:rPr lang="en-US" altLang="zh-CN" sz="2000" b="1">
                          <a:solidFill>
                            <a:srgbClr val="0000FF"/>
                          </a:solidFill>
                        </a:rPr>
                        <a:t>   11</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10   </a:t>
                      </a:r>
                      <a:r>
                        <a:rPr lang="zh-CN" altLang="en-US" sz="2000" b="1">
                          <a:solidFill>
                            <a:srgbClr val="0000FF"/>
                          </a:solidFill>
                        </a:rPr>
                        <a:t>　　　　</a:t>
                      </a:r>
                      <a:r>
                        <a:rPr lang="en-US" altLang="zh-CN" sz="2000" b="1">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sz="2400" b="1">
                          <a:solidFill>
                            <a:srgbClr val="006600"/>
                          </a:solidFill>
                        </a:rPr>
                        <a:t> 0011 0010 1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a:solidFill>
                            <a:srgbClr val="006600"/>
                          </a:solidFill>
                        </a:rPr>
                        <a:t>000 1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dirty="0">
                          <a:solidFill>
                            <a:srgbClr val="006600"/>
                          </a:solidFill>
                        </a:rPr>
                        <a:t>100 1011</a:t>
                      </a:r>
                      <a:endParaRPr lang="zh-CN" altLang="en-US" sz="2400" b="1" dirty="0">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slide(fromBottom)">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slide(fromBottom)">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slide(fromBottom)">
                                      <p:cBhvr>
                                        <p:cTn id="3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4"/>
          <p:cNvSpPr>
            <a:spLocks noGrp="1"/>
          </p:cNvSpPr>
          <p:nvPr>
            <p:ph type="sldNum" sz="quarter" idx="11"/>
          </p:nvPr>
        </p:nvSpPr>
        <p:spPr>
          <a:noFill/>
        </p:spPr>
        <p:txBody>
          <a:bodyPr/>
          <a:lstStyle/>
          <a:p>
            <a:fld id="{99775D13-423F-4EA6-BE96-4ED9880C78F0}" type="slidenum">
              <a:rPr lang="zh-CN" altLang="en-US" smtClean="0"/>
              <a:pPr/>
              <a:t>3</a:t>
            </a:fld>
            <a:endParaRPr lang="en-US" altLang="zh-CN"/>
          </a:p>
        </p:txBody>
      </p:sp>
      <p:sp>
        <p:nvSpPr>
          <p:cNvPr id="5124" name="Rectangle 2"/>
          <p:cNvSpPr>
            <a:spLocks noGrp="1" noChangeArrowheads="1"/>
          </p:cNvSpPr>
          <p:nvPr>
            <p:ph type="title"/>
          </p:nvPr>
        </p:nvSpPr>
        <p:spPr/>
        <p:txBody>
          <a:bodyPr/>
          <a:lstStyle/>
          <a:p>
            <a:pPr eaLnBrk="1" hangingPunct="1"/>
            <a:endParaRPr lang="zh-CN" altLang="en-US"/>
          </a:p>
        </p:txBody>
      </p:sp>
      <p:sp>
        <p:nvSpPr>
          <p:cNvPr id="5125" name="Text Box 5"/>
          <p:cNvSpPr txBox="1">
            <a:spLocks noChangeArrowheads="1"/>
          </p:cNvSpPr>
          <p:nvPr/>
        </p:nvSpPr>
        <p:spPr bwMode="auto">
          <a:xfrm>
            <a:off x="395288" y="5734050"/>
            <a:ext cx="8496300" cy="523220"/>
          </a:xfrm>
          <a:prstGeom prst="rect">
            <a:avLst/>
          </a:prstGeom>
          <a:noFill/>
          <a:ln w="28575" algn="ctr">
            <a:noFill/>
            <a:miter lim="800000"/>
            <a:headEnd/>
            <a:tailEnd/>
          </a:ln>
        </p:spPr>
        <p:txBody>
          <a:bodyPr>
            <a:spAutoFit/>
          </a:bodyPr>
          <a:lstStyle/>
          <a:p>
            <a:pPr algn="ctr">
              <a:spcBef>
                <a:spcPct val="50000"/>
              </a:spcBef>
            </a:pPr>
            <a:r>
              <a:rPr lang="en-US" altLang="zh-CN" dirty="0">
                <a:solidFill>
                  <a:schemeClr val="bg2"/>
                </a:solidFill>
                <a:latin typeface="Arial" charset="0"/>
                <a:ea typeface="黑体" pitchFamily="2" charset="-122"/>
              </a:rPr>
              <a:t>CPU</a:t>
            </a:r>
            <a:r>
              <a:rPr lang="zh-CN" altLang="en-US" dirty="0">
                <a:solidFill>
                  <a:schemeClr val="bg2"/>
                </a:solidFill>
                <a:latin typeface="Arial" charset="0"/>
                <a:ea typeface="黑体" pitchFamily="2" charset="-122"/>
              </a:rPr>
              <a:t>与存储器性能增长情况</a:t>
            </a:r>
          </a:p>
        </p:txBody>
      </p:sp>
      <p:pic>
        <p:nvPicPr>
          <p:cNvPr id="2" name="图片 1">
            <a:extLst>
              <a:ext uri="{FF2B5EF4-FFF2-40B4-BE49-F238E27FC236}">
                <a16:creationId xmlns:a16="http://schemas.microsoft.com/office/drawing/2014/main" id="{9269E442-9E28-4E24-9B2F-7CBB1FA031D9}"/>
              </a:ext>
            </a:extLst>
          </p:cNvPr>
          <p:cNvPicPr>
            <a:picLocks noChangeAspect="1"/>
          </p:cNvPicPr>
          <p:nvPr/>
        </p:nvPicPr>
        <p:blipFill>
          <a:blip r:embed="rId2"/>
          <a:stretch>
            <a:fillRect/>
          </a:stretch>
        </p:blipFill>
        <p:spPr>
          <a:xfrm>
            <a:off x="107504" y="1196752"/>
            <a:ext cx="8892480" cy="4183751"/>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3" name="组合 372">
            <a:extLst>
              <a:ext uri="{FF2B5EF4-FFF2-40B4-BE49-F238E27FC236}">
                <a16:creationId xmlns:a16="http://schemas.microsoft.com/office/drawing/2014/main" id="{FDC31500-B9D3-47B2-9A2A-E8BA9B3278BF}"/>
              </a:ext>
            </a:extLst>
          </p:cNvPr>
          <p:cNvGrpSpPr/>
          <p:nvPr/>
        </p:nvGrpSpPr>
        <p:grpSpPr>
          <a:xfrm>
            <a:off x="4958583" y="987278"/>
            <a:ext cx="1843458" cy="4592076"/>
            <a:chOff x="4958583" y="987278"/>
            <a:chExt cx="1843458" cy="4592076"/>
          </a:xfrm>
        </p:grpSpPr>
        <p:sp>
          <p:nvSpPr>
            <p:cNvPr id="170" name="Rectangle 8">
              <a:extLst>
                <a:ext uri="{FF2B5EF4-FFF2-40B4-BE49-F238E27FC236}">
                  <a16:creationId xmlns:a16="http://schemas.microsoft.com/office/drawing/2014/main" id="{1A3FCB19-AFB8-43F7-B70E-9F24E357C300}"/>
                </a:ext>
              </a:extLst>
            </p:cNvPr>
            <p:cNvSpPr>
              <a:spLocks noChangeArrowheads="1"/>
            </p:cNvSpPr>
            <p:nvPr/>
          </p:nvSpPr>
          <p:spPr bwMode="auto">
            <a:xfrm>
              <a:off x="5001816" y="1420666"/>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71" name="Rectangle 9">
              <a:extLst>
                <a:ext uri="{FF2B5EF4-FFF2-40B4-BE49-F238E27FC236}">
                  <a16:creationId xmlns:a16="http://schemas.microsoft.com/office/drawing/2014/main" id="{412AD3A4-2805-477E-B425-5D3BC4D67E5F}"/>
                </a:ext>
              </a:extLst>
            </p:cNvPr>
            <p:cNvSpPr>
              <a:spLocks noChangeArrowheads="1"/>
            </p:cNvSpPr>
            <p:nvPr/>
          </p:nvSpPr>
          <p:spPr bwMode="auto">
            <a:xfrm>
              <a:off x="5001816" y="1706416"/>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172" name="Rectangle 10">
              <a:extLst>
                <a:ext uri="{FF2B5EF4-FFF2-40B4-BE49-F238E27FC236}">
                  <a16:creationId xmlns:a16="http://schemas.microsoft.com/office/drawing/2014/main" id="{E0054B76-DD55-4FF6-89BB-894EBEC76B46}"/>
                </a:ext>
              </a:extLst>
            </p:cNvPr>
            <p:cNvSpPr>
              <a:spLocks noChangeArrowheads="1"/>
            </p:cNvSpPr>
            <p:nvPr/>
          </p:nvSpPr>
          <p:spPr bwMode="auto">
            <a:xfrm>
              <a:off x="5001816" y="2507682"/>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73" name="Rectangle 11">
              <a:extLst>
                <a:ext uri="{FF2B5EF4-FFF2-40B4-BE49-F238E27FC236}">
                  <a16:creationId xmlns:a16="http://schemas.microsoft.com/office/drawing/2014/main" id="{266E4998-4C85-4E5D-AC24-FB6A11266A72}"/>
                </a:ext>
              </a:extLst>
            </p:cNvPr>
            <p:cNvSpPr>
              <a:spLocks noChangeArrowheads="1"/>
            </p:cNvSpPr>
            <p:nvPr/>
          </p:nvSpPr>
          <p:spPr bwMode="auto">
            <a:xfrm>
              <a:off x="5001816" y="2796607"/>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174" name="Text Box 12">
              <a:extLst>
                <a:ext uri="{FF2B5EF4-FFF2-40B4-BE49-F238E27FC236}">
                  <a16:creationId xmlns:a16="http://schemas.microsoft.com/office/drawing/2014/main" id="{744CBE08-1010-41EC-A2ED-D4D29DB8F1FC}"/>
                </a:ext>
              </a:extLst>
            </p:cNvPr>
            <p:cNvSpPr txBox="1">
              <a:spLocks noChangeArrowheads="1"/>
            </p:cNvSpPr>
            <p:nvPr/>
          </p:nvSpPr>
          <p:spPr bwMode="auto">
            <a:xfrm>
              <a:off x="6184236" y="1382833"/>
              <a:ext cx="576262" cy="366713"/>
            </a:xfrm>
            <a:prstGeom prst="rect">
              <a:avLst/>
            </a:prstGeom>
            <a:noFill/>
            <a:ln w="28575" algn="ctr">
              <a:noFill/>
              <a:miter lim="800000"/>
              <a:headEnd/>
              <a:tailEnd/>
            </a:ln>
          </p:spPr>
          <p:txBody>
            <a:bodyPr>
              <a:spAutoFit/>
            </a:bodyPr>
            <a:lstStyle/>
            <a:p>
              <a:pPr>
                <a:spcBef>
                  <a:spcPct val="50000"/>
                </a:spcBef>
              </a:pPr>
              <a:r>
                <a:rPr lang="zh-CN" altLang="en-US" sz="1800" dirty="0">
                  <a:solidFill>
                    <a:srgbClr val="FF6600"/>
                  </a:solidFill>
                  <a:latin typeface="Arial" charset="0"/>
                </a:rPr>
                <a:t>组</a:t>
              </a:r>
              <a:r>
                <a:rPr lang="en-US" altLang="zh-CN" sz="1800" dirty="0">
                  <a:solidFill>
                    <a:srgbClr val="FF6600"/>
                  </a:solidFill>
                  <a:latin typeface="Arial" charset="0"/>
                </a:rPr>
                <a:t>0</a:t>
              </a:r>
            </a:p>
          </p:txBody>
        </p:sp>
        <p:sp>
          <p:nvSpPr>
            <p:cNvPr id="175" name="Text Box 13">
              <a:extLst>
                <a:ext uri="{FF2B5EF4-FFF2-40B4-BE49-F238E27FC236}">
                  <a16:creationId xmlns:a16="http://schemas.microsoft.com/office/drawing/2014/main" id="{066F74DE-2110-4AE0-9A8D-D96551090370}"/>
                </a:ext>
              </a:extLst>
            </p:cNvPr>
            <p:cNvSpPr txBox="1">
              <a:spLocks noChangeArrowheads="1"/>
            </p:cNvSpPr>
            <p:nvPr/>
          </p:nvSpPr>
          <p:spPr bwMode="auto">
            <a:xfrm>
              <a:off x="5001816" y="987278"/>
              <a:ext cx="1223962" cy="396875"/>
            </a:xfrm>
            <a:prstGeom prst="rect">
              <a:avLst/>
            </a:prstGeom>
            <a:noFill/>
            <a:ln w="28575" algn="ctr">
              <a:noFill/>
              <a:miter lim="800000"/>
              <a:headEnd/>
              <a:tailEnd/>
            </a:ln>
          </p:spPr>
          <p:txBody>
            <a:bodyPr>
              <a:spAutoFit/>
            </a:bodyPr>
            <a:lstStyle/>
            <a:p>
              <a:pPr algn="ctr">
                <a:spcBef>
                  <a:spcPct val="50000"/>
                </a:spcBef>
              </a:pPr>
              <a:r>
                <a:rPr lang="en-US" altLang="zh-CN" sz="2000">
                  <a:solidFill>
                    <a:srgbClr val="0000FF"/>
                  </a:solidFill>
                  <a:latin typeface="+mn-lt"/>
                </a:rPr>
                <a:t>Cache</a:t>
              </a:r>
            </a:p>
          </p:txBody>
        </p:sp>
        <p:sp>
          <p:nvSpPr>
            <p:cNvPr id="177" name="Text Box 34">
              <a:extLst>
                <a:ext uri="{FF2B5EF4-FFF2-40B4-BE49-F238E27FC236}">
                  <a16:creationId xmlns:a16="http://schemas.microsoft.com/office/drawing/2014/main" id="{7CD91AFE-C9DF-4ABD-A875-A54F3D87728D}"/>
                </a:ext>
              </a:extLst>
            </p:cNvPr>
            <p:cNvSpPr txBox="1">
              <a:spLocks noChangeArrowheads="1"/>
            </p:cNvSpPr>
            <p:nvPr/>
          </p:nvSpPr>
          <p:spPr bwMode="auto">
            <a:xfrm>
              <a:off x="6184236" y="1663132"/>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203" name="Text Box 134">
              <a:extLst>
                <a:ext uri="{FF2B5EF4-FFF2-40B4-BE49-F238E27FC236}">
                  <a16:creationId xmlns:a16="http://schemas.microsoft.com/office/drawing/2014/main" id="{FABF79F3-BDC6-446B-8B21-058DB93A8FCF}"/>
                </a:ext>
              </a:extLst>
            </p:cNvPr>
            <p:cNvSpPr txBox="1">
              <a:spLocks noChangeArrowheads="1"/>
            </p:cNvSpPr>
            <p:nvPr/>
          </p:nvSpPr>
          <p:spPr bwMode="auto">
            <a:xfrm>
              <a:off x="6182648" y="2481475"/>
              <a:ext cx="576263" cy="366713"/>
            </a:xfrm>
            <a:prstGeom prst="rect">
              <a:avLst/>
            </a:prstGeom>
            <a:noFill/>
            <a:ln w="28575" algn="ctr">
              <a:noFill/>
              <a:miter lim="800000"/>
              <a:headEnd/>
              <a:tailEnd/>
            </a:ln>
          </p:spPr>
          <p:txBody>
            <a:bodyPr>
              <a:spAutoFit/>
            </a:bodyPr>
            <a:lstStyle/>
            <a:p>
              <a:pPr>
                <a:spcBef>
                  <a:spcPct val="50000"/>
                </a:spcBef>
              </a:pPr>
              <a:r>
                <a:rPr lang="zh-CN" altLang="en-US" sz="1800" dirty="0">
                  <a:solidFill>
                    <a:srgbClr val="FF6600"/>
                  </a:solidFill>
                  <a:latin typeface="Arial" charset="0"/>
                </a:rPr>
                <a:t>组</a:t>
              </a:r>
              <a:r>
                <a:rPr lang="en-US" altLang="zh-CN" sz="1800" dirty="0">
                  <a:solidFill>
                    <a:srgbClr val="FF6600"/>
                  </a:solidFill>
                  <a:latin typeface="Arial" charset="0"/>
                </a:rPr>
                <a:t>0</a:t>
              </a:r>
            </a:p>
          </p:txBody>
        </p:sp>
        <p:sp>
          <p:nvSpPr>
            <p:cNvPr id="204" name="Text Box 135">
              <a:extLst>
                <a:ext uri="{FF2B5EF4-FFF2-40B4-BE49-F238E27FC236}">
                  <a16:creationId xmlns:a16="http://schemas.microsoft.com/office/drawing/2014/main" id="{62916C54-601F-41A6-938C-B8B915C4D36F}"/>
                </a:ext>
              </a:extLst>
            </p:cNvPr>
            <p:cNvSpPr txBox="1">
              <a:spLocks noChangeArrowheads="1"/>
            </p:cNvSpPr>
            <p:nvPr/>
          </p:nvSpPr>
          <p:spPr bwMode="auto">
            <a:xfrm>
              <a:off x="6182648" y="2770400"/>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205" name="Rectangle 136">
              <a:extLst>
                <a:ext uri="{FF2B5EF4-FFF2-40B4-BE49-F238E27FC236}">
                  <a16:creationId xmlns:a16="http://schemas.microsoft.com/office/drawing/2014/main" id="{FD90F951-49FD-4322-8CA9-72FDD8DBAB9C}"/>
                </a:ext>
              </a:extLst>
            </p:cNvPr>
            <p:cNvSpPr>
              <a:spLocks noChangeArrowheads="1"/>
            </p:cNvSpPr>
            <p:nvPr/>
          </p:nvSpPr>
          <p:spPr bwMode="auto">
            <a:xfrm>
              <a:off x="5001816" y="3587802"/>
              <a:ext cx="122396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06" name="Rectangle 137">
              <a:extLst>
                <a:ext uri="{FF2B5EF4-FFF2-40B4-BE49-F238E27FC236}">
                  <a16:creationId xmlns:a16="http://schemas.microsoft.com/office/drawing/2014/main" id="{3C753A66-FFB9-4C4D-9CC3-5199A6690720}"/>
                </a:ext>
              </a:extLst>
            </p:cNvPr>
            <p:cNvSpPr>
              <a:spLocks noChangeArrowheads="1"/>
            </p:cNvSpPr>
            <p:nvPr/>
          </p:nvSpPr>
          <p:spPr bwMode="auto">
            <a:xfrm>
              <a:off x="5001816" y="3873552"/>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07" name="Rectangle 138">
              <a:extLst>
                <a:ext uri="{FF2B5EF4-FFF2-40B4-BE49-F238E27FC236}">
                  <a16:creationId xmlns:a16="http://schemas.microsoft.com/office/drawing/2014/main" id="{7C698423-BB98-4B94-AFC9-2ECD639571CA}"/>
                </a:ext>
              </a:extLst>
            </p:cNvPr>
            <p:cNvSpPr>
              <a:spLocks noChangeArrowheads="1"/>
            </p:cNvSpPr>
            <p:nvPr/>
          </p:nvSpPr>
          <p:spPr bwMode="auto">
            <a:xfrm>
              <a:off x="5001816" y="4666905"/>
              <a:ext cx="122396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08" name="Rectangle 139">
              <a:extLst>
                <a:ext uri="{FF2B5EF4-FFF2-40B4-BE49-F238E27FC236}">
                  <a16:creationId xmlns:a16="http://schemas.microsoft.com/office/drawing/2014/main" id="{4CD5925B-2E63-4960-A7E9-E1AE0AC7D1C6}"/>
                </a:ext>
              </a:extLst>
            </p:cNvPr>
            <p:cNvSpPr>
              <a:spLocks noChangeArrowheads="1"/>
            </p:cNvSpPr>
            <p:nvPr/>
          </p:nvSpPr>
          <p:spPr bwMode="auto">
            <a:xfrm>
              <a:off x="5001816" y="4955830"/>
              <a:ext cx="122396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09" name="Text Box 140">
              <a:extLst>
                <a:ext uri="{FF2B5EF4-FFF2-40B4-BE49-F238E27FC236}">
                  <a16:creationId xmlns:a16="http://schemas.microsoft.com/office/drawing/2014/main" id="{7A571F0B-B60E-43BC-A1C6-ACF89FC15F81}"/>
                </a:ext>
              </a:extLst>
            </p:cNvPr>
            <p:cNvSpPr txBox="1">
              <a:spLocks noChangeArrowheads="1"/>
            </p:cNvSpPr>
            <p:nvPr/>
          </p:nvSpPr>
          <p:spPr bwMode="auto">
            <a:xfrm>
              <a:off x="6135217" y="3548894"/>
              <a:ext cx="576262"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210" name="Text Box 141">
              <a:extLst>
                <a:ext uri="{FF2B5EF4-FFF2-40B4-BE49-F238E27FC236}">
                  <a16:creationId xmlns:a16="http://schemas.microsoft.com/office/drawing/2014/main" id="{552E479B-2554-4A56-AE63-41749301CD77}"/>
                </a:ext>
              </a:extLst>
            </p:cNvPr>
            <p:cNvSpPr txBox="1">
              <a:spLocks noChangeArrowheads="1"/>
            </p:cNvSpPr>
            <p:nvPr/>
          </p:nvSpPr>
          <p:spPr bwMode="auto">
            <a:xfrm>
              <a:off x="6130298" y="3837123"/>
              <a:ext cx="576262" cy="366713"/>
            </a:xfrm>
            <a:prstGeom prst="rect">
              <a:avLst/>
            </a:prstGeom>
            <a:noFill/>
            <a:ln w="28575" algn="ctr">
              <a:noFill/>
              <a:miter lim="800000"/>
              <a:headEnd/>
              <a:tailEnd/>
            </a:ln>
          </p:spPr>
          <p:txBody>
            <a:bodyPr>
              <a:spAutoFit/>
            </a:bodyPr>
            <a:lstStyle/>
            <a:p>
              <a:pPr>
                <a:spcBef>
                  <a:spcPct val="50000"/>
                </a:spcBef>
              </a:pPr>
              <a:r>
                <a:rPr lang="zh-CN" altLang="en-US" sz="1800" dirty="0">
                  <a:solidFill>
                    <a:srgbClr val="006600"/>
                  </a:solidFill>
                  <a:latin typeface="Arial" charset="0"/>
                </a:rPr>
                <a:t>组</a:t>
              </a:r>
              <a:r>
                <a:rPr lang="en-US" altLang="zh-CN" sz="1800" dirty="0">
                  <a:solidFill>
                    <a:srgbClr val="006600"/>
                  </a:solidFill>
                  <a:latin typeface="Arial" charset="0"/>
                </a:rPr>
                <a:t>1</a:t>
              </a:r>
            </a:p>
          </p:txBody>
        </p:sp>
        <p:sp>
          <p:nvSpPr>
            <p:cNvPr id="211" name="Text Box 142">
              <a:extLst>
                <a:ext uri="{FF2B5EF4-FFF2-40B4-BE49-F238E27FC236}">
                  <a16:creationId xmlns:a16="http://schemas.microsoft.com/office/drawing/2014/main" id="{D478979F-1357-4202-80C2-C60E3B8F40EB}"/>
                </a:ext>
              </a:extLst>
            </p:cNvPr>
            <p:cNvSpPr txBox="1">
              <a:spLocks noChangeArrowheads="1"/>
            </p:cNvSpPr>
            <p:nvPr/>
          </p:nvSpPr>
          <p:spPr bwMode="auto">
            <a:xfrm>
              <a:off x="6225778" y="4658967"/>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FF6600"/>
                  </a:solidFill>
                  <a:latin typeface="Arial" charset="0"/>
                </a:rPr>
                <a:t>组</a:t>
              </a:r>
              <a:r>
                <a:rPr lang="en-US" altLang="zh-CN" sz="1800">
                  <a:solidFill>
                    <a:srgbClr val="FF6600"/>
                  </a:solidFill>
                  <a:latin typeface="Arial" charset="0"/>
                </a:rPr>
                <a:t>0</a:t>
              </a:r>
            </a:p>
          </p:txBody>
        </p:sp>
        <p:sp>
          <p:nvSpPr>
            <p:cNvPr id="212" name="Text Box 143">
              <a:extLst>
                <a:ext uri="{FF2B5EF4-FFF2-40B4-BE49-F238E27FC236}">
                  <a16:creationId xmlns:a16="http://schemas.microsoft.com/office/drawing/2014/main" id="{B82AD582-DEC9-4588-801A-0404C0A06B44}"/>
                </a:ext>
              </a:extLst>
            </p:cNvPr>
            <p:cNvSpPr txBox="1">
              <a:spLocks noChangeArrowheads="1"/>
            </p:cNvSpPr>
            <p:nvPr/>
          </p:nvSpPr>
          <p:spPr bwMode="auto">
            <a:xfrm>
              <a:off x="6225778" y="4947892"/>
              <a:ext cx="576263" cy="366713"/>
            </a:xfrm>
            <a:prstGeom prst="rect">
              <a:avLst/>
            </a:prstGeom>
            <a:noFill/>
            <a:ln w="28575" algn="ctr">
              <a:noFill/>
              <a:miter lim="800000"/>
              <a:headEnd/>
              <a:tailEnd/>
            </a:ln>
          </p:spPr>
          <p:txBody>
            <a:bodyPr>
              <a:spAutoFit/>
            </a:bodyPr>
            <a:lstStyle/>
            <a:p>
              <a:pPr>
                <a:spcBef>
                  <a:spcPct val="50000"/>
                </a:spcBef>
              </a:pPr>
              <a:r>
                <a:rPr lang="zh-CN" altLang="en-US" sz="1800">
                  <a:solidFill>
                    <a:srgbClr val="006600"/>
                  </a:solidFill>
                  <a:latin typeface="Arial" charset="0"/>
                </a:rPr>
                <a:t>组</a:t>
              </a:r>
              <a:r>
                <a:rPr lang="en-US" altLang="zh-CN" sz="1800">
                  <a:solidFill>
                    <a:srgbClr val="006600"/>
                  </a:solidFill>
                  <a:latin typeface="Arial" charset="0"/>
                </a:rPr>
                <a:t>1</a:t>
              </a:r>
            </a:p>
          </p:txBody>
        </p:sp>
        <p:sp>
          <p:nvSpPr>
            <p:cNvPr id="327" name="矩形 326">
              <a:extLst>
                <a:ext uri="{FF2B5EF4-FFF2-40B4-BE49-F238E27FC236}">
                  <a16:creationId xmlns:a16="http://schemas.microsoft.com/office/drawing/2014/main" id="{CF17FF34-62EA-4319-9D69-D93947FC7D69}"/>
                </a:ext>
              </a:extLst>
            </p:cNvPr>
            <p:cNvSpPr/>
            <p:nvPr/>
          </p:nvSpPr>
          <p:spPr>
            <a:xfrm>
              <a:off x="4959494" y="5179244"/>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4</a:t>
              </a:r>
              <a:r>
                <a:rPr lang="zh-CN" altLang="en-US" sz="2000" dirty="0">
                  <a:solidFill>
                    <a:srgbClr val="008000"/>
                  </a:solidFill>
                  <a:latin typeface="+mn-lt"/>
                </a:rPr>
                <a:t>路</a:t>
              </a:r>
            </a:p>
          </p:txBody>
        </p:sp>
        <p:sp>
          <p:nvSpPr>
            <p:cNvPr id="328" name="矩形 327">
              <a:extLst>
                <a:ext uri="{FF2B5EF4-FFF2-40B4-BE49-F238E27FC236}">
                  <a16:creationId xmlns:a16="http://schemas.microsoft.com/office/drawing/2014/main" id="{2D024796-6C8C-4676-957D-2733BE70132D}"/>
                </a:ext>
              </a:extLst>
            </p:cNvPr>
            <p:cNvSpPr/>
            <p:nvPr/>
          </p:nvSpPr>
          <p:spPr>
            <a:xfrm>
              <a:off x="4958585" y="4088963"/>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3</a:t>
              </a:r>
              <a:r>
                <a:rPr lang="zh-CN" altLang="en-US" sz="2000" dirty="0">
                  <a:solidFill>
                    <a:srgbClr val="008000"/>
                  </a:solidFill>
                  <a:latin typeface="+mn-lt"/>
                </a:rPr>
                <a:t>路</a:t>
              </a:r>
            </a:p>
          </p:txBody>
        </p:sp>
        <p:sp>
          <p:nvSpPr>
            <p:cNvPr id="329" name="矩形 328">
              <a:extLst>
                <a:ext uri="{FF2B5EF4-FFF2-40B4-BE49-F238E27FC236}">
                  <a16:creationId xmlns:a16="http://schemas.microsoft.com/office/drawing/2014/main" id="{B8262762-5E2D-4D3A-8E03-E4B96BBB1627}"/>
                </a:ext>
              </a:extLst>
            </p:cNvPr>
            <p:cNvSpPr/>
            <p:nvPr/>
          </p:nvSpPr>
          <p:spPr>
            <a:xfrm>
              <a:off x="4958584" y="3020035"/>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2</a:t>
              </a:r>
              <a:r>
                <a:rPr lang="zh-CN" altLang="en-US" sz="2000" dirty="0">
                  <a:solidFill>
                    <a:srgbClr val="008000"/>
                  </a:solidFill>
                  <a:latin typeface="+mn-lt"/>
                </a:rPr>
                <a:t>路</a:t>
              </a:r>
            </a:p>
          </p:txBody>
        </p:sp>
        <p:sp>
          <p:nvSpPr>
            <p:cNvPr id="330" name="矩形 329">
              <a:extLst>
                <a:ext uri="{FF2B5EF4-FFF2-40B4-BE49-F238E27FC236}">
                  <a16:creationId xmlns:a16="http://schemas.microsoft.com/office/drawing/2014/main" id="{9365EF50-B837-4195-93A3-D7B15BA2B9B1}"/>
                </a:ext>
              </a:extLst>
            </p:cNvPr>
            <p:cNvSpPr/>
            <p:nvPr/>
          </p:nvSpPr>
          <p:spPr>
            <a:xfrm>
              <a:off x="4958583" y="1939915"/>
              <a:ext cx="829073" cy="400110"/>
            </a:xfrm>
            <a:prstGeom prst="rect">
              <a:avLst/>
            </a:prstGeom>
          </p:spPr>
          <p:txBody>
            <a:bodyPr wrap="none">
              <a:spAutoFit/>
            </a:bodyPr>
            <a:lstStyle/>
            <a:p>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grpSp>
      <p:grpSp>
        <p:nvGrpSpPr>
          <p:cNvPr id="374" name="组合 373">
            <a:extLst>
              <a:ext uri="{FF2B5EF4-FFF2-40B4-BE49-F238E27FC236}">
                <a16:creationId xmlns:a16="http://schemas.microsoft.com/office/drawing/2014/main" id="{90C3CF35-AB96-4C28-80B0-F7C667027B1C}"/>
              </a:ext>
            </a:extLst>
          </p:cNvPr>
          <p:cNvGrpSpPr/>
          <p:nvPr/>
        </p:nvGrpSpPr>
        <p:grpSpPr>
          <a:xfrm>
            <a:off x="1679831" y="840459"/>
            <a:ext cx="2674285" cy="4538588"/>
            <a:chOff x="1679831" y="840459"/>
            <a:chExt cx="2674285" cy="4538588"/>
          </a:xfrm>
        </p:grpSpPr>
        <p:sp>
          <p:nvSpPr>
            <p:cNvPr id="176" name="Text Box 19">
              <a:extLst>
                <a:ext uri="{FF2B5EF4-FFF2-40B4-BE49-F238E27FC236}">
                  <a16:creationId xmlns:a16="http://schemas.microsoft.com/office/drawing/2014/main" id="{BA18549C-CE7C-45EB-8D02-8197ECC4AC7D}"/>
                </a:ext>
              </a:extLst>
            </p:cNvPr>
            <p:cNvSpPr txBox="1">
              <a:spLocks noChangeArrowheads="1"/>
            </p:cNvSpPr>
            <p:nvPr/>
          </p:nvSpPr>
          <p:spPr bwMode="auto">
            <a:xfrm>
              <a:off x="1878603" y="1157619"/>
              <a:ext cx="1008063"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有效位</a:t>
              </a:r>
              <a:endParaRPr lang="en-US" altLang="zh-CN" sz="1800" dirty="0">
                <a:solidFill>
                  <a:srgbClr val="D60093"/>
                </a:solidFill>
                <a:latin typeface="Arial" charset="0"/>
              </a:endParaRPr>
            </a:p>
          </p:txBody>
        </p:sp>
        <p:sp>
          <p:nvSpPr>
            <p:cNvPr id="202" name="Text Box 126">
              <a:extLst>
                <a:ext uri="{FF2B5EF4-FFF2-40B4-BE49-F238E27FC236}">
                  <a16:creationId xmlns:a16="http://schemas.microsoft.com/office/drawing/2014/main" id="{F0E2755E-D094-4FC2-B046-02F1D70AE4F9}"/>
                </a:ext>
              </a:extLst>
            </p:cNvPr>
            <p:cNvSpPr txBox="1">
              <a:spLocks noChangeArrowheads="1"/>
            </p:cNvSpPr>
            <p:nvPr/>
          </p:nvSpPr>
          <p:spPr bwMode="auto">
            <a:xfrm>
              <a:off x="2339752" y="840459"/>
              <a:ext cx="1728788" cy="396875"/>
            </a:xfrm>
            <a:prstGeom prst="rect">
              <a:avLst/>
            </a:prstGeom>
            <a:noFill/>
            <a:ln w="28575" algn="ctr">
              <a:noFill/>
              <a:miter lim="800000"/>
              <a:headEnd/>
              <a:tailEnd/>
            </a:ln>
          </p:spPr>
          <p:txBody>
            <a:bodyPr>
              <a:spAutoFit/>
            </a:bodyPr>
            <a:lstStyle/>
            <a:p>
              <a:pPr algn="ctr">
                <a:spcBef>
                  <a:spcPct val="50000"/>
                </a:spcBef>
              </a:pPr>
              <a:r>
                <a:rPr lang="zh-CN" altLang="en-US" sz="2000" dirty="0">
                  <a:solidFill>
                    <a:srgbClr val="0000FF"/>
                  </a:solidFill>
                  <a:latin typeface="Arial" charset="0"/>
                </a:rPr>
                <a:t>地址映射表</a:t>
              </a:r>
            </a:p>
          </p:txBody>
        </p:sp>
        <p:sp>
          <p:nvSpPr>
            <p:cNvPr id="213" name="Rectangle 144">
              <a:extLst>
                <a:ext uri="{FF2B5EF4-FFF2-40B4-BE49-F238E27FC236}">
                  <a16:creationId xmlns:a16="http://schemas.microsoft.com/office/drawing/2014/main" id="{CE1AF6B3-CFB1-4BF1-9418-5907FFAA6F5C}"/>
                </a:ext>
              </a:extLst>
            </p:cNvPr>
            <p:cNvSpPr>
              <a:spLocks noChangeArrowheads="1"/>
            </p:cNvSpPr>
            <p:nvPr/>
          </p:nvSpPr>
          <p:spPr bwMode="auto">
            <a:xfrm>
              <a:off x="2630262" y="1420666"/>
              <a:ext cx="1722265"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dirty="0">
                  <a:latin typeface="Arial" charset="0"/>
                </a:rPr>
                <a:t>0100 0101 1011</a:t>
              </a:r>
            </a:p>
          </p:txBody>
        </p:sp>
        <p:sp>
          <p:nvSpPr>
            <p:cNvPr id="214" name="Rectangle 145">
              <a:extLst>
                <a:ext uri="{FF2B5EF4-FFF2-40B4-BE49-F238E27FC236}">
                  <a16:creationId xmlns:a16="http://schemas.microsoft.com/office/drawing/2014/main" id="{143041F0-F7EB-4F83-A378-8F068792C2F6}"/>
                </a:ext>
              </a:extLst>
            </p:cNvPr>
            <p:cNvSpPr>
              <a:spLocks noChangeArrowheads="1"/>
            </p:cNvSpPr>
            <p:nvPr/>
          </p:nvSpPr>
          <p:spPr bwMode="auto">
            <a:xfrm>
              <a:off x="2630262" y="1706416"/>
              <a:ext cx="1722265"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dirty="0">
                  <a:latin typeface="Arial" charset="0"/>
                </a:rPr>
                <a:t>0100 0101 1001</a:t>
              </a:r>
            </a:p>
          </p:txBody>
        </p:sp>
        <p:sp>
          <p:nvSpPr>
            <p:cNvPr id="215" name="Rectangle 146">
              <a:extLst>
                <a:ext uri="{FF2B5EF4-FFF2-40B4-BE49-F238E27FC236}">
                  <a16:creationId xmlns:a16="http://schemas.microsoft.com/office/drawing/2014/main" id="{21E3773C-1A6A-4796-9CDD-DD63C98286C9}"/>
                </a:ext>
              </a:extLst>
            </p:cNvPr>
            <p:cNvSpPr>
              <a:spLocks noChangeArrowheads="1"/>
            </p:cNvSpPr>
            <p:nvPr/>
          </p:nvSpPr>
          <p:spPr bwMode="auto">
            <a:xfrm>
              <a:off x="2624284" y="2507682"/>
              <a:ext cx="1728243"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dirty="0">
                  <a:latin typeface="Arial" charset="0"/>
                </a:rPr>
                <a:t>0100 0101 1010</a:t>
              </a:r>
            </a:p>
          </p:txBody>
        </p:sp>
        <p:sp>
          <p:nvSpPr>
            <p:cNvPr id="216" name="Rectangle 147">
              <a:extLst>
                <a:ext uri="{FF2B5EF4-FFF2-40B4-BE49-F238E27FC236}">
                  <a16:creationId xmlns:a16="http://schemas.microsoft.com/office/drawing/2014/main" id="{7E511AB1-FB46-4A7A-A81D-036491AE3947}"/>
                </a:ext>
              </a:extLst>
            </p:cNvPr>
            <p:cNvSpPr>
              <a:spLocks noChangeArrowheads="1"/>
            </p:cNvSpPr>
            <p:nvPr/>
          </p:nvSpPr>
          <p:spPr bwMode="auto">
            <a:xfrm>
              <a:off x="2624284" y="2796607"/>
              <a:ext cx="172824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dirty="0">
                  <a:latin typeface="Arial" charset="0"/>
                </a:rPr>
                <a:t>0100 0101 1011</a:t>
              </a:r>
            </a:p>
          </p:txBody>
        </p:sp>
        <p:sp>
          <p:nvSpPr>
            <p:cNvPr id="217" name="Rectangle 148">
              <a:extLst>
                <a:ext uri="{FF2B5EF4-FFF2-40B4-BE49-F238E27FC236}">
                  <a16:creationId xmlns:a16="http://schemas.microsoft.com/office/drawing/2014/main" id="{AB937F97-F704-493C-B31C-D5169016EDBE}"/>
                </a:ext>
              </a:extLst>
            </p:cNvPr>
            <p:cNvSpPr>
              <a:spLocks noChangeArrowheads="1"/>
            </p:cNvSpPr>
            <p:nvPr/>
          </p:nvSpPr>
          <p:spPr bwMode="auto">
            <a:xfrm>
              <a:off x="2268858" y="1419078"/>
              <a:ext cx="360363"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dirty="0">
                  <a:latin typeface="Arial" charset="0"/>
                </a:rPr>
                <a:t>0</a:t>
              </a:r>
            </a:p>
          </p:txBody>
        </p:sp>
        <p:sp>
          <p:nvSpPr>
            <p:cNvPr id="218" name="Rectangle 149">
              <a:extLst>
                <a:ext uri="{FF2B5EF4-FFF2-40B4-BE49-F238E27FC236}">
                  <a16:creationId xmlns:a16="http://schemas.microsoft.com/office/drawing/2014/main" id="{2DAB9C73-4A15-4FE5-8B45-3A1049666508}"/>
                </a:ext>
              </a:extLst>
            </p:cNvPr>
            <p:cNvSpPr>
              <a:spLocks noChangeArrowheads="1"/>
            </p:cNvSpPr>
            <p:nvPr/>
          </p:nvSpPr>
          <p:spPr bwMode="auto">
            <a:xfrm>
              <a:off x="2268858" y="1704828"/>
              <a:ext cx="360363"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dirty="0">
                  <a:latin typeface="Arial" charset="0"/>
                </a:rPr>
                <a:t>1</a:t>
              </a:r>
            </a:p>
          </p:txBody>
        </p:sp>
        <p:sp>
          <p:nvSpPr>
            <p:cNvPr id="219" name="Rectangle 150">
              <a:extLst>
                <a:ext uri="{FF2B5EF4-FFF2-40B4-BE49-F238E27FC236}">
                  <a16:creationId xmlns:a16="http://schemas.microsoft.com/office/drawing/2014/main" id="{4848B665-5C77-4477-803C-6490CDF2E792}"/>
                </a:ext>
              </a:extLst>
            </p:cNvPr>
            <p:cNvSpPr>
              <a:spLocks noChangeArrowheads="1"/>
            </p:cNvSpPr>
            <p:nvPr/>
          </p:nvSpPr>
          <p:spPr bwMode="auto">
            <a:xfrm>
              <a:off x="2268858" y="2506094"/>
              <a:ext cx="360363"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dirty="0">
                  <a:latin typeface="Arial" charset="0"/>
                </a:rPr>
                <a:t>0</a:t>
              </a:r>
            </a:p>
          </p:txBody>
        </p:sp>
        <p:sp>
          <p:nvSpPr>
            <p:cNvPr id="220" name="Text Box 153">
              <a:extLst>
                <a:ext uri="{FF2B5EF4-FFF2-40B4-BE49-F238E27FC236}">
                  <a16:creationId xmlns:a16="http://schemas.microsoft.com/office/drawing/2014/main" id="{0273BD80-8EC4-476D-814B-9909F2BA70DE}"/>
                </a:ext>
              </a:extLst>
            </p:cNvPr>
            <p:cNvSpPr txBox="1">
              <a:spLocks noChangeArrowheads="1"/>
            </p:cNvSpPr>
            <p:nvPr/>
          </p:nvSpPr>
          <p:spPr bwMode="auto">
            <a:xfrm>
              <a:off x="2843858" y="1157619"/>
              <a:ext cx="1008062" cy="311150"/>
            </a:xfrm>
            <a:prstGeom prst="rect">
              <a:avLst/>
            </a:prstGeom>
            <a:noFill/>
            <a:ln w="28575" algn="ctr">
              <a:noFill/>
              <a:miter lim="800000"/>
              <a:headEnd/>
              <a:tailEnd/>
            </a:ln>
          </p:spPr>
          <p:txBody>
            <a:bodyPr>
              <a:spAutoFit/>
            </a:bodyPr>
            <a:lstStyle/>
            <a:p>
              <a:pPr algn="ctr">
                <a:lnSpc>
                  <a:spcPct val="80000"/>
                </a:lnSpc>
                <a:spcBef>
                  <a:spcPct val="50000"/>
                </a:spcBef>
              </a:pPr>
              <a:r>
                <a:rPr lang="zh-CN" altLang="en-US" sz="1800" dirty="0">
                  <a:solidFill>
                    <a:srgbClr val="D60093"/>
                  </a:solidFill>
                  <a:latin typeface="Arial" charset="0"/>
                </a:rPr>
                <a:t>标记</a:t>
              </a:r>
              <a:endParaRPr lang="en-US" altLang="zh-CN" sz="1800" dirty="0">
                <a:solidFill>
                  <a:srgbClr val="D60093"/>
                </a:solidFill>
                <a:latin typeface="Arial" charset="0"/>
              </a:endParaRPr>
            </a:p>
          </p:txBody>
        </p:sp>
        <p:sp>
          <p:nvSpPr>
            <p:cNvPr id="221" name="Rectangle 154">
              <a:extLst>
                <a:ext uri="{FF2B5EF4-FFF2-40B4-BE49-F238E27FC236}">
                  <a16:creationId xmlns:a16="http://schemas.microsoft.com/office/drawing/2014/main" id="{8689B328-5717-4AD5-984C-3AAFB2D45A6E}"/>
                </a:ext>
              </a:extLst>
            </p:cNvPr>
            <p:cNvSpPr>
              <a:spLocks noChangeArrowheads="1"/>
            </p:cNvSpPr>
            <p:nvPr/>
          </p:nvSpPr>
          <p:spPr bwMode="auto">
            <a:xfrm>
              <a:off x="2270446" y="2795019"/>
              <a:ext cx="360362"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dirty="0">
                  <a:latin typeface="Arial" charset="0"/>
                </a:rPr>
                <a:t>1</a:t>
              </a:r>
            </a:p>
          </p:txBody>
        </p:sp>
        <p:sp>
          <p:nvSpPr>
            <p:cNvPr id="222" name="Rectangle 155">
              <a:extLst>
                <a:ext uri="{FF2B5EF4-FFF2-40B4-BE49-F238E27FC236}">
                  <a16:creationId xmlns:a16="http://schemas.microsoft.com/office/drawing/2014/main" id="{62F30200-94BD-4AE9-8776-ABA3CEE27B66}"/>
                </a:ext>
              </a:extLst>
            </p:cNvPr>
            <p:cNvSpPr>
              <a:spLocks noChangeArrowheads="1"/>
            </p:cNvSpPr>
            <p:nvPr/>
          </p:nvSpPr>
          <p:spPr bwMode="auto">
            <a:xfrm>
              <a:off x="2634031" y="3587802"/>
              <a:ext cx="1720085"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dirty="0">
                  <a:latin typeface="Arial" charset="0"/>
                </a:rPr>
                <a:t>0100 0101 1010</a:t>
              </a:r>
            </a:p>
          </p:txBody>
        </p:sp>
        <p:sp>
          <p:nvSpPr>
            <p:cNvPr id="223" name="Rectangle 156">
              <a:extLst>
                <a:ext uri="{FF2B5EF4-FFF2-40B4-BE49-F238E27FC236}">
                  <a16:creationId xmlns:a16="http://schemas.microsoft.com/office/drawing/2014/main" id="{70FC6284-84FB-46A9-94C7-E82C13E3A948}"/>
                </a:ext>
              </a:extLst>
            </p:cNvPr>
            <p:cNvSpPr>
              <a:spLocks noChangeArrowheads="1"/>
            </p:cNvSpPr>
            <p:nvPr/>
          </p:nvSpPr>
          <p:spPr bwMode="auto">
            <a:xfrm>
              <a:off x="2634031" y="3873552"/>
              <a:ext cx="1720085"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dirty="0">
                  <a:latin typeface="Arial" charset="0"/>
                </a:rPr>
                <a:t>0100 0101 1010</a:t>
              </a:r>
            </a:p>
          </p:txBody>
        </p:sp>
        <p:sp>
          <p:nvSpPr>
            <p:cNvPr id="224" name="Rectangle 157">
              <a:extLst>
                <a:ext uri="{FF2B5EF4-FFF2-40B4-BE49-F238E27FC236}">
                  <a16:creationId xmlns:a16="http://schemas.microsoft.com/office/drawing/2014/main" id="{C1119797-2F92-4EF5-9520-A7286809F254}"/>
                </a:ext>
              </a:extLst>
            </p:cNvPr>
            <p:cNvSpPr>
              <a:spLocks noChangeArrowheads="1"/>
            </p:cNvSpPr>
            <p:nvPr/>
          </p:nvSpPr>
          <p:spPr bwMode="auto">
            <a:xfrm>
              <a:off x="2634031" y="4666905"/>
              <a:ext cx="1720085" cy="287337"/>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dirty="0">
                  <a:latin typeface="Arial" charset="0"/>
                </a:rPr>
                <a:t>0100 0101 1001</a:t>
              </a:r>
            </a:p>
          </p:txBody>
        </p:sp>
        <p:sp>
          <p:nvSpPr>
            <p:cNvPr id="225" name="Rectangle 158">
              <a:extLst>
                <a:ext uri="{FF2B5EF4-FFF2-40B4-BE49-F238E27FC236}">
                  <a16:creationId xmlns:a16="http://schemas.microsoft.com/office/drawing/2014/main" id="{E2FD96DE-664D-4CFB-9D3D-F37EF6C43F37}"/>
                </a:ext>
              </a:extLst>
            </p:cNvPr>
            <p:cNvSpPr>
              <a:spLocks noChangeArrowheads="1"/>
            </p:cNvSpPr>
            <p:nvPr/>
          </p:nvSpPr>
          <p:spPr bwMode="auto">
            <a:xfrm>
              <a:off x="2634031" y="4955830"/>
              <a:ext cx="1720085"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dirty="0">
                  <a:latin typeface="Arial" charset="0"/>
                </a:rPr>
                <a:t>0100 0101 1010</a:t>
              </a:r>
            </a:p>
          </p:txBody>
        </p:sp>
        <p:sp>
          <p:nvSpPr>
            <p:cNvPr id="226" name="Rectangle 159">
              <a:extLst>
                <a:ext uri="{FF2B5EF4-FFF2-40B4-BE49-F238E27FC236}">
                  <a16:creationId xmlns:a16="http://schemas.microsoft.com/office/drawing/2014/main" id="{B34555BE-C18E-46DE-ABAE-B7C833640501}"/>
                </a:ext>
              </a:extLst>
            </p:cNvPr>
            <p:cNvSpPr>
              <a:spLocks noChangeArrowheads="1"/>
            </p:cNvSpPr>
            <p:nvPr/>
          </p:nvSpPr>
          <p:spPr bwMode="auto">
            <a:xfrm>
              <a:off x="2270446" y="3586214"/>
              <a:ext cx="360362" cy="285750"/>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227" name="Rectangle 160">
              <a:extLst>
                <a:ext uri="{FF2B5EF4-FFF2-40B4-BE49-F238E27FC236}">
                  <a16:creationId xmlns:a16="http://schemas.microsoft.com/office/drawing/2014/main" id="{43EF93F9-80E2-4FD4-B599-4B733E4C9EEE}"/>
                </a:ext>
              </a:extLst>
            </p:cNvPr>
            <p:cNvSpPr>
              <a:spLocks noChangeArrowheads="1"/>
            </p:cNvSpPr>
            <p:nvPr/>
          </p:nvSpPr>
          <p:spPr bwMode="auto">
            <a:xfrm>
              <a:off x="2270446" y="3871964"/>
              <a:ext cx="360362" cy="285750"/>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a:latin typeface="Arial" charset="0"/>
                </a:rPr>
                <a:t>1</a:t>
              </a:r>
            </a:p>
          </p:txBody>
        </p:sp>
        <p:sp>
          <p:nvSpPr>
            <p:cNvPr id="228" name="Rectangle 161">
              <a:extLst>
                <a:ext uri="{FF2B5EF4-FFF2-40B4-BE49-F238E27FC236}">
                  <a16:creationId xmlns:a16="http://schemas.microsoft.com/office/drawing/2014/main" id="{FDB4B752-718D-48AB-AC1B-787B4256E997}"/>
                </a:ext>
              </a:extLst>
            </p:cNvPr>
            <p:cNvSpPr>
              <a:spLocks noChangeArrowheads="1"/>
            </p:cNvSpPr>
            <p:nvPr/>
          </p:nvSpPr>
          <p:spPr bwMode="auto">
            <a:xfrm>
              <a:off x="2270446" y="4665317"/>
              <a:ext cx="360362" cy="287338"/>
            </a:xfrm>
            <a:prstGeom prst="rect">
              <a:avLst/>
            </a:prstGeom>
            <a:solidFill>
              <a:srgbClr val="FFFF66"/>
            </a:solidFill>
            <a:ln w="19050" algn="ctr">
              <a:solidFill>
                <a:schemeClr val="tx1"/>
              </a:solidFill>
              <a:miter lim="800000"/>
              <a:headEnd/>
              <a:tailEnd/>
            </a:ln>
          </p:spPr>
          <p:txBody>
            <a:bodyPr wrap="none" anchor="ctr"/>
            <a:lstStyle/>
            <a:p>
              <a:pPr algn="ctr"/>
              <a:r>
                <a:rPr lang="en-US" altLang="zh-CN" sz="1800" dirty="0">
                  <a:latin typeface="Arial" charset="0"/>
                </a:rPr>
                <a:t>1</a:t>
              </a:r>
            </a:p>
          </p:txBody>
        </p:sp>
        <p:sp>
          <p:nvSpPr>
            <p:cNvPr id="229" name="Rectangle 162">
              <a:extLst>
                <a:ext uri="{FF2B5EF4-FFF2-40B4-BE49-F238E27FC236}">
                  <a16:creationId xmlns:a16="http://schemas.microsoft.com/office/drawing/2014/main" id="{F94540F4-917E-41F9-8D4F-08B32DA246D0}"/>
                </a:ext>
              </a:extLst>
            </p:cNvPr>
            <p:cNvSpPr>
              <a:spLocks noChangeArrowheads="1"/>
            </p:cNvSpPr>
            <p:nvPr/>
          </p:nvSpPr>
          <p:spPr bwMode="auto">
            <a:xfrm>
              <a:off x="2272033" y="4954242"/>
              <a:ext cx="360363" cy="287338"/>
            </a:xfrm>
            <a:prstGeom prst="rect">
              <a:avLst/>
            </a:prstGeom>
            <a:solidFill>
              <a:srgbClr val="99FF66"/>
            </a:solidFill>
            <a:ln w="19050" algn="ctr">
              <a:solidFill>
                <a:schemeClr val="tx1"/>
              </a:solidFill>
              <a:miter lim="800000"/>
              <a:headEnd/>
              <a:tailEnd/>
            </a:ln>
          </p:spPr>
          <p:txBody>
            <a:bodyPr wrap="none" anchor="ctr"/>
            <a:lstStyle/>
            <a:p>
              <a:pPr algn="ctr"/>
              <a:r>
                <a:rPr lang="en-US" altLang="zh-CN" sz="1800" dirty="0">
                  <a:latin typeface="Arial" charset="0"/>
                </a:rPr>
                <a:t>0</a:t>
              </a:r>
            </a:p>
          </p:txBody>
        </p:sp>
        <p:sp>
          <p:nvSpPr>
            <p:cNvPr id="323" name="矩形 322">
              <a:extLst>
                <a:ext uri="{FF2B5EF4-FFF2-40B4-BE49-F238E27FC236}">
                  <a16:creationId xmlns:a16="http://schemas.microsoft.com/office/drawing/2014/main" id="{666409C0-AB53-4674-8A68-EEAF616006DA}"/>
                </a:ext>
              </a:extLst>
            </p:cNvPr>
            <p:cNvSpPr/>
            <p:nvPr/>
          </p:nvSpPr>
          <p:spPr>
            <a:xfrm>
              <a:off x="1679831" y="1377623"/>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1</a:t>
              </a:r>
              <a:r>
                <a:rPr lang="zh-CN" altLang="en-US" sz="2000" dirty="0">
                  <a:solidFill>
                    <a:srgbClr val="008000"/>
                  </a:solidFill>
                  <a:latin typeface="+mn-lt"/>
                </a:rPr>
                <a:t>路</a:t>
              </a:r>
            </a:p>
          </p:txBody>
        </p:sp>
        <p:sp>
          <p:nvSpPr>
            <p:cNvPr id="324" name="矩形 323">
              <a:extLst>
                <a:ext uri="{FF2B5EF4-FFF2-40B4-BE49-F238E27FC236}">
                  <a16:creationId xmlns:a16="http://schemas.microsoft.com/office/drawing/2014/main" id="{4FF66753-9EFF-4D5A-B1CD-0FD7883FE103}"/>
                </a:ext>
              </a:extLst>
            </p:cNvPr>
            <p:cNvSpPr/>
            <p:nvPr/>
          </p:nvSpPr>
          <p:spPr>
            <a:xfrm>
              <a:off x="1679831" y="2387810"/>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2</a:t>
              </a:r>
              <a:r>
                <a:rPr lang="zh-CN" altLang="en-US" sz="2000" dirty="0">
                  <a:solidFill>
                    <a:srgbClr val="008000"/>
                  </a:solidFill>
                  <a:latin typeface="+mn-lt"/>
                </a:rPr>
                <a:t>路</a:t>
              </a:r>
            </a:p>
          </p:txBody>
        </p:sp>
        <p:sp>
          <p:nvSpPr>
            <p:cNvPr id="325" name="矩形 324">
              <a:extLst>
                <a:ext uri="{FF2B5EF4-FFF2-40B4-BE49-F238E27FC236}">
                  <a16:creationId xmlns:a16="http://schemas.microsoft.com/office/drawing/2014/main" id="{D0440E0D-89E9-429A-AAE6-A7218F6198AD}"/>
                </a:ext>
              </a:extLst>
            </p:cNvPr>
            <p:cNvSpPr/>
            <p:nvPr/>
          </p:nvSpPr>
          <p:spPr>
            <a:xfrm>
              <a:off x="1679831" y="3467930"/>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3</a:t>
              </a:r>
              <a:r>
                <a:rPr lang="zh-CN" altLang="en-US" sz="2000" dirty="0">
                  <a:solidFill>
                    <a:srgbClr val="008000"/>
                  </a:solidFill>
                  <a:latin typeface="+mn-lt"/>
                </a:rPr>
                <a:t>路</a:t>
              </a:r>
            </a:p>
          </p:txBody>
        </p:sp>
        <p:sp>
          <p:nvSpPr>
            <p:cNvPr id="326" name="矩形 325">
              <a:extLst>
                <a:ext uri="{FF2B5EF4-FFF2-40B4-BE49-F238E27FC236}">
                  <a16:creationId xmlns:a16="http://schemas.microsoft.com/office/drawing/2014/main" id="{1C923BB1-548B-4CC0-8366-BE885030A61D}"/>
                </a:ext>
              </a:extLst>
            </p:cNvPr>
            <p:cNvSpPr/>
            <p:nvPr/>
          </p:nvSpPr>
          <p:spPr>
            <a:xfrm>
              <a:off x="1679831" y="4548050"/>
              <a:ext cx="402704" cy="830997"/>
            </a:xfrm>
            <a:prstGeom prst="rect">
              <a:avLst/>
            </a:prstGeom>
          </p:spPr>
          <p:txBody>
            <a:bodyPr wrap="square">
              <a:spAutoFit/>
            </a:bodyPr>
            <a:lstStyle/>
            <a:p>
              <a:pPr algn="ctr">
                <a:lnSpc>
                  <a:spcPct val="80000"/>
                </a:lnSpc>
              </a:pPr>
              <a:r>
                <a:rPr lang="zh-CN" altLang="en-US" sz="2000" dirty="0">
                  <a:solidFill>
                    <a:srgbClr val="008000"/>
                  </a:solidFill>
                  <a:latin typeface="+mn-lt"/>
                </a:rPr>
                <a:t>第</a:t>
              </a:r>
              <a:r>
                <a:rPr lang="en-US" altLang="zh-CN" sz="2000" dirty="0">
                  <a:solidFill>
                    <a:srgbClr val="008000"/>
                  </a:solidFill>
                  <a:latin typeface="+mn-lt"/>
                </a:rPr>
                <a:t>4</a:t>
              </a:r>
              <a:r>
                <a:rPr lang="zh-CN" altLang="en-US" sz="2000" dirty="0">
                  <a:solidFill>
                    <a:srgbClr val="008000"/>
                  </a:solidFill>
                  <a:latin typeface="+mn-lt"/>
                </a:rPr>
                <a:t>路</a:t>
              </a:r>
            </a:p>
          </p:txBody>
        </p:sp>
      </p:grpSp>
      <p:sp>
        <p:nvSpPr>
          <p:cNvPr id="5" name="Text Box 76">
            <a:extLst>
              <a:ext uri="{FF2B5EF4-FFF2-40B4-BE49-F238E27FC236}">
                <a16:creationId xmlns:a16="http://schemas.microsoft.com/office/drawing/2014/main" id="{851F60A2-08D9-4E07-9E58-CB973C68A7A9}"/>
              </a:ext>
            </a:extLst>
          </p:cNvPr>
          <p:cNvSpPr txBox="1">
            <a:spLocks noChangeArrowheads="1"/>
          </p:cNvSpPr>
          <p:nvPr/>
        </p:nvSpPr>
        <p:spPr bwMode="auto">
          <a:xfrm>
            <a:off x="35496" y="208757"/>
            <a:ext cx="9106470" cy="923330"/>
          </a:xfrm>
          <a:prstGeom prst="rect">
            <a:avLst/>
          </a:prstGeom>
          <a:noFill/>
          <a:ln w="28575" algn="ctr">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黑体" pitchFamily="2" charset="-122"/>
                <a:ea typeface="黑体" pitchFamily="2" charset="-122"/>
                <a:cs typeface="+mn-cs"/>
              </a:rPr>
              <a:t>[</a:t>
            </a:r>
            <a:r>
              <a:rPr kumimoji="0" lang="zh-CN" altLang="en-US" sz="1800" b="1" i="0" u="none" strike="noStrike" kern="1200" cap="none" spc="0" normalizeH="0" baseline="0" noProof="0" dirty="0">
                <a:ln>
                  <a:noFill/>
                </a:ln>
                <a:solidFill>
                  <a:srgbClr val="FF0000"/>
                </a:solidFill>
                <a:effectLst/>
                <a:uLnTx/>
                <a:uFillTx/>
                <a:latin typeface="Arial" charset="0"/>
                <a:ea typeface="黑体" pitchFamily="2" charset="-122"/>
                <a:cs typeface="+mn-cs"/>
              </a:rPr>
              <a:t>例</a:t>
            </a:r>
            <a:r>
              <a:rPr kumimoji="0" lang="en-US" altLang="zh-CN" sz="1800" b="1" i="0" u="none" strike="noStrike" kern="1200" cap="none" spc="0" normalizeH="0" baseline="0" noProof="0" dirty="0">
                <a:ln>
                  <a:noFill/>
                </a:ln>
                <a:solidFill>
                  <a:srgbClr val="FF0000"/>
                </a:solidFill>
                <a:effectLst/>
                <a:uLnTx/>
                <a:uFillTx/>
                <a:latin typeface="Arial" charset="0"/>
                <a:ea typeface="黑体" pitchFamily="2" charset="-122"/>
                <a:cs typeface="+mn-cs"/>
              </a:rPr>
              <a:t>2</a:t>
            </a:r>
            <a:r>
              <a:rPr kumimoji="0" lang="en-US" altLang="zh-CN" sz="1800" b="1" i="0" u="none" strike="noStrike" kern="1200" cap="none" spc="0" normalizeH="0" baseline="0" noProof="0" dirty="0">
                <a:ln>
                  <a:noFill/>
                </a:ln>
                <a:solidFill>
                  <a:srgbClr val="FF0000"/>
                </a:solidFill>
                <a:effectLst/>
                <a:uLnTx/>
                <a:uFillTx/>
                <a:latin typeface="黑体" pitchFamily="2" charset="-122"/>
                <a:ea typeface="黑体"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主存最大寻址空间</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1MB</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共</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1KB</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，每块</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128B</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，采用</a:t>
            </a:r>
            <a:r>
              <a:rPr kumimoji="0" lang="en-US" altLang="zh-CN" sz="1800" b="1" i="0" u="none" strike="noStrike" kern="1200" cap="none" spc="0" normalizeH="0" baseline="0" noProof="0" dirty="0">
                <a:ln>
                  <a:noFill/>
                </a:ln>
                <a:solidFill>
                  <a:srgbClr val="CC0066"/>
                </a:solidFill>
                <a:effectLst/>
                <a:uLnTx/>
                <a:uFillTx/>
                <a:latin typeface="Times New Roman" pitchFamily="18" charset="0"/>
                <a:ea typeface="宋体" pitchFamily="2" charset="-122"/>
                <a:cs typeface="+mn-cs"/>
              </a:rPr>
              <a:t>4</a:t>
            </a:r>
            <a:r>
              <a:rPr kumimoji="0" lang="zh-CN" altLang="en-US" sz="1800" b="1" i="0" u="none" strike="noStrike" kern="1200" cap="none" spc="0" normalizeH="0" baseline="0" noProof="0" dirty="0">
                <a:ln>
                  <a:noFill/>
                </a:ln>
                <a:solidFill>
                  <a:srgbClr val="CC0066"/>
                </a:solidFill>
                <a:effectLst/>
                <a:uLnTx/>
                <a:uFillTx/>
                <a:latin typeface="Times New Roman" pitchFamily="18" charset="0"/>
                <a:ea typeface="宋体" pitchFamily="2" charset="-122"/>
                <a:cs typeface="+mn-cs"/>
              </a:rPr>
              <a:t>路组相联</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地址映射方式。</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zh-CN" altLang="en-US" sz="1800" b="1" i="0" u="none" strike="noStrike" kern="1200" cap="none" spc="0" normalizeH="0" baseline="0" noProof="0" dirty="0">
                <a:ln>
                  <a:noFill/>
                </a:ln>
                <a:solidFill>
                  <a:srgbClr val="000000"/>
                </a:solidFill>
                <a:effectLst/>
                <a:uLnTx/>
                <a:uFillTx/>
                <a:latin typeface="宋体"/>
                <a:ea typeface="宋体"/>
                <a:cs typeface="+mn-cs"/>
              </a:rPr>
              <a:t>→</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共</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8</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块，分为</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4</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路，每路</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块；主存</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8K</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块，共</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4K</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个区</a:t>
            </a: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每区</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2</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块</a:t>
            </a:r>
            <a:r>
              <a:rPr kumimoji="0" lang="en-US" altLang="zh-CN" sz="1800" b="1" i="0" u="none" strike="noStrike" kern="1200" cap="none" spc="0" normalizeH="0" baseline="0" noProof="0" dirty="0">
                <a:ln>
                  <a:noFill/>
                </a:ln>
                <a:solidFill>
                  <a:srgbClr val="000000"/>
                </a:solidFill>
                <a:effectLst/>
                <a:uLnTx/>
                <a:uFillTx/>
                <a:latin typeface="宋体" pitchFamily="2" charset="-122"/>
                <a:ea typeface="宋体" pitchFamily="2" charset="-122"/>
                <a:cs typeface="+mn-cs"/>
              </a:rPr>
              <a:t>)</a:t>
            </a: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主存地址</a:t>
            </a:r>
            <a:r>
              <a:rPr kumimoji="0" lang="en-US" altLang="zh-CN" sz="1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 45ABDH</a:t>
            </a:r>
          </a:p>
        </p:txBody>
      </p:sp>
      <p:sp>
        <p:nvSpPr>
          <p:cNvPr id="6" name="矩形 5">
            <a:extLst>
              <a:ext uri="{FF2B5EF4-FFF2-40B4-BE49-F238E27FC236}">
                <a16:creationId xmlns:a16="http://schemas.microsoft.com/office/drawing/2014/main" id="{CA2D6096-FF85-4B0B-ABDD-500BAF23AC6C}"/>
              </a:ext>
            </a:extLst>
          </p:cNvPr>
          <p:cNvSpPr/>
          <p:nvPr/>
        </p:nvSpPr>
        <p:spPr>
          <a:xfrm>
            <a:off x="3689349" y="17641"/>
            <a:ext cx="5491163" cy="307777"/>
          </a:xfrm>
          <a:prstGeom prst="rect">
            <a:avLst/>
          </a:prstGeom>
        </p:spPr>
        <p:txBody>
          <a:bodyPr wrap="square">
            <a:spAutoFit/>
          </a:bodyPr>
          <a:lstStyle/>
          <a:p>
            <a:pPr lvl="0"/>
            <a:r>
              <a:rPr kumimoji="0" lang="zh-CN" altLang="en-US" sz="1400" b="1" i="0" u="none" strike="noStrike" kern="1200" cap="none" spc="0" normalizeH="0" baseline="0" noProof="0" dirty="0">
                <a:ln>
                  <a:noFill/>
                </a:ln>
                <a:solidFill>
                  <a:srgbClr val="6600FF"/>
                </a:solidFill>
                <a:effectLst/>
                <a:uLnTx/>
                <a:uFillTx/>
                <a:latin typeface="Times New Roman" pitchFamily="18" charset="0"/>
                <a:ea typeface="宋体" pitchFamily="2" charset="-122"/>
                <a:cs typeface="+mn-cs"/>
              </a:rPr>
              <a:t>主存地址划分采用</a:t>
            </a:r>
            <a:r>
              <a:rPr lang="zh-CN" altLang="en-US" sz="1400" dirty="0">
                <a:solidFill>
                  <a:srgbClr val="6600FF"/>
                </a:solidFill>
              </a:rPr>
              <a:t>“标记</a:t>
            </a:r>
            <a:r>
              <a:rPr lang="en-US" altLang="zh-CN" sz="1400" dirty="0">
                <a:solidFill>
                  <a:srgbClr val="6600FF"/>
                </a:solidFill>
                <a:latin typeface="+mn-ea"/>
                <a:ea typeface="+mn-ea"/>
              </a:rPr>
              <a:t>(</a:t>
            </a:r>
            <a:r>
              <a:rPr lang="en-US" altLang="zh-CN" sz="1400" dirty="0">
                <a:solidFill>
                  <a:srgbClr val="6600FF"/>
                </a:solidFill>
              </a:rPr>
              <a:t>Tag</a:t>
            </a:r>
            <a:r>
              <a:rPr lang="en-US" altLang="zh-CN" sz="1400" dirty="0">
                <a:solidFill>
                  <a:srgbClr val="6600FF"/>
                </a:solidFill>
                <a:latin typeface="+mn-ea"/>
                <a:ea typeface="+mn-ea"/>
              </a:rPr>
              <a:t>)</a:t>
            </a:r>
            <a:r>
              <a:rPr lang="en-US" altLang="zh-CN" sz="1400" dirty="0">
                <a:solidFill>
                  <a:srgbClr val="6600FF"/>
                </a:solidFill>
              </a:rPr>
              <a:t>-</a:t>
            </a:r>
            <a:r>
              <a:rPr lang="zh-CN" altLang="en-US" sz="1400" dirty="0">
                <a:solidFill>
                  <a:srgbClr val="6600FF"/>
                </a:solidFill>
              </a:rPr>
              <a:t>索引</a:t>
            </a:r>
            <a:r>
              <a:rPr lang="en-US" altLang="zh-CN" sz="1400" dirty="0">
                <a:solidFill>
                  <a:srgbClr val="6600FF"/>
                </a:solidFill>
                <a:latin typeface="+mn-ea"/>
                <a:ea typeface="+mn-ea"/>
              </a:rPr>
              <a:t>(</a:t>
            </a:r>
            <a:r>
              <a:rPr lang="en-US" altLang="zh-CN" sz="1400" dirty="0">
                <a:solidFill>
                  <a:srgbClr val="6600FF"/>
                </a:solidFill>
              </a:rPr>
              <a:t>Index</a:t>
            </a:r>
            <a:r>
              <a:rPr lang="en-US" altLang="zh-CN" sz="1400" dirty="0">
                <a:solidFill>
                  <a:srgbClr val="6600FF"/>
                </a:solidFill>
                <a:latin typeface="+mn-ea"/>
                <a:ea typeface="+mn-ea"/>
              </a:rPr>
              <a:t>)</a:t>
            </a:r>
            <a:r>
              <a:rPr lang="en-US" altLang="zh-CN" sz="1400" dirty="0">
                <a:solidFill>
                  <a:srgbClr val="6600FF"/>
                </a:solidFill>
              </a:rPr>
              <a:t>-</a:t>
            </a:r>
            <a:r>
              <a:rPr lang="zh-CN" altLang="en-US" sz="1400" dirty="0">
                <a:solidFill>
                  <a:srgbClr val="6600FF"/>
                </a:solidFill>
              </a:rPr>
              <a:t>块内地址”三</a:t>
            </a:r>
            <a:r>
              <a:rPr kumimoji="0" lang="zh-CN" altLang="en-US" sz="1400" b="1" i="0" u="none" strike="noStrike" kern="1200" cap="none" spc="0" normalizeH="0" baseline="0" noProof="0" dirty="0">
                <a:ln>
                  <a:noFill/>
                </a:ln>
                <a:solidFill>
                  <a:srgbClr val="6600FF"/>
                </a:solidFill>
                <a:effectLst/>
                <a:uLnTx/>
                <a:uFillTx/>
                <a:latin typeface="Times New Roman" pitchFamily="18" charset="0"/>
                <a:ea typeface="宋体" pitchFamily="2" charset="-122"/>
                <a:cs typeface="+mn-cs"/>
              </a:rPr>
              <a:t>字段法</a:t>
            </a:r>
          </a:p>
        </p:txBody>
      </p:sp>
      <p:grpSp>
        <p:nvGrpSpPr>
          <p:cNvPr id="372" name="组合 371">
            <a:extLst>
              <a:ext uri="{FF2B5EF4-FFF2-40B4-BE49-F238E27FC236}">
                <a16:creationId xmlns:a16="http://schemas.microsoft.com/office/drawing/2014/main" id="{A208AC13-2141-4269-ACC3-CB91D1165879}"/>
              </a:ext>
            </a:extLst>
          </p:cNvPr>
          <p:cNvGrpSpPr/>
          <p:nvPr/>
        </p:nvGrpSpPr>
        <p:grpSpPr>
          <a:xfrm>
            <a:off x="7306567" y="764704"/>
            <a:ext cx="1801937" cy="5576147"/>
            <a:chOff x="7306567" y="764704"/>
            <a:chExt cx="1801937" cy="5576147"/>
          </a:xfrm>
        </p:grpSpPr>
        <p:sp>
          <p:nvSpPr>
            <p:cNvPr id="169" name="Text Box 7">
              <a:extLst>
                <a:ext uri="{FF2B5EF4-FFF2-40B4-BE49-F238E27FC236}">
                  <a16:creationId xmlns:a16="http://schemas.microsoft.com/office/drawing/2014/main" id="{F68659C2-8499-4096-81FD-C7D60471CAF8}"/>
                </a:ext>
              </a:extLst>
            </p:cNvPr>
            <p:cNvSpPr txBox="1">
              <a:spLocks noChangeArrowheads="1"/>
            </p:cNvSpPr>
            <p:nvPr/>
          </p:nvSpPr>
          <p:spPr bwMode="auto">
            <a:xfrm>
              <a:off x="7306567" y="764704"/>
              <a:ext cx="720080" cy="396875"/>
            </a:xfrm>
            <a:prstGeom prst="rect">
              <a:avLst/>
            </a:prstGeom>
            <a:noFill/>
            <a:ln w="28575" algn="ctr">
              <a:noFill/>
              <a:miter lim="800000"/>
              <a:headEnd/>
              <a:tailEnd/>
            </a:ln>
          </p:spPr>
          <p:txBody>
            <a:bodyPr wrap="square">
              <a:spAutoFit/>
            </a:bodyPr>
            <a:lstStyle/>
            <a:p>
              <a:pPr algn="ctr">
                <a:spcBef>
                  <a:spcPct val="50000"/>
                </a:spcBef>
              </a:pPr>
              <a:r>
                <a:rPr lang="zh-CN" altLang="en-US" sz="2000" dirty="0">
                  <a:solidFill>
                    <a:srgbClr val="0000FF"/>
                  </a:solidFill>
                  <a:latin typeface="Arial" charset="0"/>
                </a:rPr>
                <a:t>主存</a:t>
              </a:r>
              <a:endParaRPr lang="en-US" altLang="zh-CN" sz="2000" dirty="0">
                <a:solidFill>
                  <a:srgbClr val="0000FF"/>
                </a:solidFill>
                <a:latin typeface="Arial" charset="0"/>
              </a:endParaRPr>
            </a:p>
          </p:txBody>
        </p:sp>
        <p:sp>
          <p:nvSpPr>
            <p:cNvPr id="178" name="Rectangle 36">
              <a:extLst>
                <a:ext uri="{FF2B5EF4-FFF2-40B4-BE49-F238E27FC236}">
                  <a16:creationId xmlns:a16="http://schemas.microsoft.com/office/drawing/2014/main" id="{1AF18DFC-51ED-4EC9-A128-DC6F484F74E4}"/>
                </a:ext>
              </a:extLst>
            </p:cNvPr>
            <p:cNvSpPr>
              <a:spLocks noChangeArrowheads="1"/>
            </p:cNvSpPr>
            <p:nvPr/>
          </p:nvSpPr>
          <p:spPr bwMode="auto">
            <a:xfrm>
              <a:off x="7306716" y="1151602"/>
              <a:ext cx="719931"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79" name="Rectangle 37">
              <a:extLst>
                <a:ext uri="{FF2B5EF4-FFF2-40B4-BE49-F238E27FC236}">
                  <a16:creationId xmlns:a16="http://schemas.microsoft.com/office/drawing/2014/main" id="{91201F71-D1EC-4527-A354-95A311C26FEF}"/>
                </a:ext>
              </a:extLst>
            </p:cNvPr>
            <p:cNvSpPr>
              <a:spLocks noChangeArrowheads="1"/>
            </p:cNvSpPr>
            <p:nvPr/>
          </p:nvSpPr>
          <p:spPr bwMode="auto">
            <a:xfrm>
              <a:off x="7306716" y="1437352"/>
              <a:ext cx="719931"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180" name="Rectangle 38">
              <a:extLst>
                <a:ext uri="{FF2B5EF4-FFF2-40B4-BE49-F238E27FC236}">
                  <a16:creationId xmlns:a16="http://schemas.microsoft.com/office/drawing/2014/main" id="{7B4506A5-8B0D-4D9A-AADF-7FBF33CB268B}"/>
                </a:ext>
              </a:extLst>
            </p:cNvPr>
            <p:cNvSpPr>
              <a:spLocks noChangeArrowheads="1"/>
            </p:cNvSpPr>
            <p:nvPr/>
          </p:nvSpPr>
          <p:spPr bwMode="auto">
            <a:xfrm>
              <a:off x="7306716" y="1723102"/>
              <a:ext cx="719931" cy="287338"/>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81" name="Rectangle 39">
              <a:extLst>
                <a:ext uri="{FF2B5EF4-FFF2-40B4-BE49-F238E27FC236}">
                  <a16:creationId xmlns:a16="http://schemas.microsoft.com/office/drawing/2014/main" id="{945AF195-5D61-40B1-B48F-F700E5FFD80C}"/>
                </a:ext>
              </a:extLst>
            </p:cNvPr>
            <p:cNvSpPr>
              <a:spLocks noChangeArrowheads="1"/>
            </p:cNvSpPr>
            <p:nvPr/>
          </p:nvSpPr>
          <p:spPr bwMode="auto">
            <a:xfrm>
              <a:off x="7306716" y="2016790"/>
              <a:ext cx="719931"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182" name="Text Box 40">
              <a:extLst>
                <a:ext uri="{FF2B5EF4-FFF2-40B4-BE49-F238E27FC236}">
                  <a16:creationId xmlns:a16="http://schemas.microsoft.com/office/drawing/2014/main" id="{57C67B18-A68D-4416-BD34-D10878F82F77}"/>
                </a:ext>
              </a:extLst>
            </p:cNvPr>
            <p:cNvSpPr txBox="1">
              <a:spLocks noChangeArrowheads="1"/>
            </p:cNvSpPr>
            <p:nvPr/>
          </p:nvSpPr>
          <p:spPr bwMode="auto">
            <a:xfrm>
              <a:off x="8171111" y="1255361"/>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0</a:t>
              </a:r>
            </a:p>
          </p:txBody>
        </p:sp>
        <p:sp>
          <p:nvSpPr>
            <p:cNvPr id="183" name="AutoShape 41">
              <a:extLst>
                <a:ext uri="{FF2B5EF4-FFF2-40B4-BE49-F238E27FC236}">
                  <a16:creationId xmlns:a16="http://schemas.microsoft.com/office/drawing/2014/main" id="{5D613137-17C3-4CA1-A2AF-5EE5DD01C13A}"/>
                </a:ext>
              </a:extLst>
            </p:cNvPr>
            <p:cNvSpPr>
              <a:spLocks/>
            </p:cNvSpPr>
            <p:nvPr/>
          </p:nvSpPr>
          <p:spPr bwMode="auto">
            <a:xfrm>
              <a:off x="8098086" y="1186106"/>
              <a:ext cx="146322" cy="501303"/>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184" name="Rectangle 46">
              <a:extLst>
                <a:ext uri="{FF2B5EF4-FFF2-40B4-BE49-F238E27FC236}">
                  <a16:creationId xmlns:a16="http://schemas.microsoft.com/office/drawing/2014/main" id="{F9B6B326-604D-42FC-81DD-2D3BA9DA674A}"/>
                </a:ext>
              </a:extLst>
            </p:cNvPr>
            <p:cNvSpPr>
              <a:spLocks noChangeArrowheads="1"/>
            </p:cNvSpPr>
            <p:nvPr/>
          </p:nvSpPr>
          <p:spPr bwMode="auto">
            <a:xfrm>
              <a:off x="7308304" y="2302540"/>
              <a:ext cx="71993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85" name="Rectangle 47">
              <a:extLst>
                <a:ext uri="{FF2B5EF4-FFF2-40B4-BE49-F238E27FC236}">
                  <a16:creationId xmlns:a16="http://schemas.microsoft.com/office/drawing/2014/main" id="{D062F215-F3DD-4D1D-BBCC-1E2BAE508DAB}"/>
                </a:ext>
              </a:extLst>
            </p:cNvPr>
            <p:cNvSpPr>
              <a:spLocks noChangeArrowheads="1"/>
            </p:cNvSpPr>
            <p:nvPr/>
          </p:nvSpPr>
          <p:spPr bwMode="auto">
            <a:xfrm>
              <a:off x="7308304" y="2588290"/>
              <a:ext cx="71993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186" name="Rectangle 48">
              <a:extLst>
                <a:ext uri="{FF2B5EF4-FFF2-40B4-BE49-F238E27FC236}">
                  <a16:creationId xmlns:a16="http://schemas.microsoft.com/office/drawing/2014/main" id="{13F0EE3A-E9A6-4B1B-B8E2-0C541E78D271}"/>
                </a:ext>
              </a:extLst>
            </p:cNvPr>
            <p:cNvSpPr>
              <a:spLocks noChangeArrowheads="1"/>
            </p:cNvSpPr>
            <p:nvPr/>
          </p:nvSpPr>
          <p:spPr bwMode="auto">
            <a:xfrm>
              <a:off x="7308304" y="2874040"/>
              <a:ext cx="71993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87" name="Rectangle 49">
              <a:extLst>
                <a:ext uri="{FF2B5EF4-FFF2-40B4-BE49-F238E27FC236}">
                  <a16:creationId xmlns:a16="http://schemas.microsoft.com/office/drawing/2014/main" id="{26206365-F817-4087-B4C6-29B2828D9EFA}"/>
                </a:ext>
              </a:extLst>
            </p:cNvPr>
            <p:cNvSpPr>
              <a:spLocks noChangeArrowheads="1"/>
            </p:cNvSpPr>
            <p:nvPr/>
          </p:nvSpPr>
          <p:spPr bwMode="auto">
            <a:xfrm>
              <a:off x="7308304" y="3167727"/>
              <a:ext cx="71993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188" name="Rectangle 56">
              <a:extLst>
                <a:ext uri="{FF2B5EF4-FFF2-40B4-BE49-F238E27FC236}">
                  <a16:creationId xmlns:a16="http://schemas.microsoft.com/office/drawing/2014/main" id="{BF4341BF-8972-4E9D-A953-A700E8A27C47}"/>
                </a:ext>
              </a:extLst>
            </p:cNvPr>
            <p:cNvSpPr>
              <a:spLocks noChangeArrowheads="1"/>
            </p:cNvSpPr>
            <p:nvPr/>
          </p:nvSpPr>
          <p:spPr bwMode="auto">
            <a:xfrm>
              <a:off x="7308304" y="3455065"/>
              <a:ext cx="719932" cy="285750"/>
            </a:xfrm>
            <a:prstGeom prst="rect">
              <a:avLst/>
            </a:prstGeom>
            <a:noFill/>
            <a:ln w="19050" algn="ctr">
              <a:solidFill>
                <a:schemeClr val="tx1"/>
              </a:solidFill>
              <a:miter lim="800000"/>
              <a:headEnd/>
              <a:tailEnd/>
            </a:ln>
          </p:spPr>
          <p:txBody>
            <a:bodyPr wrap="none" anchor="ctr"/>
            <a:lstStyle/>
            <a:p>
              <a:pPr algn="ctr"/>
              <a:r>
                <a:rPr lang="en-US" altLang="zh-CN" sz="1800" dirty="0">
                  <a:latin typeface="宋体" pitchFamily="2" charset="-122"/>
                </a:rPr>
                <a:t>……</a:t>
              </a:r>
              <a:endParaRPr lang="en-US" altLang="zh-CN" sz="1800" dirty="0">
                <a:latin typeface="Arial" charset="0"/>
              </a:endParaRPr>
            </a:p>
          </p:txBody>
        </p:sp>
        <p:sp>
          <p:nvSpPr>
            <p:cNvPr id="190" name="Rectangle 58">
              <a:extLst>
                <a:ext uri="{FF2B5EF4-FFF2-40B4-BE49-F238E27FC236}">
                  <a16:creationId xmlns:a16="http://schemas.microsoft.com/office/drawing/2014/main" id="{72DC882C-3ADC-476B-9139-B606E20020E1}"/>
                </a:ext>
              </a:extLst>
            </p:cNvPr>
            <p:cNvSpPr>
              <a:spLocks noChangeArrowheads="1"/>
            </p:cNvSpPr>
            <p:nvPr/>
          </p:nvSpPr>
          <p:spPr bwMode="auto">
            <a:xfrm>
              <a:off x="7308304" y="3745289"/>
              <a:ext cx="719932"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91" name="Rectangle 59">
              <a:extLst>
                <a:ext uri="{FF2B5EF4-FFF2-40B4-BE49-F238E27FC236}">
                  <a16:creationId xmlns:a16="http://schemas.microsoft.com/office/drawing/2014/main" id="{4902E681-EC5D-4A5E-B1A0-488133CBD993}"/>
                </a:ext>
              </a:extLst>
            </p:cNvPr>
            <p:cNvSpPr>
              <a:spLocks noChangeArrowheads="1"/>
            </p:cNvSpPr>
            <p:nvPr/>
          </p:nvSpPr>
          <p:spPr bwMode="auto">
            <a:xfrm>
              <a:off x="7308304" y="4038976"/>
              <a:ext cx="71993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192" name="Rectangle 66">
              <a:extLst>
                <a:ext uri="{FF2B5EF4-FFF2-40B4-BE49-F238E27FC236}">
                  <a16:creationId xmlns:a16="http://schemas.microsoft.com/office/drawing/2014/main" id="{8869E27F-D915-4B93-B882-151AD3E1267D}"/>
                </a:ext>
              </a:extLst>
            </p:cNvPr>
            <p:cNvSpPr>
              <a:spLocks noChangeArrowheads="1"/>
            </p:cNvSpPr>
            <p:nvPr/>
          </p:nvSpPr>
          <p:spPr bwMode="auto">
            <a:xfrm>
              <a:off x="7306716" y="4326314"/>
              <a:ext cx="719931"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193" name="Rectangle 67">
              <a:extLst>
                <a:ext uri="{FF2B5EF4-FFF2-40B4-BE49-F238E27FC236}">
                  <a16:creationId xmlns:a16="http://schemas.microsoft.com/office/drawing/2014/main" id="{31F731B7-8F6E-496D-A5D5-4E3DEBFE21E9}"/>
                </a:ext>
              </a:extLst>
            </p:cNvPr>
            <p:cNvSpPr>
              <a:spLocks noChangeArrowheads="1"/>
            </p:cNvSpPr>
            <p:nvPr/>
          </p:nvSpPr>
          <p:spPr bwMode="auto">
            <a:xfrm>
              <a:off x="7306716" y="4612064"/>
              <a:ext cx="719931"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dirty="0">
                  <a:solidFill>
                    <a:srgbClr val="FF0000"/>
                  </a:solidFill>
                  <a:latin typeface="Arial" charset="0"/>
                </a:rPr>
                <a:t>块</a:t>
              </a:r>
              <a:r>
                <a:rPr lang="en-US" altLang="zh-CN" sz="1800" dirty="0">
                  <a:solidFill>
                    <a:srgbClr val="FF0000"/>
                  </a:solidFill>
                  <a:latin typeface="Arial" charset="0"/>
                </a:rPr>
                <a:t>1</a:t>
              </a:r>
            </a:p>
          </p:txBody>
        </p:sp>
        <p:sp>
          <p:nvSpPr>
            <p:cNvPr id="194" name="Rectangle 68">
              <a:extLst>
                <a:ext uri="{FF2B5EF4-FFF2-40B4-BE49-F238E27FC236}">
                  <a16:creationId xmlns:a16="http://schemas.microsoft.com/office/drawing/2014/main" id="{AF93D5EC-00AF-4C5C-BA2F-DEDA7E6BDE5F}"/>
                </a:ext>
              </a:extLst>
            </p:cNvPr>
            <p:cNvSpPr>
              <a:spLocks noChangeArrowheads="1"/>
            </p:cNvSpPr>
            <p:nvPr/>
          </p:nvSpPr>
          <p:spPr bwMode="auto">
            <a:xfrm>
              <a:off x="7306716" y="4897814"/>
              <a:ext cx="719931" cy="287337"/>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dirty="0">
                  <a:latin typeface="Arial" charset="0"/>
                </a:rPr>
                <a:t>块</a:t>
              </a:r>
              <a:r>
                <a:rPr lang="en-US" altLang="zh-CN" sz="1800" dirty="0">
                  <a:latin typeface="Arial" charset="0"/>
                </a:rPr>
                <a:t>0</a:t>
              </a:r>
            </a:p>
          </p:txBody>
        </p:sp>
        <p:sp>
          <p:nvSpPr>
            <p:cNvPr id="195" name="Rectangle 69">
              <a:extLst>
                <a:ext uri="{FF2B5EF4-FFF2-40B4-BE49-F238E27FC236}">
                  <a16:creationId xmlns:a16="http://schemas.microsoft.com/office/drawing/2014/main" id="{D0A70B78-A175-4AC2-92FD-0DF170BC788D}"/>
                </a:ext>
              </a:extLst>
            </p:cNvPr>
            <p:cNvSpPr>
              <a:spLocks noChangeArrowheads="1"/>
            </p:cNvSpPr>
            <p:nvPr/>
          </p:nvSpPr>
          <p:spPr bwMode="auto">
            <a:xfrm>
              <a:off x="7306716" y="5191501"/>
              <a:ext cx="719931"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30" name="Rectangle 163">
              <a:extLst>
                <a:ext uri="{FF2B5EF4-FFF2-40B4-BE49-F238E27FC236}">
                  <a16:creationId xmlns:a16="http://schemas.microsoft.com/office/drawing/2014/main" id="{F0670ABA-0769-43F8-8318-5B93383E3B59}"/>
                </a:ext>
              </a:extLst>
            </p:cNvPr>
            <p:cNvSpPr>
              <a:spLocks noChangeArrowheads="1"/>
            </p:cNvSpPr>
            <p:nvPr/>
          </p:nvSpPr>
          <p:spPr bwMode="auto">
            <a:xfrm>
              <a:off x="7308304" y="5478839"/>
              <a:ext cx="719932" cy="285750"/>
            </a:xfrm>
            <a:prstGeom prst="rect">
              <a:avLst/>
            </a:prstGeom>
            <a:noFill/>
            <a:ln w="19050" algn="ctr">
              <a:solidFill>
                <a:schemeClr val="tx1"/>
              </a:solidFill>
              <a:miter lim="800000"/>
              <a:headEnd/>
              <a:tailEnd/>
            </a:ln>
          </p:spPr>
          <p:txBody>
            <a:bodyPr wrap="none" anchor="ctr"/>
            <a:lstStyle/>
            <a:p>
              <a:pPr algn="ctr"/>
              <a:r>
                <a:rPr lang="en-US" altLang="zh-CN" sz="1800" dirty="0">
                  <a:latin typeface="宋体" pitchFamily="2" charset="-122"/>
                </a:rPr>
                <a:t>……</a:t>
              </a:r>
              <a:endParaRPr lang="en-US" altLang="zh-CN" sz="1800" dirty="0">
                <a:latin typeface="Arial" charset="0"/>
              </a:endParaRPr>
            </a:p>
          </p:txBody>
        </p:sp>
        <p:sp>
          <p:nvSpPr>
            <p:cNvPr id="231" name="Rectangle 164">
              <a:extLst>
                <a:ext uri="{FF2B5EF4-FFF2-40B4-BE49-F238E27FC236}">
                  <a16:creationId xmlns:a16="http://schemas.microsoft.com/office/drawing/2014/main" id="{0951C56B-D7E9-40F5-AFE4-92D85E5CA7CC}"/>
                </a:ext>
              </a:extLst>
            </p:cNvPr>
            <p:cNvSpPr>
              <a:spLocks noChangeArrowheads="1"/>
            </p:cNvSpPr>
            <p:nvPr/>
          </p:nvSpPr>
          <p:spPr bwMode="auto">
            <a:xfrm>
              <a:off x="7308304" y="5769351"/>
              <a:ext cx="719932" cy="285750"/>
            </a:xfrm>
            <a:prstGeom prst="rect">
              <a:avLst/>
            </a:prstGeom>
            <a:solidFill>
              <a:srgbClr val="FF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0</a:t>
              </a:r>
            </a:p>
          </p:txBody>
        </p:sp>
        <p:sp>
          <p:nvSpPr>
            <p:cNvPr id="232" name="Rectangle 165">
              <a:extLst>
                <a:ext uri="{FF2B5EF4-FFF2-40B4-BE49-F238E27FC236}">
                  <a16:creationId xmlns:a16="http://schemas.microsoft.com/office/drawing/2014/main" id="{529D86DB-BEE4-4092-B3F9-706274C315E9}"/>
                </a:ext>
              </a:extLst>
            </p:cNvPr>
            <p:cNvSpPr>
              <a:spLocks noChangeArrowheads="1"/>
            </p:cNvSpPr>
            <p:nvPr/>
          </p:nvSpPr>
          <p:spPr bwMode="auto">
            <a:xfrm>
              <a:off x="7308304" y="6055101"/>
              <a:ext cx="719932" cy="285750"/>
            </a:xfrm>
            <a:prstGeom prst="rect">
              <a:avLst/>
            </a:prstGeom>
            <a:solidFill>
              <a:srgbClr val="99FF66"/>
            </a:solidFill>
            <a:ln w="19050" algn="ctr">
              <a:solidFill>
                <a:schemeClr val="tx1"/>
              </a:solidFill>
              <a:miter lim="800000"/>
              <a:headEnd/>
              <a:tailEnd/>
            </a:ln>
          </p:spPr>
          <p:txBody>
            <a:bodyPr wrap="none" anchor="ctr"/>
            <a:lstStyle/>
            <a:p>
              <a:pPr algn="ctr"/>
              <a:r>
                <a:rPr lang="zh-CN" altLang="en-US" sz="1800">
                  <a:latin typeface="Arial" charset="0"/>
                </a:rPr>
                <a:t>块</a:t>
              </a:r>
              <a:r>
                <a:rPr lang="en-US" altLang="zh-CN" sz="1800">
                  <a:latin typeface="Arial" charset="0"/>
                </a:rPr>
                <a:t>1</a:t>
              </a:r>
            </a:p>
          </p:txBody>
        </p:sp>
        <p:sp>
          <p:nvSpPr>
            <p:cNvPr id="236" name="Text Box 40">
              <a:extLst>
                <a:ext uri="{FF2B5EF4-FFF2-40B4-BE49-F238E27FC236}">
                  <a16:creationId xmlns:a16="http://schemas.microsoft.com/office/drawing/2014/main" id="{1170E196-06B5-4231-B57F-746EAC5866D2}"/>
                </a:ext>
              </a:extLst>
            </p:cNvPr>
            <p:cNvSpPr txBox="1">
              <a:spLocks noChangeArrowheads="1"/>
            </p:cNvSpPr>
            <p:nvPr/>
          </p:nvSpPr>
          <p:spPr bwMode="auto">
            <a:xfrm>
              <a:off x="8172400" y="1828672"/>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1</a:t>
              </a:r>
            </a:p>
          </p:txBody>
        </p:sp>
        <p:sp>
          <p:nvSpPr>
            <p:cNvPr id="237" name="AutoShape 41">
              <a:extLst>
                <a:ext uri="{FF2B5EF4-FFF2-40B4-BE49-F238E27FC236}">
                  <a16:creationId xmlns:a16="http://schemas.microsoft.com/office/drawing/2014/main" id="{626A1AE6-1016-4312-9F59-F8E75FFEB68C}"/>
                </a:ext>
              </a:extLst>
            </p:cNvPr>
            <p:cNvSpPr>
              <a:spLocks/>
            </p:cNvSpPr>
            <p:nvPr/>
          </p:nvSpPr>
          <p:spPr bwMode="auto">
            <a:xfrm>
              <a:off x="8099375" y="1759418"/>
              <a:ext cx="146322" cy="504056"/>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38" name="Text Box 40">
              <a:extLst>
                <a:ext uri="{FF2B5EF4-FFF2-40B4-BE49-F238E27FC236}">
                  <a16:creationId xmlns:a16="http://schemas.microsoft.com/office/drawing/2014/main" id="{988DDC4B-6A64-446F-AA06-9CF46D29F4E6}"/>
                </a:ext>
              </a:extLst>
            </p:cNvPr>
            <p:cNvSpPr txBox="1">
              <a:spLocks noChangeArrowheads="1"/>
            </p:cNvSpPr>
            <p:nvPr/>
          </p:nvSpPr>
          <p:spPr bwMode="auto">
            <a:xfrm>
              <a:off x="8172400" y="2405536"/>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2</a:t>
              </a:r>
            </a:p>
          </p:txBody>
        </p:sp>
        <p:sp>
          <p:nvSpPr>
            <p:cNvPr id="239" name="AutoShape 41">
              <a:extLst>
                <a:ext uri="{FF2B5EF4-FFF2-40B4-BE49-F238E27FC236}">
                  <a16:creationId xmlns:a16="http://schemas.microsoft.com/office/drawing/2014/main" id="{07E03500-1480-4EC5-875D-7F825B687D77}"/>
                </a:ext>
              </a:extLst>
            </p:cNvPr>
            <p:cNvSpPr>
              <a:spLocks/>
            </p:cNvSpPr>
            <p:nvPr/>
          </p:nvSpPr>
          <p:spPr bwMode="auto">
            <a:xfrm>
              <a:off x="8099375" y="2336282"/>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40" name="Text Box 40">
              <a:extLst>
                <a:ext uri="{FF2B5EF4-FFF2-40B4-BE49-F238E27FC236}">
                  <a16:creationId xmlns:a16="http://schemas.microsoft.com/office/drawing/2014/main" id="{E6E6E987-795D-4EAF-BC76-53A28D7CFC96}"/>
                </a:ext>
              </a:extLst>
            </p:cNvPr>
            <p:cNvSpPr txBox="1">
              <a:spLocks noChangeArrowheads="1"/>
            </p:cNvSpPr>
            <p:nvPr/>
          </p:nvSpPr>
          <p:spPr bwMode="auto">
            <a:xfrm>
              <a:off x="8172400" y="2998852"/>
              <a:ext cx="576262" cy="366713"/>
            </a:xfrm>
            <a:prstGeom prst="rect">
              <a:avLst/>
            </a:prstGeom>
            <a:noFill/>
            <a:ln w="28575" algn="ctr">
              <a:noFill/>
              <a:miter lim="800000"/>
              <a:headEnd/>
              <a:tailEnd/>
            </a:ln>
          </p:spPr>
          <p:txBody>
            <a:bodyPr>
              <a:spAutoFit/>
            </a:bodyPr>
            <a:lstStyle/>
            <a:p>
              <a:pPr>
                <a:spcBef>
                  <a:spcPct val="50000"/>
                </a:spcBef>
              </a:pPr>
              <a:r>
                <a:rPr lang="zh-CN" altLang="en-US" sz="1800">
                  <a:latin typeface="Arial" charset="0"/>
                </a:rPr>
                <a:t>区</a:t>
              </a:r>
              <a:r>
                <a:rPr lang="en-US" altLang="zh-CN" sz="1800">
                  <a:latin typeface="Arial" charset="0"/>
                </a:rPr>
                <a:t>3</a:t>
              </a:r>
            </a:p>
          </p:txBody>
        </p:sp>
        <p:sp>
          <p:nvSpPr>
            <p:cNvPr id="241" name="AutoShape 41">
              <a:extLst>
                <a:ext uri="{FF2B5EF4-FFF2-40B4-BE49-F238E27FC236}">
                  <a16:creationId xmlns:a16="http://schemas.microsoft.com/office/drawing/2014/main" id="{7D4D66BC-B6D2-4439-9457-66593F0FA882}"/>
                </a:ext>
              </a:extLst>
            </p:cNvPr>
            <p:cNvSpPr>
              <a:spLocks/>
            </p:cNvSpPr>
            <p:nvPr/>
          </p:nvSpPr>
          <p:spPr bwMode="auto">
            <a:xfrm>
              <a:off x="8099375" y="2929598"/>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44" name="Text Box 40">
              <a:extLst>
                <a:ext uri="{FF2B5EF4-FFF2-40B4-BE49-F238E27FC236}">
                  <a16:creationId xmlns:a16="http://schemas.microsoft.com/office/drawing/2014/main" id="{7EAE747F-F4BD-49F2-9F4F-3BCB418CDB57}"/>
                </a:ext>
              </a:extLst>
            </p:cNvPr>
            <p:cNvSpPr txBox="1">
              <a:spLocks noChangeArrowheads="1"/>
            </p:cNvSpPr>
            <p:nvPr/>
          </p:nvSpPr>
          <p:spPr bwMode="auto">
            <a:xfrm>
              <a:off x="8172400" y="3826574"/>
              <a:ext cx="936104" cy="366713"/>
            </a:xfrm>
            <a:prstGeom prst="rect">
              <a:avLst/>
            </a:prstGeom>
            <a:noFill/>
            <a:ln w="28575" algn="ctr">
              <a:noFill/>
              <a:miter lim="800000"/>
              <a:headEnd/>
              <a:tailEnd/>
            </a:ln>
          </p:spPr>
          <p:txBody>
            <a:bodyPr wrap="square">
              <a:spAutoFit/>
            </a:bodyPr>
            <a:lstStyle/>
            <a:p>
              <a:pPr>
                <a:spcBef>
                  <a:spcPct val="50000"/>
                </a:spcBef>
              </a:pPr>
              <a:r>
                <a:rPr lang="zh-CN" altLang="en-US" sz="1800" dirty="0">
                  <a:latin typeface="Arial" charset="0"/>
                </a:rPr>
                <a:t>区</a:t>
              </a:r>
              <a:r>
                <a:rPr lang="en-US" altLang="zh-CN" sz="1800" dirty="0">
                  <a:latin typeface="Arial" charset="0"/>
                </a:rPr>
                <a:t>1113</a:t>
              </a:r>
            </a:p>
          </p:txBody>
        </p:sp>
        <p:sp>
          <p:nvSpPr>
            <p:cNvPr id="245" name="AutoShape 41">
              <a:extLst>
                <a:ext uri="{FF2B5EF4-FFF2-40B4-BE49-F238E27FC236}">
                  <a16:creationId xmlns:a16="http://schemas.microsoft.com/office/drawing/2014/main" id="{DE0B3C9F-2C2E-43BC-9C40-8711C2010DE1}"/>
                </a:ext>
              </a:extLst>
            </p:cNvPr>
            <p:cNvSpPr>
              <a:spLocks/>
            </p:cNvSpPr>
            <p:nvPr/>
          </p:nvSpPr>
          <p:spPr bwMode="auto">
            <a:xfrm>
              <a:off x="8099375" y="3757320"/>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46" name="Text Box 40">
              <a:extLst>
                <a:ext uri="{FF2B5EF4-FFF2-40B4-BE49-F238E27FC236}">
                  <a16:creationId xmlns:a16="http://schemas.microsoft.com/office/drawing/2014/main" id="{6C23134D-94E4-4D24-94C4-708F84586CF2}"/>
                </a:ext>
              </a:extLst>
            </p:cNvPr>
            <p:cNvSpPr txBox="1">
              <a:spLocks noChangeArrowheads="1"/>
            </p:cNvSpPr>
            <p:nvPr/>
          </p:nvSpPr>
          <p:spPr bwMode="auto">
            <a:xfrm>
              <a:off x="8172399" y="4437142"/>
              <a:ext cx="936105" cy="369332"/>
            </a:xfrm>
            <a:prstGeom prst="rect">
              <a:avLst/>
            </a:prstGeom>
            <a:noFill/>
            <a:ln w="28575" algn="ctr">
              <a:noFill/>
              <a:miter lim="800000"/>
              <a:headEnd/>
              <a:tailEnd/>
            </a:ln>
          </p:spPr>
          <p:txBody>
            <a:bodyPr wrap="square">
              <a:spAutoFit/>
            </a:bodyPr>
            <a:lstStyle/>
            <a:p>
              <a:pPr>
                <a:spcBef>
                  <a:spcPct val="50000"/>
                </a:spcBef>
              </a:pPr>
              <a:r>
                <a:rPr lang="zh-CN" altLang="en-US" sz="1800" dirty="0">
                  <a:latin typeface="Arial" charset="0"/>
                </a:rPr>
                <a:t>区</a:t>
              </a:r>
              <a:r>
                <a:rPr lang="en-US" altLang="zh-CN" sz="1800" dirty="0">
                  <a:latin typeface="Arial" charset="0"/>
                </a:rPr>
                <a:t>1114</a:t>
              </a:r>
            </a:p>
          </p:txBody>
        </p:sp>
        <p:sp>
          <p:nvSpPr>
            <p:cNvPr id="247" name="AutoShape 41">
              <a:extLst>
                <a:ext uri="{FF2B5EF4-FFF2-40B4-BE49-F238E27FC236}">
                  <a16:creationId xmlns:a16="http://schemas.microsoft.com/office/drawing/2014/main" id="{29DB0B45-CD26-4D02-8EBA-D57FB1753DCE}"/>
                </a:ext>
              </a:extLst>
            </p:cNvPr>
            <p:cNvSpPr>
              <a:spLocks/>
            </p:cNvSpPr>
            <p:nvPr/>
          </p:nvSpPr>
          <p:spPr bwMode="auto">
            <a:xfrm>
              <a:off x="8099375" y="4367888"/>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48" name="Text Box 40">
              <a:extLst>
                <a:ext uri="{FF2B5EF4-FFF2-40B4-BE49-F238E27FC236}">
                  <a16:creationId xmlns:a16="http://schemas.microsoft.com/office/drawing/2014/main" id="{4A14DFD6-A25C-40B9-ACEA-F543DEE6656F}"/>
                </a:ext>
              </a:extLst>
            </p:cNvPr>
            <p:cNvSpPr txBox="1">
              <a:spLocks noChangeArrowheads="1"/>
            </p:cNvSpPr>
            <p:nvPr/>
          </p:nvSpPr>
          <p:spPr bwMode="auto">
            <a:xfrm>
              <a:off x="8172400" y="5021832"/>
              <a:ext cx="936104" cy="366713"/>
            </a:xfrm>
            <a:prstGeom prst="rect">
              <a:avLst/>
            </a:prstGeom>
            <a:noFill/>
            <a:ln w="28575" algn="ctr">
              <a:noFill/>
              <a:miter lim="800000"/>
              <a:headEnd/>
              <a:tailEnd/>
            </a:ln>
          </p:spPr>
          <p:txBody>
            <a:bodyPr wrap="square">
              <a:spAutoFit/>
            </a:bodyPr>
            <a:lstStyle/>
            <a:p>
              <a:pPr>
                <a:spcBef>
                  <a:spcPct val="50000"/>
                </a:spcBef>
              </a:pPr>
              <a:r>
                <a:rPr lang="zh-CN" altLang="en-US" sz="1800" dirty="0">
                  <a:latin typeface="Arial" charset="0"/>
                </a:rPr>
                <a:t>区</a:t>
              </a:r>
              <a:r>
                <a:rPr lang="en-US" altLang="zh-CN" sz="1800" dirty="0">
                  <a:latin typeface="Arial" charset="0"/>
                </a:rPr>
                <a:t>1115</a:t>
              </a:r>
            </a:p>
          </p:txBody>
        </p:sp>
        <p:sp>
          <p:nvSpPr>
            <p:cNvPr id="249" name="AutoShape 41">
              <a:extLst>
                <a:ext uri="{FF2B5EF4-FFF2-40B4-BE49-F238E27FC236}">
                  <a16:creationId xmlns:a16="http://schemas.microsoft.com/office/drawing/2014/main" id="{D5AC12EB-7B6A-4E1C-BACF-889052E5A467}"/>
                </a:ext>
              </a:extLst>
            </p:cNvPr>
            <p:cNvSpPr>
              <a:spLocks/>
            </p:cNvSpPr>
            <p:nvPr/>
          </p:nvSpPr>
          <p:spPr bwMode="auto">
            <a:xfrm>
              <a:off x="8099375" y="4952578"/>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sp>
          <p:nvSpPr>
            <p:cNvPr id="250" name="Text Box 40">
              <a:extLst>
                <a:ext uri="{FF2B5EF4-FFF2-40B4-BE49-F238E27FC236}">
                  <a16:creationId xmlns:a16="http://schemas.microsoft.com/office/drawing/2014/main" id="{FB67ADDA-B69D-4310-9DFD-51EF3769531F}"/>
                </a:ext>
              </a:extLst>
            </p:cNvPr>
            <p:cNvSpPr txBox="1">
              <a:spLocks noChangeArrowheads="1"/>
            </p:cNvSpPr>
            <p:nvPr/>
          </p:nvSpPr>
          <p:spPr bwMode="auto">
            <a:xfrm>
              <a:off x="8172400" y="5877302"/>
              <a:ext cx="936104" cy="369332"/>
            </a:xfrm>
            <a:prstGeom prst="rect">
              <a:avLst/>
            </a:prstGeom>
            <a:noFill/>
            <a:ln w="28575" algn="ctr">
              <a:noFill/>
              <a:miter lim="800000"/>
              <a:headEnd/>
              <a:tailEnd/>
            </a:ln>
          </p:spPr>
          <p:txBody>
            <a:bodyPr wrap="square">
              <a:spAutoFit/>
            </a:bodyPr>
            <a:lstStyle/>
            <a:p>
              <a:pPr>
                <a:spcBef>
                  <a:spcPct val="50000"/>
                </a:spcBef>
              </a:pPr>
              <a:r>
                <a:rPr lang="zh-CN" altLang="en-US" sz="1800" dirty="0">
                  <a:latin typeface="Arial" charset="0"/>
                </a:rPr>
                <a:t>区</a:t>
              </a:r>
              <a:r>
                <a:rPr lang="en-US" altLang="zh-CN" sz="1800" dirty="0">
                  <a:latin typeface="Arial" charset="0"/>
                </a:rPr>
                <a:t>4095</a:t>
              </a:r>
            </a:p>
          </p:txBody>
        </p:sp>
        <p:sp>
          <p:nvSpPr>
            <p:cNvPr id="251" name="AutoShape 41">
              <a:extLst>
                <a:ext uri="{FF2B5EF4-FFF2-40B4-BE49-F238E27FC236}">
                  <a16:creationId xmlns:a16="http://schemas.microsoft.com/office/drawing/2014/main" id="{649FF664-1B59-428F-AE47-CBA23F0C1EC3}"/>
                </a:ext>
              </a:extLst>
            </p:cNvPr>
            <p:cNvSpPr>
              <a:spLocks/>
            </p:cNvSpPr>
            <p:nvPr/>
          </p:nvSpPr>
          <p:spPr bwMode="auto">
            <a:xfrm>
              <a:off x="8099375" y="5808048"/>
              <a:ext cx="146322" cy="494630"/>
            </a:xfrm>
            <a:prstGeom prst="rightBrace">
              <a:avLst>
                <a:gd name="adj1" fmla="val 61594"/>
                <a:gd name="adj2" fmla="val 50000"/>
              </a:avLst>
            </a:prstGeom>
            <a:noFill/>
            <a:ln w="19050">
              <a:solidFill>
                <a:schemeClr val="tx1"/>
              </a:solidFill>
              <a:round/>
              <a:headEnd/>
              <a:tailEnd/>
            </a:ln>
          </p:spPr>
          <p:txBody>
            <a:bodyPr wrap="none" anchor="ctr"/>
            <a:lstStyle/>
            <a:p>
              <a:pPr algn="ctr">
                <a:spcBef>
                  <a:spcPct val="50000"/>
                </a:spcBef>
              </a:pPr>
              <a:endParaRPr lang="zh-CN" altLang="en-US"/>
            </a:p>
          </p:txBody>
        </p:sp>
      </p:grpSp>
      <p:sp>
        <p:nvSpPr>
          <p:cNvPr id="254" name="Oval 183">
            <a:extLst>
              <a:ext uri="{FF2B5EF4-FFF2-40B4-BE49-F238E27FC236}">
                <a16:creationId xmlns:a16="http://schemas.microsoft.com/office/drawing/2014/main" id="{CC9ADADA-CF42-410E-8A8A-36DB88BA911C}"/>
              </a:ext>
            </a:extLst>
          </p:cNvPr>
          <p:cNvSpPr>
            <a:spLocks noChangeArrowheads="1"/>
          </p:cNvSpPr>
          <p:nvPr/>
        </p:nvSpPr>
        <p:spPr bwMode="auto">
          <a:xfrm>
            <a:off x="3492103" y="2138315"/>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255" name="Line 184">
            <a:extLst>
              <a:ext uri="{FF2B5EF4-FFF2-40B4-BE49-F238E27FC236}">
                <a16:creationId xmlns:a16="http://schemas.microsoft.com/office/drawing/2014/main" id="{F251729F-9002-4E53-99DB-C1040E544849}"/>
              </a:ext>
            </a:extLst>
          </p:cNvPr>
          <p:cNvSpPr>
            <a:spLocks noChangeShapeType="1"/>
          </p:cNvSpPr>
          <p:nvPr/>
        </p:nvSpPr>
        <p:spPr bwMode="auto">
          <a:xfrm flipH="1">
            <a:off x="3779912" y="1845991"/>
            <a:ext cx="0" cy="292696"/>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56" name="Line 185">
            <a:extLst>
              <a:ext uri="{FF2B5EF4-FFF2-40B4-BE49-F238E27FC236}">
                <a16:creationId xmlns:a16="http://schemas.microsoft.com/office/drawing/2014/main" id="{63CF5B41-59BD-4C0E-861D-95EE5EC00463}"/>
              </a:ext>
            </a:extLst>
          </p:cNvPr>
          <p:cNvSpPr>
            <a:spLocks noChangeShapeType="1"/>
          </p:cNvSpPr>
          <p:nvPr/>
        </p:nvSpPr>
        <p:spPr bwMode="auto">
          <a:xfrm>
            <a:off x="2526675" y="1845991"/>
            <a:ext cx="0" cy="220440"/>
          </a:xfrm>
          <a:prstGeom prst="line">
            <a:avLst/>
          </a:prstGeom>
          <a:noFill/>
          <a:ln w="19050">
            <a:solidFill>
              <a:srgbClr val="FF0000"/>
            </a:solidFill>
            <a:round/>
            <a:headEnd/>
            <a:tailEnd/>
          </a:ln>
        </p:spPr>
        <p:txBody>
          <a:bodyPr wrap="none" anchor="ctr"/>
          <a:lstStyle/>
          <a:p>
            <a:endParaRPr lang="zh-CN" altLang="en-US"/>
          </a:p>
        </p:txBody>
      </p:sp>
      <p:sp>
        <p:nvSpPr>
          <p:cNvPr id="257" name="Line 186">
            <a:extLst>
              <a:ext uri="{FF2B5EF4-FFF2-40B4-BE49-F238E27FC236}">
                <a16:creationId xmlns:a16="http://schemas.microsoft.com/office/drawing/2014/main" id="{50A8111E-0C75-4BCF-B4D3-A76B0516D726}"/>
              </a:ext>
            </a:extLst>
          </p:cNvPr>
          <p:cNvSpPr>
            <a:spLocks noChangeShapeType="1"/>
          </p:cNvSpPr>
          <p:nvPr/>
        </p:nvSpPr>
        <p:spPr bwMode="auto">
          <a:xfrm>
            <a:off x="2526675" y="2066679"/>
            <a:ext cx="1037213" cy="0"/>
          </a:xfrm>
          <a:prstGeom prst="line">
            <a:avLst/>
          </a:prstGeom>
          <a:noFill/>
          <a:ln w="19050">
            <a:solidFill>
              <a:srgbClr val="FF0000"/>
            </a:solidFill>
            <a:round/>
            <a:headEnd/>
            <a:tailEnd/>
          </a:ln>
        </p:spPr>
        <p:txBody>
          <a:bodyPr wrap="none" anchor="ctr"/>
          <a:lstStyle/>
          <a:p>
            <a:endParaRPr lang="zh-CN" altLang="en-US"/>
          </a:p>
        </p:txBody>
      </p:sp>
      <p:sp>
        <p:nvSpPr>
          <p:cNvPr id="258" name="Line 187">
            <a:extLst>
              <a:ext uri="{FF2B5EF4-FFF2-40B4-BE49-F238E27FC236}">
                <a16:creationId xmlns:a16="http://schemas.microsoft.com/office/drawing/2014/main" id="{8443230D-DC71-48FA-A4D2-B4F6D5AB8FE2}"/>
              </a:ext>
            </a:extLst>
          </p:cNvPr>
          <p:cNvSpPr>
            <a:spLocks noChangeShapeType="1"/>
          </p:cNvSpPr>
          <p:nvPr/>
        </p:nvSpPr>
        <p:spPr bwMode="auto">
          <a:xfrm>
            <a:off x="3563888" y="2066679"/>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59" name="Oval 183">
            <a:extLst>
              <a:ext uri="{FF2B5EF4-FFF2-40B4-BE49-F238E27FC236}">
                <a16:creationId xmlns:a16="http://schemas.microsoft.com/office/drawing/2014/main" id="{F8C38BB2-D0DD-43B1-A686-DF43EEB8626E}"/>
              </a:ext>
            </a:extLst>
          </p:cNvPr>
          <p:cNvSpPr>
            <a:spLocks noChangeArrowheads="1"/>
          </p:cNvSpPr>
          <p:nvPr/>
        </p:nvSpPr>
        <p:spPr bwMode="auto">
          <a:xfrm>
            <a:off x="3491880" y="3218435"/>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260" name="Line 184">
            <a:extLst>
              <a:ext uri="{FF2B5EF4-FFF2-40B4-BE49-F238E27FC236}">
                <a16:creationId xmlns:a16="http://schemas.microsoft.com/office/drawing/2014/main" id="{4A5D8360-C6AF-486C-9105-0F3CEF12611F}"/>
              </a:ext>
            </a:extLst>
          </p:cNvPr>
          <p:cNvSpPr>
            <a:spLocks noChangeShapeType="1"/>
          </p:cNvSpPr>
          <p:nvPr/>
        </p:nvSpPr>
        <p:spPr bwMode="auto">
          <a:xfrm flipH="1">
            <a:off x="3779689" y="2924943"/>
            <a:ext cx="0" cy="293863"/>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61" name="Line 185">
            <a:extLst>
              <a:ext uri="{FF2B5EF4-FFF2-40B4-BE49-F238E27FC236}">
                <a16:creationId xmlns:a16="http://schemas.microsoft.com/office/drawing/2014/main" id="{7981A85E-8FD2-45A6-B882-ABCF850821DF}"/>
              </a:ext>
            </a:extLst>
          </p:cNvPr>
          <p:cNvSpPr>
            <a:spLocks noChangeShapeType="1"/>
          </p:cNvSpPr>
          <p:nvPr/>
        </p:nvSpPr>
        <p:spPr bwMode="auto">
          <a:xfrm>
            <a:off x="2526675" y="2924943"/>
            <a:ext cx="0" cy="221608"/>
          </a:xfrm>
          <a:prstGeom prst="line">
            <a:avLst/>
          </a:prstGeom>
          <a:noFill/>
          <a:ln w="19050">
            <a:solidFill>
              <a:srgbClr val="FF0000"/>
            </a:solidFill>
            <a:round/>
            <a:headEnd/>
            <a:tailEnd/>
          </a:ln>
        </p:spPr>
        <p:txBody>
          <a:bodyPr wrap="none" anchor="ctr"/>
          <a:lstStyle/>
          <a:p>
            <a:endParaRPr lang="zh-CN" altLang="en-US"/>
          </a:p>
        </p:txBody>
      </p:sp>
      <p:sp>
        <p:nvSpPr>
          <p:cNvPr id="262" name="Line 186">
            <a:extLst>
              <a:ext uri="{FF2B5EF4-FFF2-40B4-BE49-F238E27FC236}">
                <a16:creationId xmlns:a16="http://schemas.microsoft.com/office/drawing/2014/main" id="{BAEA8184-E5D3-4904-8B48-83DB0E99FA48}"/>
              </a:ext>
            </a:extLst>
          </p:cNvPr>
          <p:cNvSpPr>
            <a:spLocks noChangeShapeType="1"/>
          </p:cNvSpPr>
          <p:nvPr/>
        </p:nvSpPr>
        <p:spPr bwMode="auto">
          <a:xfrm>
            <a:off x="2526675" y="3146799"/>
            <a:ext cx="1036990" cy="0"/>
          </a:xfrm>
          <a:prstGeom prst="line">
            <a:avLst/>
          </a:prstGeom>
          <a:noFill/>
          <a:ln w="19050">
            <a:solidFill>
              <a:srgbClr val="FF0000"/>
            </a:solidFill>
            <a:round/>
            <a:headEnd/>
            <a:tailEnd/>
          </a:ln>
        </p:spPr>
        <p:txBody>
          <a:bodyPr wrap="none" anchor="ctr"/>
          <a:lstStyle/>
          <a:p>
            <a:endParaRPr lang="zh-CN" altLang="en-US"/>
          </a:p>
        </p:txBody>
      </p:sp>
      <p:sp>
        <p:nvSpPr>
          <p:cNvPr id="263" name="Line 187">
            <a:extLst>
              <a:ext uri="{FF2B5EF4-FFF2-40B4-BE49-F238E27FC236}">
                <a16:creationId xmlns:a16="http://schemas.microsoft.com/office/drawing/2014/main" id="{C9F49A04-183E-4A81-8C9E-450FE6EF4AC5}"/>
              </a:ext>
            </a:extLst>
          </p:cNvPr>
          <p:cNvSpPr>
            <a:spLocks noChangeShapeType="1"/>
          </p:cNvSpPr>
          <p:nvPr/>
        </p:nvSpPr>
        <p:spPr bwMode="auto">
          <a:xfrm>
            <a:off x="3563665" y="3146799"/>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64" name="Oval 183">
            <a:extLst>
              <a:ext uri="{FF2B5EF4-FFF2-40B4-BE49-F238E27FC236}">
                <a16:creationId xmlns:a16="http://schemas.microsoft.com/office/drawing/2014/main" id="{D3F1F7E7-11BB-45BD-99D3-30B47CA5A1E8}"/>
              </a:ext>
            </a:extLst>
          </p:cNvPr>
          <p:cNvSpPr>
            <a:spLocks noChangeArrowheads="1"/>
          </p:cNvSpPr>
          <p:nvPr/>
        </p:nvSpPr>
        <p:spPr bwMode="auto">
          <a:xfrm>
            <a:off x="3491880" y="4298555"/>
            <a:ext cx="503833" cy="288404"/>
          </a:xfrm>
          <a:prstGeom prst="ellipse">
            <a:avLst/>
          </a:prstGeom>
          <a:solidFill>
            <a:srgbClr val="FFFF00"/>
          </a:solidFill>
          <a:ln w="28575" algn="ctr">
            <a:solidFill>
              <a:srgbClr val="FF0000"/>
            </a:solidFill>
            <a:round/>
            <a:headEnd/>
            <a:tailEnd/>
          </a:ln>
        </p:spPr>
        <p:txBody>
          <a:bodyPr wrap="none" anchor="ctr"/>
          <a:lstStyle/>
          <a:p>
            <a:pPr algn="ctr">
              <a:spcBef>
                <a:spcPct val="50000"/>
              </a:spcBef>
            </a:pPr>
            <a:r>
              <a:rPr lang="en-US" altLang="zh-CN" sz="2000"/>
              <a:t>=?</a:t>
            </a:r>
          </a:p>
        </p:txBody>
      </p:sp>
      <p:sp>
        <p:nvSpPr>
          <p:cNvPr id="265" name="Line 184">
            <a:extLst>
              <a:ext uri="{FF2B5EF4-FFF2-40B4-BE49-F238E27FC236}">
                <a16:creationId xmlns:a16="http://schemas.microsoft.com/office/drawing/2014/main" id="{7E91A90B-975D-423F-AFF5-75EA58DA04BF}"/>
              </a:ext>
            </a:extLst>
          </p:cNvPr>
          <p:cNvSpPr>
            <a:spLocks noChangeShapeType="1"/>
          </p:cNvSpPr>
          <p:nvPr/>
        </p:nvSpPr>
        <p:spPr bwMode="auto">
          <a:xfrm flipH="1">
            <a:off x="3779689" y="4005361"/>
            <a:ext cx="0" cy="293565"/>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66" name="Line 185">
            <a:extLst>
              <a:ext uri="{FF2B5EF4-FFF2-40B4-BE49-F238E27FC236}">
                <a16:creationId xmlns:a16="http://schemas.microsoft.com/office/drawing/2014/main" id="{93FB793A-AA3D-4F29-8C4D-634A5BA56660}"/>
              </a:ext>
            </a:extLst>
          </p:cNvPr>
          <p:cNvSpPr>
            <a:spLocks noChangeShapeType="1"/>
          </p:cNvSpPr>
          <p:nvPr/>
        </p:nvSpPr>
        <p:spPr bwMode="auto">
          <a:xfrm>
            <a:off x="2526675" y="4005361"/>
            <a:ext cx="0" cy="221309"/>
          </a:xfrm>
          <a:prstGeom prst="line">
            <a:avLst/>
          </a:prstGeom>
          <a:noFill/>
          <a:ln w="19050">
            <a:solidFill>
              <a:srgbClr val="FF0000"/>
            </a:solidFill>
            <a:round/>
            <a:headEnd/>
            <a:tailEnd/>
          </a:ln>
        </p:spPr>
        <p:txBody>
          <a:bodyPr wrap="none" anchor="ctr"/>
          <a:lstStyle/>
          <a:p>
            <a:endParaRPr lang="zh-CN" altLang="en-US"/>
          </a:p>
        </p:txBody>
      </p:sp>
      <p:sp>
        <p:nvSpPr>
          <p:cNvPr id="267" name="Line 186">
            <a:extLst>
              <a:ext uri="{FF2B5EF4-FFF2-40B4-BE49-F238E27FC236}">
                <a16:creationId xmlns:a16="http://schemas.microsoft.com/office/drawing/2014/main" id="{63BF7A2F-9AE1-4704-8A3C-A3B449E4B8E2}"/>
              </a:ext>
            </a:extLst>
          </p:cNvPr>
          <p:cNvSpPr>
            <a:spLocks noChangeShapeType="1"/>
          </p:cNvSpPr>
          <p:nvPr/>
        </p:nvSpPr>
        <p:spPr bwMode="auto">
          <a:xfrm>
            <a:off x="2526675" y="4226919"/>
            <a:ext cx="1036990" cy="0"/>
          </a:xfrm>
          <a:prstGeom prst="line">
            <a:avLst/>
          </a:prstGeom>
          <a:noFill/>
          <a:ln w="19050">
            <a:solidFill>
              <a:srgbClr val="FF0000"/>
            </a:solidFill>
            <a:round/>
            <a:headEnd/>
            <a:tailEnd/>
          </a:ln>
        </p:spPr>
        <p:txBody>
          <a:bodyPr wrap="none" anchor="ctr"/>
          <a:lstStyle/>
          <a:p>
            <a:endParaRPr lang="zh-CN" altLang="en-US"/>
          </a:p>
        </p:txBody>
      </p:sp>
      <p:sp>
        <p:nvSpPr>
          <p:cNvPr id="268" name="Line 187">
            <a:extLst>
              <a:ext uri="{FF2B5EF4-FFF2-40B4-BE49-F238E27FC236}">
                <a16:creationId xmlns:a16="http://schemas.microsoft.com/office/drawing/2014/main" id="{FEB530B4-23AB-4AAC-9014-84CAACA938F5}"/>
              </a:ext>
            </a:extLst>
          </p:cNvPr>
          <p:cNvSpPr>
            <a:spLocks noChangeShapeType="1"/>
          </p:cNvSpPr>
          <p:nvPr/>
        </p:nvSpPr>
        <p:spPr bwMode="auto">
          <a:xfrm>
            <a:off x="3563665" y="4226919"/>
            <a:ext cx="72008" cy="72008"/>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69" name="Oval 183">
            <a:extLst>
              <a:ext uri="{FF2B5EF4-FFF2-40B4-BE49-F238E27FC236}">
                <a16:creationId xmlns:a16="http://schemas.microsoft.com/office/drawing/2014/main" id="{F0913727-DF84-40A1-A6E1-EDE81F760D62}"/>
              </a:ext>
            </a:extLst>
          </p:cNvPr>
          <p:cNvSpPr>
            <a:spLocks noChangeArrowheads="1"/>
          </p:cNvSpPr>
          <p:nvPr/>
        </p:nvSpPr>
        <p:spPr bwMode="auto">
          <a:xfrm>
            <a:off x="3491880" y="5378675"/>
            <a:ext cx="503833" cy="288404"/>
          </a:xfrm>
          <a:prstGeom prst="ellipse">
            <a:avLst/>
          </a:prstGeom>
          <a:solidFill>
            <a:srgbClr val="FFFF99"/>
          </a:solidFill>
          <a:ln w="28575" algn="ctr">
            <a:solidFill>
              <a:srgbClr val="FF7C80"/>
            </a:solidFill>
            <a:round/>
            <a:headEnd/>
            <a:tailEnd/>
          </a:ln>
        </p:spPr>
        <p:txBody>
          <a:bodyPr wrap="none" anchor="ctr"/>
          <a:lstStyle/>
          <a:p>
            <a:pPr algn="ctr">
              <a:spcBef>
                <a:spcPct val="50000"/>
              </a:spcBef>
            </a:pPr>
            <a:r>
              <a:rPr lang="en-US" altLang="zh-CN" sz="2000">
                <a:solidFill>
                  <a:srgbClr val="808080"/>
                </a:solidFill>
              </a:rPr>
              <a:t>=?</a:t>
            </a:r>
          </a:p>
        </p:txBody>
      </p:sp>
      <p:sp>
        <p:nvSpPr>
          <p:cNvPr id="270" name="Line 184">
            <a:extLst>
              <a:ext uri="{FF2B5EF4-FFF2-40B4-BE49-F238E27FC236}">
                <a16:creationId xmlns:a16="http://schemas.microsoft.com/office/drawing/2014/main" id="{FC3638C6-2563-431F-84BF-BF33EEFFBFA3}"/>
              </a:ext>
            </a:extLst>
          </p:cNvPr>
          <p:cNvSpPr>
            <a:spLocks noChangeShapeType="1"/>
          </p:cNvSpPr>
          <p:nvPr/>
        </p:nvSpPr>
        <p:spPr bwMode="auto">
          <a:xfrm flipH="1">
            <a:off x="3779689" y="5091013"/>
            <a:ext cx="0" cy="288033"/>
          </a:xfrm>
          <a:prstGeom prst="line">
            <a:avLst/>
          </a:prstGeom>
          <a:noFill/>
          <a:ln w="19050">
            <a:solidFill>
              <a:srgbClr val="FF7C80"/>
            </a:solidFill>
            <a:round/>
            <a:headEnd/>
            <a:tailEnd type="triangle" w="med" len="med"/>
          </a:ln>
        </p:spPr>
        <p:txBody>
          <a:bodyPr wrap="none" anchor="ctr"/>
          <a:lstStyle/>
          <a:p>
            <a:endParaRPr lang="zh-CN" altLang="en-US"/>
          </a:p>
        </p:txBody>
      </p:sp>
      <p:sp>
        <p:nvSpPr>
          <p:cNvPr id="271" name="Line 185">
            <a:extLst>
              <a:ext uri="{FF2B5EF4-FFF2-40B4-BE49-F238E27FC236}">
                <a16:creationId xmlns:a16="http://schemas.microsoft.com/office/drawing/2014/main" id="{6B4C72C7-4AA9-40AB-AD1B-CA1130F97159}"/>
              </a:ext>
            </a:extLst>
          </p:cNvPr>
          <p:cNvSpPr>
            <a:spLocks noChangeShapeType="1"/>
          </p:cNvSpPr>
          <p:nvPr/>
        </p:nvSpPr>
        <p:spPr bwMode="auto">
          <a:xfrm>
            <a:off x="2526675" y="5091013"/>
            <a:ext cx="0" cy="215778"/>
          </a:xfrm>
          <a:prstGeom prst="line">
            <a:avLst/>
          </a:prstGeom>
          <a:noFill/>
          <a:ln w="19050">
            <a:solidFill>
              <a:srgbClr val="FF7C80"/>
            </a:solidFill>
            <a:round/>
            <a:headEnd/>
            <a:tailEnd/>
          </a:ln>
        </p:spPr>
        <p:txBody>
          <a:bodyPr wrap="none" anchor="ctr"/>
          <a:lstStyle/>
          <a:p>
            <a:endParaRPr lang="zh-CN" altLang="en-US"/>
          </a:p>
        </p:txBody>
      </p:sp>
      <p:sp>
        <p:nvSpPr>
          <p:cNvPr id="272" name="Line 186">
            <a:extLst>
              <a:ext uri="{FF2B5EF4-FFF2-40B4-BE49-F238E27FC236}">
                <a16:creationId xmlns:a16="http://schemas.microsoft.com/office/drawing/2014/main" id="{6EF7B342-439F-45FD-B449-115E073DA8AF}"/>
              </a:ext>
            </a:extLst>
          </p:cNvPr>
          <p:cNvSpPr>
            <a:spLocks noChangeShapeType="1"/>
          </p:cNvSpPr>
          <p:nvPr/>
        </p:nvSpPr>
        <p:spPr bwMode="auto">
          <a:xfrm>
            <a:off x="2526675" y="5307039"/>
            <a:ext cx="1036990" cy="0"/>
          </a:xfrm>
          <a:prstGeom prst="line">
            <a:avLst/>
          </a:prstGeom>
          <a:noFill/>
          <a:ln w="19050">
            <a:solidFill>
              <a:srgbClr val="FF7C80"/>
            </a:solidFill>
            <a:round/>
            <a:headEnd/>
            <a:tailEnd/>
          </a:ln>
        </p:spPr>
        <p:txBody>
          <a:bodyPr wrap="none" anchor="ctr"/>
          <a:lstStyle/>
          <a:p>
            <a:endParaRPr lang="zh-CN" altLang="en-US"/>
          </a:p>
        </p:txBody>
      </p:sp>
      <p:sp>
        <p:nvSpPr>
          <p:cNvPr id="273" name="Line 187">
            <a:extLst>
              <a:ext uri="{FF2B5EF4-FFF2-40B4-BE49-F238E27FC236}">
                <a16:creationId xmlns:a16="http://schemas.microsoft.com/office/drawing/2014/main" id="{81BC2638-A1B9-4BF7-BECE-674AE5FD2F35}"/>
              </a:ext>
            </a:extLst>
          </p:cNvPr>
          <p:cNvSpPr>
            <a:spLocks noChangeShapeType="1"/>
          </p:cNvSpPr>
          <p:nvPr/>
        </p:nvSpPr>
        <p:spPr bwMode="auto">
          <a:xfrm>
            <a:off x="3563665" y="5307039"/>
            <a:ext cx="72008" cy="72008"/>
          </a:xfrm>
          <a:prstGeom prst="line">
            <a:avLst/>
          </a:prstGeom>
          <a:noFill/>
          <a:ln w="19050">
            <a:solidFill>
              <a:srgbClr val="FF7C80"/>
            </a:solidFill>
            <a:round/>
            <a:headEnd/>
            <a:tailEnd type="triangle" w="med" len="med"/>
          </a:ln>
        </p:spPr>
        <p:txBody>
          <a:bodyPr wrap="none" anchor="ctr"/>
          <a:lstStyle/>
          <a:p>
            <a:endParaRPr lang="zh-CN" altLang="en-US"/>
          </a:p>
        </p:txBody>
      </p:sp>
      <p:cxnSp>
        <p:nvCxnSpPr>
          <p:cNvPr id="274" name="直接连接符 273">
            <a:extLst>
              <a:ext uri="{FF2B5EF4-FFF2-40B4-BE49-F238E27FC236}">
                <a16:creationId xmlns:a16="http://schemas.microsoft.com/office/drawing/2014/main" id="{E1F7E6D1-DDB2-416B-B369-32536F49E579}"/>
              </a:ext>
            </a:extLst>
          </p:cNvPr>
          <p:cNvCxnSpPr>
            <a:cxnSpLocks/>
          </p:cNvCxnSpPr>
          <p:nvPr/>
        </p:nvCxnSpPr>
        <p:spPr bwMode="auto">
          <a:xfrm flipV="1">
            <a:off x="1115616" y="2282704"/>
            <a:ext cx="0" cy="3745208"/>
          </a:xfrm>
          <a:prstGeom prst="line">
            <a:avLst/>
          </a:prstGeom>
          <a:noFill/>
          <a:ln w="19050">
            <a:solidFill>
              <a:srgbClr val="FF0000"/>
            </a:solidFill>
            <a:round/>
            <a:headEnd/>
            <a:tailEnd/>
          </a:ln>
        </p:spPr>
      </p:cxnSp>
      <p:cxnSp>
        <p:nvCxnSpPr>
          <p:cNvPr id="275" name="直接箭头连接符 274">
            <a:extLst>
              <a:ext uri="{FF2B5EF4-FFF2-40B4-BE49-F238E27FC236}">
                <a16:creationId xmlns:a16="http://schemas.microsoft.com/office/drawing/2014/main" id="{73F3BBBE-8F51-4718-A33F-EE40741D644D}"/>
              </a:ext>
            </a:extLst>
          </p:cNvPr>
          <p:cNvCxnSpPr>
            <a:cxnSpLocks/>
            <a:endCxn id="254" idx="2"/>
          </p:cNvCxnSpPr>
          <p:nvPr/>
        </p:nvCxnSpPr>
        <p:spPr bwMode="auto">
          <a:xfrm>
            <a:off x="1115616" y="2282517"/>
            <a:ext cx="2376487" cy="0"/>
          </a:xfrm>
          <a:prstGeom prst="straightConnector1">
            <a:avLst/>
          </a:prstGeom>
          <a:noFill/>
          <a:ln w="19050">
            <a:solidFill>
              <a:srgbClr val="FF0000"/>
            </a:solidFill>
            <a:round/>
            <a:headEnd/>
            <a:tailEnd type="triangle" w="med" len="lg"/>
          </a:ln>
        </p:spPr>
      </p:cxnSp>
      <p:cxnSp>
        <p:nvCxnSpPr>
          <p:cNvPr id="276" name="直接箭头连接符 275">
            <a:extLst>
              <a:ext uri="{FF2B5EF4-FFF2-40B4-BE49-F238E27FC236}">
                <a16:creationId xmlns:a16="http://schemas.microsoft.com/office/drawing/2014/main" id="{0BA9978E-E4FC-4623-A321-2D7EF5CE3F7A}"/>
              </a:ext>
            </a:extLst>
          </p:cNvPr>
          <p:cNvCxnSpPr>
            <a:cxnSpLocks/>
          </p:cNvCxnSpPr>
          <p:nvPr/>
        </p:nvCxnSpPr>
        <p:spPr bwMode="auto">
          <a:xfrm>
            <a:off x="1115616" y="3364411"/>
            <a:ext cx="2376487" cy="0"/>
          </a:xfrm>
          <a:prstGeom prst="straightConnector1">
            <a:avLst/>
          </a:prstGeom>
          <a:noFill/>
          <a:ln w="19050">
            <a:solidFill>
              <a:srgbClr val="FF0000"/>
            </a:solidFill>
            <a:round/>
            <a:headEnd/>
            <a:tailEnd type="triangle" w="med" len="lg"/>
          </a:ln>
        </p:spPr>
      </p:cxnSp>
      <p:cxnSp>
        <p:nvCxnSpPr>
          <p:cNvPr id="277" name="直接箭头连接符 276">
            <a:extLst>
              <a:ext uri="{FF2B5EF4-FFF2-40B4-BE49-F238E27FC236}">
                <a16:creationId xmlns:a16="http://schemas.microsoft.com/office/drawing/2014/main" id="{9FE2375D-27C5-42A7-A512-EA7159349D45}"/>
              </a:ext>
            </a:extLst>
          </p:cNvPr>
          <p:cNvCxnSpPr>
            <a:cxnSpLocks/>
          </p:cNvCxnSpPr>
          <p:nvPr/>
        </p:nvCxnSpPr>
        <p:spPr bwMode="auto">
          <a:xfrm>
            <a:off x="1115616" y="4444531"/>
            <a:ext cx="2376487" cy="0"/>
          </a:xfrm>
          <a:prstGeom prst="straightConnector1">
            <a:avLst/>
          </a:prstGeom>
          <a:noFill/>
          <a:ln w="19050">
            <a:solidFill>
              <a:srgbClr val="FF0000"/>
            </a:solidFill>
            <a:round/>
            <a:headEnd/>
            <a:tailEnd type="triangle" w="med" len="lg"/>
          </a:ln>
        </p:spPr>
      </p:cxnSp>
      <p:cxnSp>
        <p:nvCxnSpPr>
          <p:cNvPr id="278" name="直接箭头连接符 277">
            <a:extLst>
              <a:ext uri="{FF2B5EF4-FFF2-40B4-BE49-F238E27FC236}">
                <a16:creationId xmlns:a16="http://schemas.microsoft.com/office/drawing/2014/main" id="{39FE549D-6AD6-40D3-8250-82429E6FB2B8}"/>
              </a:ext>
            </a:extLst>
          </p:cNvPr>
          <p:cNvCxnSpPr>
            <a:cxnSpLocks/>
          </p:cNvCxnSpPr>
          <p:nvPr/>
        </p:nvCxnSpPr>
        <p:spPr bwMode="auto">
          <a:xfrm>
            <a:off x="1115616" y="5524651"/>
            <a:ext cx="2376487" cy="0"/>
          </a:xfrm>
          <a:prstGeom prst="straightConnector1">
            <a:avLst/>
          </a:prstGeom>
          <a:noFill/>
          <a:ln w="19050">
            <a:solidFill>
              <a:srgbClr val="FF0000"/>
            </a:solidFill>
            <a:round/>
            <a:headEnd/>
            <a:tailEnd type="triangle" w="med" len="lg"/>
          </a:ln>
        </p:spPr>
      </p:cxnSp>
      <p:cxnSp>
        <p:nvCxnSpPr>
          <p:cNvPr id="279" name="直接连接符 278">
            <a:extLst>
              <a:ext uri="{FF2B5EF4-FFF2-40B4-BE49-F238E27FC236}">
                <a16:creationId xmlns:a16="http://schemas.microsoft.com/office/drawing/2014/main" id="{DB0F5E1D-4D37-4365-98DC-E2204066A72A}"/>
              </a:ext>
            </a:extLst>
          </p:cNvPr>
          <p:cNvCxnSpPr>
            <a:cxnSpLocks/>
            <a:stCxn id="199" idx="0"/>
          </p:cNvCxnSpPr>
          <p:nvPr/>
        </p:nvCxnSpPr>
        <p:spPr bwMode="auto">
          <a:xfrm flipV="1">
            <a:off x="2054884" y="1843239"/>
            <a:ext cx="1598" cy="4182764"/>
          </a:xfrm>
          <a:prstGeom prst="line">
            <a:avLst/>
          </a:prstGeom>
          <a:noFill/>
          <a:ln w="19050">
            <a:solidFill>
              <a:srgbClr val="009900"/>
            </a:solidFill>
            <a:round/>
            <a:headEnd/>
            <a:tailEnd/>
          </a:ln>
        </p:spPr>
      </p:cxnSp>
      <p:cxnSp>
        <p:nvCxnSpPr>
          <p:cNvPr id="280" name="直接箭头连接符 279">
            <a:extLst>
              <a:ext uri="{FF2B5EF4-FFF2-40B4-BE49-F238E27FC236}">
                <a16:creationId xmlns:a16="http://schemas.microsoft.com/office/drawing/2014/main" id="{D21B27F5-E77E-44A7-9B56-A0FDAC54BF10}"/>
              </a:ext>
            </a:extLst>
          </p:cNvPr>
          <p:cNvCxnSpPr/>
          <p:nvPr/>
        </p:nvCxnSpPr>
        <p:spPr bwMode="auto">
          <a:xfrm>
            <a:off x="2056431" y="1843236"/>
            <a:ext cx="216247" cy="1588"/>
          </a:xfrm>
          <a:prstGeom prst="straightConnector1">
            <a:avLst/>
          </a:prstGeom>
          <a:noFill/>
          <a:ln w="19050">
            <a:solidFill>
              <a:srgbClr val="009900"/>
            </a:solidFill>
            <a:round/>
            <a:headEnd/>
            <a:tailEnd type="triangle" w="med" len="lg"/>
          </a:ln>
        </p:spPr>
      </p:cxnSp>
      <p:cxnSp>
        <p:nvCxnSpPr>
          <p:cNvPr id="281" name="直接箭头连接符 280">
            <a:extLst>
              <a:ext uri="{FF2B5EF4-FFF2-40B4-BE49-F238E27FC236}">
                <a16:creationId xmlns:a16="http://schemas.microsoft.com/office/drawing/2014/main" id="{1CC00263-CE29-4391-8BC1-EAB736627BBB}"/>
              </a:ext>
            </a:extLst>
          </p:cNvPr>
          <p:cNvCxnSpPr/>
          <p:nvPr/>
        </p:nvCxnSpPr>
        <p:spPr bwMode="auto">
          <a:xfrm>
            <a:off x="2056431" y="2923356"/>
            <a:ext cx="216247" cy="1588"/>
          </a:xfrm>
          <a:prstGeom prst="straightConnector1">
            <a:avLst/>
          </a:prstGeom>
          <a:noFill/>
          <a:ln w="19050">
            <a:solidFill>
              <a:srgbClr val="009900"/>
            </a:solidFill>
            <a:round/>
            <a:headEnd/>
            <a:tailEnd type="triangle" w="med" len="lg"/>
          </a:ln>
        </p:spPr>
      </p:cxnSp>
      <p:cxnSp>
        <p:nvCxnSpPr>
          <p:cNvPr id="282" name="直接箭头连接符 281">
            <a:extLst>
              <a:ext uri="{FF2B5EF4-FFF2-40B4-BE49-F238E27FC236}">
                <a16:creationId xmlns:a16="http://schemas.microsoft.com/office/drawing/2014/main" id="{BBE7B969-C9AC-4B98-8D0B-C7AE6E0AFEDF}"/>
              </a:ext>
            </a:extLst>
          </p:cNvPr>
          <p:cNvCxnSpPr/>
          <p:nvPr/>
        </p:nvCxnSpPr>
        <p:spPr bwMode="auto">
          <a:xfrm>
            <a:off x="2056431" y="4003476"/>
            <a:ext cx="216247" cy="1588"/>
          </a:xfrm>
          <a:prstGeom prst="straightConnector1">
            <a:avLst/>
          </a:prstGeom>
          <a:noFill/>
          <a:ln w="19050">
            <a:solidFill>
              <a:srgbClr val="009900"/>
            </a:solidFill>
            <a:round/>
            <a:headEnd/>
            <a:tailEnd type="triangle" w="med" len="lg"/>
          </a:ln>
        </p:spPr>
      </p:cxnSp>
      <p:cxnSp>
        <p:nvCxnSpPr>
          <p:cNvPr id="283" name="直接箭头连接符 282">
            <a:extLst>
              <a:ext uri="{FF2B5EF4-FFF2-40B4-BE49-F238E27FC236}">
                <a16:creationId xmlns:a16="http://schemas.microsoft.com/office/drawing/2014/main" id="{D04AB0C0-1FA5-47D8-83CA-2A2594F09201}"/>
              </a:ext>
            </a:extLst>
          </p:cNvPr>
          <p:cNvCxnSpPr/>
          <p:nvPr/>
        </p:nvCxnSpPr>
        <p:spPr bwMode="auto">
          <a:xfrm>
            <a:off x="2056431" y="5083596"/>
            <a:ext cx="216247" cy="1588"/>
          </a:xfrm>
          <a:prstGeom prst="straightConnector1">
            <a:avLst/>
          </a:prstGeom>
          <a:noFill/>
          <a:ln w="19050">
            <a:solidFill>
              <a:srgbClr val="009900"/>
            </a:solidFill>
            <a:round/>
            <a:headEnd/>
            <a:tailEnd type="triangle" w="med" len="lg"/>
          </a:ln>
        </p:spPr>
      </p:cxnSp>
      <p:cxnSp>
        <p:nvCxnSpPr>
          <p:cNvPr id="284" name="直接连接符 283">
            <a:extLst>
              <a:ext uri="{FF2B5EF4-FFF2-40B4-BE49-F238E27FC236}">
                <a16:creationId xmlns:a16="http://schemas.microsoft.com/office/drawing/2014/main" id="{72A45522-B1CF-4073-8C3A-B55DF648AA05}"/>
              </a:ext>
            </a:extLst>
          </p:cNvPr>
          <p:cNvCxnSpPr>
            <a:cxnSpLocks/>
          </p:cNvCxnSpPr>
          <p:nvPr/>
        </p:nvCxnSpPr>
        <p:spPr bwMode="auto">
          <a:xfrm>
            <a:off x="2054884" y="5811095"/>
            <a:ext cx="2661132" cy="0"/>
          </a:xfrm>
          <a:prstGeom prst="line">
            <a:avLst/>
          </a:prstGeom>
          <a:noFill/>
          <a:ln w="19050">
            <a:solidFill>
              <a:srgbClr val="009900"/>
            </a:solidFill>
            <a:round/>
            <a:headEnd/>
            <a:tailEnd/>
          </a:ln>
        </p:spPr>
      </p:cxnSp>
      <p:cxnSp>
        <p:nvCxnSpPr>
          <p:cNvPr id="285" name="直接连接符 284">
            <a:extLst>
              <a:ext uri="{FF2B5EF4-FFF2-40B4-BE49-F238E27FC236}">
                <a16:creationId xmlns:a16="http://schemas.microsoft.com/office/drawing/2014/main" id="{CE9D0BE9-CB81-4A9A-9182-BA090646B147}"/>
              </a:ext>
            </a:extLst>
          </p:cNvPr>
          <p:cNvCxnSpPr>
            <a:cxnSpLocks/>
          </p:cNvCxnSpPr>
          <p:nvPr/>
        </p:nvCxnSpPr>
        <p:spPr bwMode="auto">
          <a:xfrm flipH="1" flipV="1">
            <a:off x="4716016" y="1766986"/>
            <a:ext cx="1" cy="4044109"/>
          </a:xfrm>
          <a:prstGeom prst="line">
            <a:avLst/>
          </a:prstGeom>
          <a:noFill/>
          <a:ln w="19050">
            <a:solidFill>
              <a:srgbClr val="009900"/>
            </a:solidFill>
            <a:round/>
            <a:headEnd/>
            <a:tailEnd/>
          </a:ln>
        </p:spPr>
      </p:cxnSp>
      <p:cxnSp>
        <p:nvCxnSpPr>
          <p:cNvPr id="286" name="直接箭头连接符 285">
            <a:extLst>
              <a:ext uri="{FF2B5EF4-FFF2-40B4-BE49-F238E27FC236}">
                <a16:creationId xmlns:a16="http://schemas.microsoft.com/office/drawing/2014/main" id="{934C2B71-FDE2-4683-B35C-2D151CDD400E}"/>
              </a:ext>
            </a:extLst>
          </p:cNvPr>
          <p:cNvCxnSpPr/>
          <p:nvPr/>
        </p:nvCxnSpPr>
        <p:spPr bwMode="auto">
          <a:xfrm>
            <a:off x="4716016" y="1772816"/>
            <a:ext cx="288255" cy="1588"/>
          </a:xfrm>
          <a:prstGeom prst="straightConnector1">
            <a:avLst/>
          </a:prstGeom>
          <a:noFill/>
          <a:ln w="19050">
            <a:solidFill>
              <a:srgbClr val="009900"/>
            </a:solidFill>
            <a:round/>
            <a:headEnd/>
            <a:tailEnd type="triangle" w="med" len="lg"/>
          </a:ln>
        </p:spPr>
      </p:cxnSp>
      <p:sp>
        <p:nvSpPr>
          <p:cNvPr id="287" name="Line 178">
            <a:extLst>
              <a:ext uri="{FF2B5EF4-FFF2-40B4-BE49-F238E27FC236}">
                <a16:creationId xmlns:a16="http://schemas.microsoft.com/office/drawing/2014/main" id="{8ACCB20B-6A1C-4810-AF04-C7CCD38E4B8A}"/>
              </a:ext>
            </a:extLst>
          </p:cNvPr>
          <p:cNvSpPr>
            <a:spLocks noChangeShapeType="1"/>
          </p:cNvSpPr>
          <p:nvPr/>
        </p:nvSpPr>
        <p:spPr bwMode="auto">
          <a:xfrm flipH="1" flipV="1">
            <a:off x="2771800" y="5883101"/>
            <a:ext cx="0" cy="144811"/>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sp>
        <p:nvSpPr>
          <p:cNvPr id="288" name="Line 179">
            <a:extLst>
              <a:ext uri="{FF2B5EF4-FFF2-40B4-BE49-F238E27FC236}">
                <a16:creationId xmlns:a16="http://schemas.microsoft.com/office/drawing/2014/main" id="{8645C625-38DF-4E13-AF25-AEADDBF810EF}"/>
              </a:ext>
            </a:extLst>
          </p:cNvPr>
          <p:cNvSpPr>
            <a:spLocks noChangeShapeType="1"/>
          </p:cNvSpPr>
          <p:nvPr/>
        </p:nvSpPr>
        <p:spPr bwMode="auto">
          <a:xfrm>
            <a:off x="2771800" y="5883103"/>
            <a:ext cx="2015704" cy="0"/>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sp>
        <p:nvSpPr>
          <p:cNvPr id="289" name="Line 180">
            <a:extLst>
              <a:ext uri="{FF2B5EF4-FFF2-40B4-BE49-F238E27FC236}">
                <a16:creationId xmlns:a16="http://schemas.microsoft.com/office/drawing/2014/main" id="{29715E07-340D-4044-87A4-C5B26FB279F2}"/>
              </a:ext>
            </a:extLst>
          </p:cNvPr>
          <p:cNvSpPr>
            <a:spLocks noChangeShapeType="1"/>
          </p:cNvSpPr>
          <p:nvPr/>
        </p:nvSpPr>
        <p:spPr bwMode="auto">
          <a:xfrm flipV="1">
            <a:off x="4788024" y="1916831"/>
            <a:ext cx="0" cy="3966272"/>
          </a:xfrm>
          <a:prstGeom prst="line">
            <a:avLst/>
          </a:prstGeom>
          <a:noFill/>
          <a:ln w="19050">
            <a:solidFill>
              <a:srgbClr val="0000FF"/>
            </a:solidFill>
            <a:round/>
            <a:headEnd/>
            <a:tailEnd/>
          </a:ln>
        </p:spPr>
        <p:txBody>
          <a:bodyPr wrap="none" anchor="ctr"/>
          <a:lstStyle/>
          <a:p>
            <a:endParaRPr lang="zh-CN" altLang="en-US">
              <a:solidFill>
                <a:srgbClr val="000000"/>
              </a:solidFill>
            </a:endParaRPr>
          </a:p>
        </p:txBody>
      </p:sp>
      <p:cxnSp>
        <p:nvCxnSpPr>
          <p:cNvPr id="290" name="直接箭头连接符 289">
            <a:extLst>
              <a:ext uri="{FF2B5EF4-FFF2-40B4-BE49-F238E27FC236}">
                <a16:creationId xmlns:a16="http://schemas.microsoft.com/office/drawing/2014/main" id="{78EAA68B-5562-48CF-ABBE-CC2527163011}"/>
              </a:ext>
            </a:extLst>
          </p:cNvPr>
          <p:cNvCxnSpPr>
            <a:cxnSpLocks/>
          </p:cNvCxnSpPr>
          <p:nvPr/>
        </p:nvCxnSpPr>
        <p:spPr bwMode="auto">
          <a:xfrm rot="16200000" flipH="1">
            <a:off x="4895353" y="1809502"/>
            <a:ext cx="1588" cy="216247"/>
          </a:xfrm>
          <a:prstGeom prst="straightConnector1">
            <a:avLst/>
          </a:prstGeom>
          <a:noFill/>
          <a:ln w="19050">
            <a:solidFill>
              <a:srgbClr val="0000FF"/>
            </a:solidFill>
            <a:round/>
            <a:headEnd/>
            <a:tailEnd type="triangle" w="med" len="lg"/>
          </a:ln>
        </p:spPr>
      </p:cxnSp>
      <p:cxnSp>
        <p:nvCxnSpPr>
          <p:cNvPr id="291" name="直接箭头连接符 290">
            <a:extLst>
              <a:ext uri="{FF2B5EF4-FFF2-40B4-BE49-F238E27FC236}">
                <a16:creationId xmlns:a16="http://schemas.microsoft.com/office/drawing/2014/main" id="{3AE01C6C-87C1-4BD4-A18A-47563AC8AFD9}"/>
              </a:ext>
            </a:extLst>
          </p:cNvPr>
          <p:cNvCxnSpPr/>
          <p:nvPr/>
        </p:nvCxnSpPr>
        <p:spPr bwMode="auto">
          <a:xfrm>
            <a:off x="4716016" y="2852936"/>
            <a:ext cx="288255" cy="1589"/>
          </a:xfrm>
          <a:prstGeom prst="straightConnector1">
            <a:avLst/>
          </a:prstGeom>
          <a:noFill/>
          <a:ln w="19050">
            <a:solidFill>
              <a:srgbClr val="009900"/>
            </a:solidFill>
            <a:round/>
            <a:headEnd/>
            <a:tailEnd type="triangle" w="med" len="lg"/>
          </a:ln>
        </p:spPr>
      </p:cxnSp>
      <p:cxnSp>
        <p:nvCxnSpPr>
          <p:cNvPr id="292" name="直接箭头连接符 291">
            <a:extLst>
              <a:ext uri="{FF2B5EF4-FFF2-40B4-BE49-F238E27FC236}">
                <a16:creationId xmlns:a16="http://schemas.microsoft.com/office/drawing/2014/main" id="{7C33A474-D0A2-4D83-973C-7118A8D72461}"/>
              </a:ext>
            </a:extLst>
          </p:cNvPr>
          <p:cNvCxnSpPr/>
          <p:nvPr/>
        </p:nvCxnSpPr>
        <p:spPr bwMode="auto">
          <a:xfrm rot="16200000" flipH="1">
            <a:off x="4895353" y="2889623"/>
            <a:ext cx="1588" cy="216247"/>
          </a:xfrm>
          <a:prstGeom prst="straightConnector1">
            <a:avLst/>
          </a:prstGeom>
          <a:noFill/>
          <a:ln w="19050">
            <a:solidFill>
              <a:srgbClr val="0000FF"/>
            </a:solidFill>
            <a:round/>
            <a:headEnd/>
            <a:tailEnd type="triangle" w="med" len="lg"/>
          </a:ln>
        </p:spPr>
      </p:cxnSp>
      <p:cxnSp>
        <p:nvCxnSpPr>
          <p:cNvPr id="293" name="直接箭头连接符 292">
            <a:extLst>
              <a:ext uri="{FF2B5EF4-FFF2-40B4-BE49-F238E27FC236}">
                <a16:creationId xmlns:a16="http://schemas.microsoft.com/office/drawing/2014/main" id="{12958B6F-50ED-4578-B168-7AFF4B8126DE}"/>
              </a:ext>
            </a:extLst>
          </p:cNvPr>
          <p:cNvCxnSpPr/>
          <p:nvPr/>
        </p:nvCxnSpPr>
        <p:spPr bwMode="auto">
          <a:xfrm>
            <a:off x="4716016" y="3933056"/>
            <a:ext cx="288256" cy="1589"/>
          </a:xfrm>
          <a:prstGeom prst="straightConnector1">
            <a:avLst/>
          </a:prstGeom>
          <a:noFill/>
          <a:ln w="19050">
            <a:solidFill>
              <a:srgbClr val="009900"/>
            </a:solidFill>
            <a:round/>
            <a:headEnd/>
            <a:tailEnd type="triangle" w="med" len="lg"/>
          </a:ln>
        </p:spPr>
      </p:cxnSp>
      <p:cxnSp>
        <p:nvCxnSpPr>
          <p:cNvPr id="294" name="直接箭头连接符 293">
            <a:extLst>
              <a:ext uri="{FF2B5EF4-FFF2-40B4-BE49-F238E27FC236}">
                <a16:creationId xmlns:a16="http://schemas.microsoft.com/office/drawing/2014/main" id="{A02D86C6-46C4-42F3-93B0-580EB6171E74}"/>
              </a:ext>
            </a:extLst>
          </p:cNvPr>
          <p:cNvCxnSpPr/>
          <p:nvPr/>
        </p:nvCxnSpPr>
        <p:spPr bwMode="auto">
          <a:xfrm rot="16200000" flipH="1">
            <a:off x="4895354" y="3969743"/>
            <a:ext cx="1588" cy="216247"/>
          </a:xfrm>
          <a:prstGeom prst="straightConnector1">
            <a:avLst/>
          </a:prstGeom>
          <a:noFill/>
          <a:ln w="19050">
            <a:solidFill>
              <a:srgbClr val="0000FF"/>
            </a:solidFill>
            <a:round/>
            <a:headEnd/>
            <a:tailEnd type="triangle" w="med" len="lg"/>
          </a:ln>
        </p:spPr>
      </p:cxnSp>
      <p:cxnSp>
        <p:nvCxnSpPr>
          <p:cNvPr id="295" name="直接箭头连接符 294">
            <a:extLst>
              <a:ext uri="{FF2B5EF4-FFF2-40B4-BE49-F238E27FC236}">
                <a16:creationId xmlns:a16="http://schemas.microsoft.com/office/drawing/2014/main" id="{F92386CB-4CEA-4FCE-892B-CF45F4166C70}"/>
              </a:ext>
            </a:extLst>
          </p:cNvPr>
          <p:cNvCxnSpPr/>
          <p:nvPr/>
        </p:nvCxnSpPr>
        <p:spPr bwMode="auto">
          <a:xfrm>
            <a:off x="4716016" y="5013176"/>
            <a:ext cx="288255" cy="1589"/>
          </a:xfrm>
          <a:prstGeom prst="straightConnector1">
            <a:avLst/>
          </a:prstGeom>
          <a:noFill/>
          <a:ln w="19050">
            <a:solidFill>
              <a:srgbClr val="009900"/>
            </a:solidFill>
            <a:round/>
            <a:headEnd/>
            <a:tailEnd type="triangle" w="med" len="lg"/>
          </a:ln>
        </p:spPr>
      </p:cxnSp>
      <p:cxnSp>
        <p:nvCxnSpPr>
          <p:cNvPr id="296" name="直接箭头连接符 295">
            <a:extLst>
              <a:ext uri="{FF2B5EF4-FFF2-40B4-BE49-F238E27FC236}">
                <a16:creationId xmlns:a16="http://schemas.microsoft.com/office/drawing/2014/main" id="{E7A9FD36-E227-40E8-B88C-C05819387A2E}"/>
              </a:ext>
            </a:extLst>
          </p:cNvPr>
          <p:cNvCxnSpPr/>
          <p:nvPr/>
        </p:nvCxnSpPr>
        <p:spPr bwMode="auto">
          <a:xfrm rot="16200000" flipH="1">
            <a:off x="4895353" y="5049863"/>
            <a:ext cx="1588" cy="216247"/>
          </a:xfrm>
          <a:prstGeom prst="straightConnector1">
            <a:avLst/>
          </a:prstGeom>
          <a:noFill/>
          <a:ln w="19050">
            <a:solidFill>
              <a:srgbClr val="0000FF"/>
            </a:solidFill>
            <a:round/>
            <a:headEnd/>
            <a:tailEnd type="triangle" w="med" len="lg"/>
          </a:ln>
        </p:spPr>
      </p:cxnSp>
      <p:sp>
        <p:nvSpPr>
          <p:cNvPr id="297" name="Line 202">
            <a:extLst>
              <a:ext uri="{FF2B5EF4-FFF2-40B4-BE49-F238E27FC236}">
                <a16:creationId xmlns:a16="http://schemas.microsoft.com/office/drawing/2014/main" id="{29AD5966-82D5-407A-8E31-E4BE80D2EF9C}"/>
              </a:ext>
            </a:extLst>
          </p:cNvPr>
          <p:cNvSpPr>
            <a:spLocks noChangeShapeType="1"/>
          </p:cNvSpPr>
          <p:nvPr/>
        </p:nvSpPr>
        <p:spPr bwMode="auto">
          <a:xfrm flipH="1">
            <a:off x="6876256" y="2846486"/>
            <a:ext cx="0" cy="2676577"/>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sp>
        <p:nvSpPr>
          <p:cNvPr id="298" name="Rectangle 203">
            <a:extLst>
              <a:ext uri="{FF2B5EF4-FFF2-40B4-BE49-F238E27FC236}">
                <a16:creationId xmlns:a16="http://schemas.microsoft.com/office/drawing/2014/main" id="{0C527469-0AD6-4833-A935-8DD519B0EEA2}"/>
              </a:ext>
            </a:extLst>
          </p:cNvPr>
          <p:cNvSpPr>
            <a:spLocks noChangeArrowheads="1"/>
          </p:cNvSpPr>
          <p:nvPr/>
        </p:nvSpPr>
        <p:spPr bwMode="auto">
          <a:xfrm>
            <a:off x="5868144" y="5523063"/>
            <a:ext cx="1152128" cy="578173"/>
          </a:xfrm>
          <a:prstGeom prst="rect">
            <a:avLst/>
          </a:prstGeom>
          <a:solidFill>
            <a:srgbClr val="FFCCFF"/>
          </a:solidFill>
          <a:ln w="28575" algn="ctr">
            <a:solidFill>
              <a:srgbClr val="C00000"/>
            </a:solidFill>
            <a:miter lim="800000"/>
            <a:headEnd/>
            <a:tailEnd/>
          </a:ln>
        </p:spPr>
        <p:txBody>
          <a:bodyPr wrap="none" anchor="ctr"/>
          <a:lstStyle/>
          <a:p>
            <a:pPr algn="ctr">
              <a:spcBef>
                <a:spcPct val="50000"/>
              </a:spcBef>
            </a:pPr>
            <a:r>
              <a:rPr lang="en-US" altLang="zh-CN" sz="2000">
                <a:solidFill>
                  <a:srgbClr val="000000"/>
                </a:solidFill>
              </a:rPr>
              <a:t>4:1 mux</a:t>
            </a:r>
          </a:p>
        </p:txBody>
      </p:sp>
      <p:sp>
        <p:nvSpPr>
          <p:cNvPr id="299" name="Line 204">
            <a:extLst>
              <a:ext uri="{FF2B5EF4-FFF2-40B4-BE49-F238E27FC236}">
                <a16:creationId xmlns:a16="http://schemas.microsoft.com/office/drawing/2014/main" id="{229C71AF-D119-4A3E-B646-9310ECFA2994}"/>
              </a:ext>
            </a:extLst>
          </p:cNvPr>
          <p:cNvSpPr>
            <a:spLocks noChangeShapeType="1"/>
          </p:cNvSpPr>
          <p:nvPr/>
        </p:nvSpPr>
        <p:spPr bwMode="auto">
          <a:xfrm flipH="1">
            <a:off x="6444208" y="6101237"/>
            <a:ext cx="0" cy="285922"/>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sp>
        <p:nvSpPr>
          <p:cNvPr id="300" name="Line 202">
            <a:extLst>
              <a:ext uri="{FF2B5EF4-FFF2-40B4-BE49-F238E27FC236}">
                <a16:creationId xmlns:a16="http://schemas.microsoft.com/office/drawing/2014/main" id="{19C2DB35-7075-4B5E-8F1C-F2EFFAA91298}"/>
              </a:ext>
            </a:extLst>
          </p:cNvPr>
          <p:cNvSpPr>
            <a:spLocks noChangeShapeType="1"/>
          </p:cNvSpPr>
          <p:nvPr/>
        </p:nvSpPr>
        <p:spPr bwMode="auto">
          <a:xfrm>
            <a:off x="6012160" y="5091013"/>
            <a:ext cx="0" cy="432050"/>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301" name="直接连接符 300">
            <a:extLst>
              <a:ext uri="{FF2B5EF4-FFF2-40B4-BE49-F238E27FC236}">
                <a16:creationId xmlns:a16="http://schemas.microsoft.com/office/drawing/2014/main" id="{1762340E-869B-4383-872B-6FF15B9F2701}"/>
              </a:ext>
            </a:extLst>
          </p:cNvPr>
          <p:cNvCxnSpPr/>
          <p:nvPr/>
        </p:nvCxnSpPr>
        <p:spPr bwMode="auto">
          <a:xfrm rot="16200000" flipH="1">
            <a:off x="5832140" y="4041070"/>
            <a:ext cx="504056" cy="432048"/>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302" name="Line 202">
            <a:extLst>
              <a:ext uri="{FF2B5EF4-FFF2-40B4-BE49-F238E27FC236}">
                <a16:creationId xmlns:a16="http://schemas.microsoft.com/office/drawing/2014/main" id="{34374ED6-30E7-459C-93E9-FD5DF60749E0}"/>
              </a:ext>
            </a:extLst>
          </p:cNvPr>
          <p:cNvSpPr>
            <a:spLocks noChangeShapeType="1"/>
          </p:cNvSpPr>
          <p:nvPr/>
        </p:nvSpPr>
        <p:spPr bwMode="auto">
          <a:xfrm>
            <a:off x="6300192" y="4509121"/>
            <a:ext cx="0" cy="1013941"/>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303" name="直接连接符 302">
            <a:extLst>
              <a:ext uri="{FF2B5EF4-FFF2-40B4-BE49-F238E27FC236}">
                <a16:creationId xmlns:a16="http://schemas.microsoft.com/office/drawing/2014/main" id="{0E29CD7E-4607-4FC8-B0E3-2D941D55E053}"/>
              </a:ext>
            </a:extLst>
          </p:cNvPr>
          <p:cNvCxnSpPr>
            <a:cxnSpLocks/>
          </p:cNvCxnSpPr>
          <p:nvPr/>
        </p:nvCxnSpPr>
        <p:spPr bwMode="auto">
          <a:xfrm rot="16200000" flipH="1">
            <a:off x="5940151" y="1916834"/>
            <a:ext cx="1008114" cy="864095"/>
          </a:xfrm>
          <a:prstGeom prst="line">
            <a:avLst/>
          </a:prstGeom>
          <a:solidFill>
            <a:srgbClr val="FFFF99"/>
          </a:solidFill>
          <a:ln w="28575" cap="flat" cmpd="sng" algn="ctr">
            <a:solidFill>
              <a:srgbClr val="FF0000"/>
            </a:solidFill>
            <a:prstDash val="solid"/>
            <a:round/>
            <a:headEnd type="none" w="med" len="med"/>
            <a:tailEnd type="none" w="med" len="med"/>
          </a:ln>
          <a:effectLst/>
        </p:spPr>
      </p:cxnSp>
      <p:cxnSp>
        <p:nvCxnSpPr>
          <p:cNvPr id="304" name="直接连接符 303">
            <a:extLst>
              <a:ext uri="{FF2B5EF4-FFF2-40B4-BE49-F238E27FC236}">
                <a16:creationId xmlns:a16="http://schemas.microsoft.com/office/drawing/2014/main" id="{E603FF69-7CEE-45ED-ACCC-9D03F36808B4}"/>
              </a:ext>
            </a:extLst>
          </p:cNvPr>
          <p:cNvCxnSpPr>
            <a:cxnSpLocks/>
          </p:cNvCxnSpPr>
          <p:nvPr/>
        </p:nvCxnSpPr>
        <p:spPr bwMode="auto">
          <a:xfrm rot="16200000" flipH="1">
            <a:off x="5904148" y="2960950"/>
            <a:ext cx="720080" cy="648072"/>
          </a:xfrm>
          <a:prstGeom prst="line">
            <a:avLst/>
          </a:prstGeom>
          <a:solidFill>
            <a:srgbClr val="FFFF99"/>
          </a:solidFill>
          <a:ln w="28575" cap="flat" cmpd="sng" algn="ctr">
            <a:solidFill>
              <a:srgbClr val="FF0000"/>
            </a:solidFill>
            <a:prstDash val="solid"/>
            <a:round/>
            <a:headEnd type="none" w="med" len="med"/>
            <a:tailEnd type="none" w="med" len="med"/>
          </a:ln>
          <a:effectLst/>
        </p:spPr>
      </p:cxnSp>
      <p:sp>
        <p:nvSpPr>
          <p:cNvPr id="305" name="Line 202">
            <a:extLst>
              <a:ext uri="{FF2B5EF4-FFF2-40B4-BE49-F238E27FC236}">
                <a16:creationId xmlns:a16="http://schemas.microsoft.com/office/drawing/2014/main" id="{A66C2EAF-63AA-4B9F-B83E-FBFB89ED4A1F}"/>
              </a:ext>
            </a:extLst>
          </p:cNvPr>
          <p:cNvSpPr>
            <a:spLocks noChangeShapeType="1"/>
          </p:cNvSpPr>
          <p:nvPr/>
        </p:nvSpPr>
        <p:spPr bwMode="auto">
          <a:xfrm>
            <a:off x="6588224" y="3642271"/>
            <a:ext cx="0" cy="1880792"/>
          </a:xfrm>
          <a:prstGeom prst="line">
            <a:avLst/>
          </a:prstGeom>
          <a:noFill/>
          <a:ln w="28575">
            <a:solidFill>
              <a:srgbClr val="FF0000"/>
            </a:solidFill>
            <a:round/>
            <a:headEnd/>
            <a:tailEnd type="triangle" w="med" len="lg"/>
          </a:ln>
        </p:spPr>
        <p:txBody>
          <a:bodyPr wrap="none" anchor="ctr"/>
          <a:lstStyle/>
          <a:p>
            <a:endParaRPr lang="zh-CN" altLang="en-US">
              <a:solidFill>
                <a:srgbClr val="000000"/>
              </a:solidFill>
            </a:endParaRPr>
          </a:p>
        </p:txBody>
      </p:sp>
      <p:cxnSp>
        <p:nvCxnSpPr>
          <p:cNvPr id="306" name="直接连接符 305">
            <a:extLst>
              <a:ext uri="{FF2B5EF4-FFF2-40B4-BE49-F238E27FC236}">
                <a16:creationId xmlns:a16="http://schemas.microsoft.com/office/drawing/2014/main" id="{1F95C5A5-D079-4A69-B6A0-9FE2E718494D}"/>
              </a:ext>
            </a:extLst>
          </p:cNvPr>
          <p:cNvCxnSpPr>
            <a:stCxn id="254" idx="6"/>
          </p:cNvCxnSpPr>
          <p:nvPr/>
        </p:nvCxnSpPr>
        <p:spPr bwMode="auto">
          <a:xfrm>
            <a:off x="3995936" y="2282517"/>
            <a:ext cx="648072" cy="186"/>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07" name="直接连接符 306">
            <a:extLst>
              <a:ext uri="{FF2B5EF4-FFF2-40B4-BE49-F238E27FC236}">
                <a16:creationId xmlns:a16="http://schemas.microsoft.com/office/drawing/2014/main" id="{9B43B228-3BFB-4702-A2C5-B2B7257021F3}"/>
              </a:ext>
            </a:extLst>
          </p:cNvPr>
          <p:cNvCxnSpPr/>
          <p:nvPr/>
        </p:nvCxnSpPr>
        <p:spPr bwMode="auto">
          <a:xfrm rot="16200000" flipH="1">
            <a:off x="3239851" y="3686858"/>
            <a:ext cx="2808312" cy="1"/>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08" name="直接连接符 307">
            <a:extLst>
              <a:ext uri="{FF2B5EF4-FFF2-40B4-BE49-F238E27FC236}">
                <a16:creationId xmlns:a16="http://schemas.microsoft.com/office/drawing/2014/main" id="{42C472B0-21C4-4264-9248-2476037DE125}"/>
              </a:ext>
            </a:extLst>
          </p:cNvPr>
          <p:cNvCxnSpPr/>
          <p:nvPr/>
        </p:nvCxnSpPr>
        <p:spPr bwMode="auto">
          <a:xfrm>
            <a:off x="3995936" y="3362823"/>
            <a:ext cx="576064"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09" name="直接连接符 308">
            <a:extLst>
              <a:ext uri="{FF2B5EF4-FFF2-40B4-BE49-F238E27FC236}">
                <a16:creationId xmlns:a16="http://schemas.microsoft.com/office/drawing/2014/main" id="{A8D4AEA3-E456-441F-A023-77EA5EA1085A}"/>
              </a:ext>
            </a:extLst>
          </p:cNvPr>
          <p:cNvCxnSpPr/>
          <p:nvPr/>
        </p:nvCxnSpPr>
        <p:spPr bwMode="auto">
          <a:xfrm rot="5400000">
            <a:off x="3671899" y="4262923"/>
            <a:ext cx="1800200"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10" name="直接连接符 309">
            <a:extLst>
              <a:ext uri="{FF2B5EF4-FFF2-40B4-BE49-F238E27FC236}">
                <a16:creationId xmlns:a16="http://schemas.microsoft.com/office/drawing/2014/main" id="{91FD0B04-3880-4CC4-88E0-FBC1EAD9D602}"/>
              </a:ext>
            </a:extLst>
          </p:cNvPr>
          <p:cNvCxnSpPr/>
          <p:nvPr/>
        </p:nvCxnSpPr>
        <p:spPr bwMode="auto">
          <a:xfrm>
            <a:off x="3995936" y="4442943"/>
            <a:ext cx="504056"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11" name="直接连接符 310">
            <a:extLst>
              <a:ext uri="{FF2B5EF4-FFF2-40B4-BE49-F238E27FC236}">
                <a16:creationId xmlns:a16="http://schemas.microsoft.com/office/drawing/2014/main" id="{41643F0D-F8DF-48C4-AE64-F6F2787786C0}"/>
              </a:ext>
            </a:extLst>
          </p:cNvPr>
          <p:cNvCxnSpPr/>
          <p:nvPr/>
        </p:nvCxnSpPr>
        <p:spPr bwMode="auto">
          <a:xfrm rot="5400000">
            <a:off x="4103948" y="4838987"/>
            <a:ext cx="792088" cy="0"/>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12" name="直接连接符 311">
            <a:extLst>
              <a:ext uri="{FF2B5EF4-FFF2-40B4-BE49-F238E27FC236}">
                <a16:creationId xmlns:a16="http://schemas.microsoft.com/office/drawing/2014/main" id="{D1D18AD0-784F-4F26-85F1-A6061D792D5B}"/>
              </a:ext>
            </a:extLst>
          </p:cNvPr>
          <p:cNvCxnSpPr/>
          <p:nvPr/>
        </p:nvCxnSpPr>
        <p:spPr bwMode="auto">
          <a:xfrm>
            <a:off x="3995936" y="5523063"/>
            <a:ext cx="648072" cy="0"/>
          </a:xfrm>
          <a:prstGeom prst="line">
            <a:avLst/>
          </a:prstGeom>
          <a:solidFill>
            <a:srgbClr val="FFFF99"/>
          </a:solidFill>
          <a:ln w="19050" cap="flat" cmpd="sng" algn="ctr">
            <a:solidFill>
              <a:srgbClr val="FFCC66"/>
            </a:solidFill>
            <a:prstDash val="solid"/>
            <a:round/>
            <a:headEnd type="none" w="med" len="med"/>
            <a:tailEnd type="none" w="med" len="med"/>
          </a:ln>
          <a:effectLst/>
        </p:spPr>
      </p:cxnSp>
      <p:cxnSp>
        <p:nvCxnSpPr>
          <p:cNvPr id="313" name="直接连接符 312">
            <a:extLst>
              <a:ext uri="{FF2B5EF4-FFF2-40B4-BE49-F238E27FC236}">
                <a16:creationId xmlns:a16="http://schemas.microsoft.com/office/drawing/2014/main" id="{4C49DD0C-0CD1-4B13-ADF1-C9214A8FA905}"/>
              </a:ext>
            </a:extLst>
          </p:cNvPr>
          <p:cNvCxnSpPr/>
          <p:nvPr/>
        </p:nvCxnSpPr>
        <p:spPr bwMode="auto">
          <a:xfrm rot="16200000" flipH="1">
            <a:off x="4644008" y="5523063"/>
            <a:ext cx="504056" cy="504056"/>
          </a:xfrm>
          <a:prstGeom prst="line">
            <a:avLst/>
          </a:prstGeom>
          <a:solidFill>
            <a:srgbClr val="FFFF99"/>
          </a:solidFill>
          <a:ln w="19050" cap="flat" cmpd="sng" algn="ctr">
            <a:solidFill>
              <a:srgbClr val="FFCC66"/>
            </a:solidFill>
            <a:prstDash val="solid"/>
            <a:round/>
            <a:headEnd type="none" w="med" len="med"/>
            <a:tailEnd type="none" w="med" len="med"/>
          </a:ln>
          <a:effectLst/>
        </p:spPr>
      </p:cxnSp>
      <p:cxnSp>
        <p:nvCxnSpPr>
          <p:cNvPr id="314" name="直接连接符 313">
            <a:extLst>
              <a:ext uri="{FF2B5EF4-FFF2-40B4-BE49-F238E27FC236}">
                <a16:creationId xmlns:a16="http://schemas.microsoft.com/office/drawing/2014/main" id="{6688C9EC-CBCF-437A-9F95-6892D121C110}"/>
              </a:ext>
            </a:extLst>
          </p:cNvPr>
          <p:cNvCxnSpPr/>
          <p:nvPr/>
        </p:nvCxnSpPr>
        <p:spPr bwMode="auto">
          <a:xfrm rot="16200000" flipH="1">
            <a:off x="4499992" y="5235031"/>
            <a:ext cx="648072" cy="648072"/>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15" name="直接连接符 314">
            <a:extLst>
              <a:ext uri="{FF2B5EF4-FFF2-40B4-BE49-F238E27FC236}">
                <a16:creationId xmlns:a16="http://schemas.microsoft.com/office/drawing/2014/main" id="{09D10935-9FBE-4E6C-A3B7-B9E8D946E312}"/>
              </a:ext>
            </a:extLst>
          </p:cNvPr>
          <p:cNvCxnSpPr/>
          <p:nvPr/>
        </p:nvCxnSpPr>
        <p:spPr bwMode="auto">
          <a:xfrm rot="16200000" flipH="1">
            <a:off x="4572000" y="5163023"/>
            <a:ext cx="576064" cy="576064"/>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16" name="直接连接符 315">
            <a:extLst>
              <a:ext uri="{FF2B5EF4-FFF2-40B4-BE49-F238E27FC236}">
                <a16:creationId xmlns:a16="http://schemas.microsoft.com/office/drawing/2014/main" id="{644C2224-B18D-4E2A-AC31-6E3F1CC467C3}"/>
              </a:ext>
            </a:extLst>
          </p:cNvPr>
          <p:cNvCxnSpPr/>
          <p:nvPr/>
        </p:nvCxnSpPr>
        <p:spPr bwMode="auto">
          <a:xfrm rot="16200000" flipH="1">
            <a:off x="4644008" y="5091015"/>
            <a:ext cx="504056" cy="504056"/>
          </a:xfrm>
          <a:prstGeom prst="line">
            <a:avLst/>
          </a:prstGeom>
          <a:solidFill>
            <a:srgbClr val="FFFF99"/>
          </a:solidFill>
          <a:ln w="19050" cap="flat" cmpd="sng" algn="ctr">
            <a:solidFill>
              <a:srgbClr val="FF6600"/>
            </a:solidFill>
            <a:prstDash val="solid"/>
            <a:round/>
            <a:headEnd type="none" w="med" len="med"/>
            <a:tailEnd type="none" w="med" len="med"/>
          </a:ln>
          <a:effectLst/>
        </p:spPr>
      </p:cxnSp>
      <p:cxnSp>
        <p:nvCxnSpPr>
          <p:cNvPr id="317" name="直接箭头连接符 316">
            <a:extLst>
              <a:ext uri="{FF2B5EF4-FFF2-40B4-BE49-F238E27FC236}">
                <a16:creationId xmlns:a16="http://schemas.microsoft.com/office/drawing/2014/main" id="{5D81C884-757F-466A-839C-8409097DDC18}"/>
              </a:ext>
            </a:extLst>
          </p:cNvPr>
          <p:cNvCxnSpPr/>
          <p:nvPr/>
        </p:nvCxnSpPr>
        <p:spPr bwMode="auto">
          <a:xfrm>
            <a:off x="5148064" y="5595071"/>
            <a:ext cx="720080" cy="1588"/>
          </a:xfrm>
          <a:prstGeom prst="straightConnector1">
            <a:avLst/>
          </a:prstGeom>
          <a:noFill/>
          <a:ln w="19050">
            <a:solidFill>
              <a:srgbClr val="FF6600"/>
            </a:solidFill>
            <a:round/>
            <a:headEnd/>
            <a:tailEnd type="triangle" w="med" len="lg"/>
          </a:ln>
        </p:spPr>
      </p:cxnSp>
      <p:cxnSp>
        <p:nvCxnSpPr>
          <p:cNvPr id="318" name="直接箭头连接符 317">
            <a:extLst>
              <a:ext uri="{FF2B5EF4-FFF2-40B4-BE49-F238E27FC236}">
                <a16:creationId xmlns:a16="http://schemas.microsoft.com/office/drawing/2014/main" id="{6FFB3681-2980-4628-B02F-72801515F785}"/>
              </a:ext>
            </a:extLst>
          </p:cNvPr>
          <p:cNvCxnSpPr/>
          <p:nvPr/>
        </p:nvCxnSpPr>
        <p:spPr bwMode="auto">
          <a:xfrm>
            <a:off x="5148064" y="5739087"/>
            <a:ext cx="720080" cy="1588"/>
          </a:xfrm>
          <a:prstGeom prst="straightConnector1">
            <a:avLst/>
          </a:prstGeom>
          <a:noFill/>
          <a:ln w="19050">
            <a:solidFill>
              <a:srgbClr val="FF6600"/>
            </a:solidFill>
            <a:round/>
            <a:headEnd/>
            <a:tailEnd type="triangle" w="med" len="lg"/>
          </a:ln>
        </p:spPr>
      </p:cxnSp>
      <p:cxnSp>
        <p:nvCxnSpPr>
          <p:cNvPr id="319" name="直接箭头连接符 318">
            <a:extLst>
              <a:ext uri="{FF2B5EF4-FFF2-40B4-BE49-F238E27FC236}">
                <a16:creationId xmlns:a16="http://schemas.microsoft.com/office/drawing/2014/main" id="{F07289B4-8C2B-44DC-8CE0-ED81B1E94FE4}"/>
              </a:ext>
            </a:extLst>
          </p:cNvPr>
          <p:cNvCxnSpPr/>
          <p:nvPr/>
        </p:nvCxnSpPr>
        <p:spPr bwMode="auto">
          <a:xfrm>
            <a:off x="5148064" y="5883103"/>
            <a:ext cx="720080" cy="1588"/>
          </a:xfrm>
          <a:prstGeom prst="straightConnector1">
            <a:avLst/>
          </a:prstGeom>
          <a:noFill/>
          <a:ln w="19050">
            <a:solidFill>
              <a:srgbClr val="FF6600"/>
            </a:solidFill>
            <a:round/>
            <a:headEnd/>
            <a:tailEnd type="triangle" w="med" len="lg"/>
          </a:ln>
        </p:spPr>
      </p:cxnSp>
      <p:cxnSp>
        <p:nvCxnSpPr>
          <p:cNvPr id="320" name="直接箭头连接符 319">
            <a:extLst>
              <a:ext uri="{FF2B5EF4-FFF2-40B4-BE49-F238E27FC236}">
                <a16:creationId xmlns:a16="http://schemas.microsoft.com/office/drawing/2014/main" id="{F9FAB0E4-47BE-4401-84F8-AF51D13D8E82}"/>
              </a:ext>
            </a:extLst>
          </p:cNvPr>
          <p:cNvCxnSpPr/>
          <p:nvPr/>
        </p:nvCxnSpPr>
        <p:spPr bwMode="auto">
          <a:xfrm>
            <a:off x="5148064" y="6027119"/>
            <a:ext cx="720080" cy="1588"/>
          </a:xfrm>
          <a:prstGeom prst="straightConnector1">
            <a:avLst/>
          </a:prstGeom>
          <a:noFill/>
          <a:ln w="19050">
            <a:solidFill>
              <a:srgbClr val="FFCC66"/>
            </a:solidFill>
            <a:round/>
            <a:headEnd/>
            <a:tailEnd type="triangle" w="med" len="lg"/>
          </a:ln>
        </p:spPr>
      </p:cxnSp>
      <p:sp>
        <p:nvSpPr>
          <p:cNvPr id="321" name="Text Box 126">
            <a:extLst>
              <a:ext uri="{FF2B5EF4-FFF2-40B4-BE49-F238E27FC236}">
                <a16:creationId xmlns:a16="http://schemas.microsoft.com/office/drawing/2014/main" id="{E907D3E2-6133-4846-91B4-E4F7F15FAABE}"/>
              </a:ext>
            </a:extLst>
          </p:cNvPr>
          <p:cNvSpPr txBox="1">
            <a:spLocks noChangeArrowheads="1"/>
          </p:cNvSpPr>
          <p:nvPr/>
        </p:nvSpPr>
        <p:spPr bwMode="auto">
          <a:xfrm>
            <a:off x="5507508" y="6341258"/>
            <a:ext cx="2160836" cy="400110"/>
          </a:xfrm>
          <a:prstGeom prst="rect">
            <a:avLst/>
          </a:prstGeom>
          <a:noFill/>
          <a:ln w="28575" algn="ctr">
            <a:noFill/>
            <a:miter lim="800000"/>
            <a:headEnd/>
            <a:tailEnd/>
          </a:ln>
        </p:spPr>
        <p:txBody>
          <a:bodyPr wrap="square">
            <a:spAutoFit/>
          </a:bodyPr>
          <a:lstStyle/>
          <a:p>
            <a:pPr>
              <a:spcBef>
                <a:spcPts val="0"/>
              </a:spcBef>
            </a:pPr>
            <a:r>
              <a:rPr lang="en-US" altLang="zh-CN" sz="2000" dirty="0">
                <a:solidFill>
                  <a:srgbClr val="FF0000"/>
                </a:solidFill>
                <a:latin typeface="+mn-lt"/>
              </a:rPr>
              <a:t>to CPU Data in</a:t>
            </a:r>
            <a:endParaRPr lang="zh-CN" altLang="en-US" sz="2000" dirty="0">
              <a:solidFill>
                <a:srgbClr val="FF0000"/>
              </a:solidFill>
              <a:latin typeface="+mn-lt"/>
            </a:endParaRPr>
          </a:p>
        </p:txBody>
      </p:sp>
      <p:cxnSp>
        <p:nvCxnSpPr>
          <p:cNvPr id="322" name="直接连接符 321">
            <a:extLst>
              <a:ext uri="{FF2B5EF4-FFF2-40B4-BE49-F238E27FC236}">
                <a16:creationId xmlns:a16="http://schemas.microsoft.com/office/drawing/2014/main" id="{E71290F5-3F02-43CC-961E-3A38A6BC89FB}"/>
              </a:ext>
            </a:extLst>
          </p:cNvPr>
          <p:cNvCxnSpPr>
            <a:endCxn id="298" idx="2"/>
          </p:cNvCxnSpPr>
          <p:nvPr/>
        </p:nvCxnSpPr>
        <p:spPr bwMode="auto">
          <a:xfrm rot="16200000" flipH="1">
            <a:off x="6083114" y="5740141"/>
            <a:ext cx="578173" cy="144016"/>
          </a:xfrm>
          <a:prstGeom prst="line">
            <a:avLst/>
          </a:prstGeom>
          <a:solidFill>
            <a:srgbClr val="FFFF99"/>
          </a:solidFill>
          <a:ln w="28575" cap="flat" cmpd="sng" algn="ctr">
            <a:solidFill>
              <a:srgbClr val="FF0000"/>
            </a:solidFill>
            <a:prstDash val="solid"/>
            <a:round/>
            <a:headEnd type="none" w="med" len="med"/>
            <a:tailEnd type="none" w="med" len="med"/>
          </a:ln>
          <a:effectLst/>
        </p:spPr>
      </p:cxnSp>
      <p:grpSp>
        <p:nvGrpSpPr>
          <p:cNvPr id="375" name="组合 374">
            <a:extLst>
              <a:ext uri="{FF2B5EF4-FFF2-40B4-BE49-F238E27FC236}">
                <a16:creationId xmlns:a16="http://schemas.microsoft.com/office/drawing/2014/main" id="{50EB66EE-AFF4-428E-9959-7FD8D92F61C2}"/>
              </a:ext>
            </a:extLst>
          </p:cNvPr>
          <p:cNvGrpSpPr/>
          <p:nvPr/>
        </p:nvGrpSpPr>
        <p:grpSpPr>
          <a:xfrm>
            <a:off x="202408" y="6026003"/>
            <a:ext cx="4395470" cy="767121"/>
            <a:chOff x="202408" y="6026003"/>
            <a:chExt cx="4395470" cy="767121"/>
          </a:xfrm>
        </p:grpSpPr>
        <p:sp>
          <p:nvSpPr>
            <p:cNvPr id="196" name="Rectangle 77">
              <a:extLst>
                <a:ext uri="{FF2B5EF4-FFF2-40B4-BE49-F238E27FC236}">
                  <a16:creationId xmlns:a16="http://schemas.microsoft.com/office/drawing/2014/main" id="{E551E105-E543-40EA-96ED-99347E28CC09}"/>
                </a:ext>
              </a:extLst>
            </p:cNvPr>
            <p:cNvSpPr>
              <a:spLocks noChangeArrowheads="1"/>
            </p:cNvSpPr>
            <p:nvPr/>
          </p:nvSpPr>
          <p:spPr bwMode="auto">
            <a:xfrm>
              <a:off x="755576" y="6263173"/>
              <a:ext cx="652997" cy="297682"/>
            </a:xfrm>
            <a:prstGeom prst="rect">
              <a:avLst/>
            </a:prstGeom>
            <a:noFill/>
            <a:ln w="19050" algn="ctr">
              <a:noFill/>
              <a:miter lim="800000"/>
              <a:headEnd/>
              <a:tailEnd/>
            </a:ln>
          </p:spPr>
          <p:txBody>
            <a:bodyPr wrap="none" anchor="ctr"/>
            <a:lstStyle/>
            <a:p>
              <a:pPr algn="ctr"/>
              <a:r>
                <a:rPr lang="en-US" altLang="zh-CN" sz="1800" dirty="0">
                  <a:solidFill>
                    <a:srgbClr val="FF0000"/>
                  </a:solidFill>
                  <a:latin typeface="+mn-lt"/>
                </a:rPr>
                <a:t>Tag</a:t>
              </a:r>
            </a:p>
          </p:txBody>
        </p:sp>
        <p:sp>
          <p:nvSpPr>
            <p:cNvPr id="197" name="Rectangle 78">
              <a:extLst>
                <a:ext uri="{FF2B5EF4-FFF2-40B4-BE49-F238E27FC236}">
                  <a16:creationId xmlns:a16="http://schemas.microsoft.com/office/drawing/2014/main" id="{EC1F3068-27E8-4E94-B10F-69A5941743AD}"/>
                </a:ext>
              </a:extLst>
            </p:cNvPr>
            <p:cNvSpPr>
              <a:spLocks noChangeArrowheads="1"/>
            </p:cNvSpPr>
            <p:nvPr/>
          </p:nvSpPr>
          <p:spPr bwMode="auto">
            <a:xfrm>
              <a:off x="1665802" y="6263173"/>
              <a:ext cx="646981" cy="297682"/>
            </a:xfrm>
            <a:prstGeom prst="rect">
              <a:avLst/>
            </a:prstGeom>
            <a:noFill/>
            <a:ln w="19050" algn="ctr">
              <a:noFill/>
              <a:miter lim="800000"/>
              <a:headEnd/>
              <a:tailEnd/>
            </a:ln>
          </p:spPr>
          <p:txBody>
            <a:bodyPr wrap="none" anchor="ctr"/>
            <a:lstStyle/>
            <a:p>
              <a:pPr algn="ctr"/>
              <a:r>
                <a:rPr lang="en-US" altLang="zh-CN" sz="1800" dirty="0">
                  <a:solidFill>
                    <a:srgbClr val="008000"/>
                  </a:solidFill>
                  <a:latin typeface="+mn-lt"/>
                </a:rPr>
                <a:t>Index</a:t>
              </a:r>
            </a:p>
          </p:txBody>
        </p:sp>
        <p:sp>
          <p:nvSpPr>
            <p:cNvPr id="198" name="Rectangle 79">
              <a:extLst>
                <a:ext uri="{FF2B5EF4-FFF2-40B4-BE49-F238E27FC236}">
                  <a16:creationId xmlns:a16="http://schemas.microsoft.com/office/drawing/2014/main" id="{BD23FDB8-A5CA-4EDC-B10F-6CEBCD78649F}"/>
                </a:ext>
              </a:extLst>
            </p:cNvPr>
            <p:cNvSpPr>
              <a:spLocks noChangeArrowheads="1"/>
            </p:cNvSpPr>
            <p:nvPr/>
          </p:nvSpPr>
          <p:spPr bwMode="auto">
            <a:xfrm>
              <a:off x="2195736" y="6314928"/>
              <a:ext cx="1152525" cy="287338"/>
            </a:xfrm>
            <a:prstGeom prst="rect">
              <a:avLst/>
            </a:prstGeom>
            <a:noFill/>
            <a:ln w="19050" algn="ctr">
              <a:noFill/>
              <a:miter lim="800000"/>
              <a:headEnd/>
              <a:tailEnd/>
            </a:ln>
          </p:spPr>
          <p:txBody>
            <a:bodyPr wrap="none" anchor="ctr"/>
            <a:lstStyle/>
            <a:p>
              <a:pPr algn="ctr"/>
              <a:r>
                <a:rPr lang="zh-CN" altLang="en-US" sz="1800" dirty="0">
                  <a:solidFill>
                    <a:srgbClr val="0000FF"/>
                  </a:solidFill>
                  <a:latin typeface="Arial" charset="0"/>
                </a:rPr>
                <a:t>块内地址</a:t>
              </a:r>
            </a:p>
          </p:txBody>
        </p:sp>
        <p:sp>
          <p:nvSpPr>
            <p:cNvPr id="199" name="Rectangle 81">
              <a:extLst>
                <a:ext uri="{FF2B5EF4-FFF2-40B4-BE49-F238E27FC236}">
                  <a16:creationId xmlns:a16="http://schemas.microsoft.com/office/drawing/2014/main" id="{68470829-4CEE-402A-A461-1A13C00023EA}"/>
                </a:ext>
              </a:extLst>
            </p:cNvPr>
            <p:cNvSpPr>
              <a:spLocks noChangeArrowheads="1"/>
            </p:cNvSpPr>
            <p:nvPr/>
          </p:nvSpPr>
          <p:spPr bwMode="auto">
            <a:xfrm>
              <a:off x="1931097" y="6026003"/>
              <a:ext cx="247573"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dirty="0">
                  <a:solidFill>
                    <a:srgbClr val="008000"/>
                  </a:solidFill>
                  <a:latin typeface="Arial" charset="0"/>
                </a:rPr>
                <a:t>1</a:t>
              </a:r>
            </a:p>
          </p:txBody>
        </p:sp>
        <p:sp>
          <p:nvSpPr>
            <p:cNvPr id="200" name="Rectangle 82">
              <a:extLst>
                <a:ext uri="{FF2B5EF4-FFF2-40B4-BE49-F238E27FC236}">
                  <a16:creationId xmlns:a16="http://schemas.microsoft.com/office/drawing/2014/main" id="{C912640A-2CFF-4A08-94E5-6CE2B7635E4F}"/>
                </a:ext>
              </a:extLst>
            </p:cNvPr>
            <p:cNvSpPr>
              <a:spLocks noChangeArrowheads="1"/>
            </p:cNvSpPr>
            <p:nvPr/>
          </p:nvSpPr>
          <p:spPr bwMode="auto">
            <a:xfrm>
              <a:off x="2176689" y="6026003"/>
              <a:ext cx="1026068" cy="287338"/>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dirty="0">
                  <a:solidFill>
                    <a:srgbClr val="0000FF"/>
                  </a:solidFill>
                  <a:latin typeface="Arial" charset="0"/>
                </a:rPr>
                <a:t>011 1101</a:t>
              </a:r>
            </a:p>
          </p:txBody>
        </p:sp>
        <p:sp>
          <p:nvSpPr>
            <p:cNvPr id="201" name="Rectangle 83">
              <a:extLst>
                <a:ext uri="{FF2B5EF4-FFF2-40B4-BE49-F238E27FC236}">
                  <a16:creationId xmlns:a16="http://schemas.microsoft.com/office/drawing/2014/main" id="{0C2CC806-1ECE-440C-83E7-A2C00D2E10DC}"/>
                </a:ext>
              </a:extLst>
            </p:cNvPr>
            <p:cNvSpPr>
              <a:spLocks noChangeArrowheads="1"/>
            </p:cNvSpPr>
            <p:nvPr/>
          </p:nvSpPr>
          <p:spPr bwMode="auto">
            <a:xfrm>
              <a:off x="202408" y="6026003"/>
              <a:ext cx="1728689" cy="285750"/>
            </a:xfrm>
            <a:prstGeom prst="rect">
              <a:avLst/>
            </a:prstGeom>
            <a:solidFill>
              <a:srgbClr val="CCFFFF"/>
            </a:solidFill>
            <a:ln w="19050" algn="ctr">
              <a:solidFill>
                <a:schemeClr val="tx1"/>
              </a:solidFill>
              <a:miter lim="800000"/>
              <a:headEnd/>
              <a:tailEnd/>
            </a:ln>
          </p:spPr>
          <p:txBody>
            <a:bodyPr wrap="none" anchor="ctr"/>
            <a:lstStyle/>
            <a:p>
              <a:pPr algn="ctr"/>
              <a:r>
                <a:rPr lang="en-US" altLang="zh-CN" sz="1800" dirty="0">
                  <a:solidFill>
                    <a:srgbClr val="FF0000"/>
                  </a:solidFill>
                  <a:latin typeface="Arial" charset="0"/>
                </a:rPr>
                <a:t>0100 0101 1010</a:t>
              </a:r>
            </a:p>
          </p:txBody>
        </p:sp>
        <p:sp>
          <p:nvSpPr>
            <p:cNvPr id="235" name="Rectangle 84">
              <a:extLst>
                <a:ext uri="{FF2B5EF4-FFF2-40B4-BE49-F238E27FC236}">
                  <a16:creationId xmlns:a16="http://schemas.microsoft.com/office/drawing/2014/main" id="{FA4C45CF-7248-4491-800D-F88B2EA9D35C}"/>
                </a:ext>
              </a:extLst>
            </p:cNvPr>
            <p:cNvSpPr>
              <a:spLocks noChangeArrowheads="1"/>
            </p:cNvSpPr>
            <p:nvPr/>
          </p:nvSpPr>
          <p:spPr bwMode="auto">
            <a:xfrm>
              <a:off x="3157718" y="6033179"/>
              <a:ext cx="1440160" cy="287337"/>
            </a:xfrm>
            <a:prstGeom prst="rect">
              <a:avLst/>
            </a:prstGeom>
            <a:noFill/>
            <a:ln w="19050" algn="ctr">
              <a:noFill/>
              <a:miter lim="800000"/>
              <a:headEnd/>
              <a:tailEnd/>
            </a:ln>
          </p:spPr>
          <p:txBody>
            <a:bodyPr wrap="none" anchor="ctr"/>
            <a:lstStyle/>
            <a:p>
              <a:r>
                <a:rPr lang="zh-CN" altLang="en-US" sz="2000" dirty="0">
                  <a:solidFill>
                    <a:srgbClr val="CC0000"/>
                  </a:solidFill>
                  <a:effectLst>
                    <a:outerShdw blurRad="38100" dist="38100" dir="2700000" algn="tl">
                      <a:srgbClr val="000000">
                        <a:alpha val="43137"/>
                      </a:srgbClr>
                    </a:outerShdw>
                  </a:effectLst>
                  <a:latin typeface="Arial" charset="0"/>
                </a:rPr>
                <a:t>主存地址</a:t>
              </a:r>
            </a:p>
          </p:txBody>
        </p:sp>
        <p:sp>
          <p:nvSpPr>
            <p:cNvPr id="331" name="Rectangle 77">
              <a:extLst>
                <a:ext uri="{FF2B5EF4-FFF2-40B4-BE49-F238E27FC236}">
                  <a16:creationId xmlns:a16="http://schemas.microsoft.com/office/drawing/2014/main" id="{01CD007A-D33B-40EF-9500-58CBA93DF5E9}"/>
                </a:ext>
              </a:extLst>
            </p:cNvPr>
            <p:cNvSpPr>
              <a:spLocks noChangeArrowheads="1"/>
            </p:cNvSpPr>
            <p:nvPr/>
          </p:nvSpPr>
          <p:spPr bwMode="auto">
            <a:xfrm>
              <a:off x="779513" y="6526807"/>
              <a:ext cx="576263" cy="266317"/>
            </a:xfrm>
            <a:prstGeom prst="rect">
              <a:avLst/>
            </a:prstGeom>
            <a:noFill/>
            <a:ln w="19050" algn="ctr">
              <a:noFill/>
              <a:miter lim="800000"/>
              <a:headEnd/>
              <a:tailEnd/>
            </a:ln>
          </p:spPr>
          <p:txBody>
            <a:bodyPr wrap="none" anchor="ctr"/>
            <a:lstStyle/>
            <a:p>
              <a:pPr algn="ctr"/>
              <a:r>
                <a:rPr lang="en-US" altLang="zh-CN" sz="1800" dirty="0">
                  <a:solidFill>
                    <a:srgbClr val="FF0000"/>
                  </a:solidFill>
                  <a:latin typeface="+mn-ea"/>
                  <a:ea typeface="+mn-ea"/>
                </a:rPr>
                <a:t>(</a:t>
              </a:r>
              <a:r>
                <a:rPr lang="zh-CN" altLang="en-US" sz="1800" dirty="0">
                  <a:solidFill>
                    <a:srgbClr val="FF0000"/>
                  </a:solidFill>
                  <a:latin typeface="+mn-ea"/>
                  <a:ea typeface="+mn-ea"/>
                </a:rPr>
                <a:t>区号</a:t>
              </a:r>
              <a:r>
                <a:rPr lang="en-US" altLang="zh-CN" sz="1800" dirty="0">
                  <a:solidFill>
                    <a:srgbClr val="FF0000"/>
                  </a:solidFill>
                  <a:latin typeface="+mn-ea"/>
                  <a:ea typeface="+mn-ea"/>
                </a:rPr>
                <a:t>)</a:t>
              </a:r>
            </a:p>
          </p:txBody>
        </p:sp>
        <p:sp>
          <p:nvSpPr>
            <p:cNvPr id="332" name="Rectangle 78">
              <a:extLst>
                <a:ext uri="{FF2B5EF4-FFF2-40B4-BE49-F238E27FC236}">
                  <a16:creationId xmlns:a16="http://schemas.microsoft.com/office/drawing/2014/main" id="{40F533A4-758F-4966-9262-8E5FDABF53CF}"/>
                </a:ext>
              </a:extLst>
            </p:cNvPr>
            <p:cNvSpPr>
              <a:spLocks noChangeArrowheads="1"/>
            </p:cNvSpPr>
            <p:nvPr/>
          </p:nvSpPr>
          <p:spPr bwMode="auto">
            <a:xfrm>
              <a:off x="1702182" y="6510763"/>
              <a:ext cx="576263" cy="278307"/>
            </a:xfrm>
            <a:prstGeom prst="rect">
              <a:avLst/>
            </a:prstGeom>
            <a:noFill/>
            <a:ln w="19050" algn="ctr">
              <a:noFill/>
              <a:miter lim="800000"/>
              <a:headEnd/>
              <a:tailEnd/>
            </a:ln>
          </p:spPr>
          <p:txBody>
            <a:bodyPr wrap="none" anchor="ctr"/>
            <a:lstStyle/>
            <a:p>
              <a:pPr algn="ctr"/>
              <a:r>
                <a:rPr lang="en-US" altLang="zh-CN" sz="1800" dirty="0">
                  <a:solidFill>
                    <a:srgbClr val="008000"/>
                  </a:solidFill>
                  <a:latin typeface="+mn-ea"/>
                  <a:ea typeface="+mn-ea"/>
                </a:rPr>
                <a:t>(</a:t>
              </a:r>
              <a:r>
                <a:rPr lang="zh-CN" altLang="en-US" sz="1800" dirty="0">
                  <a:solidFill>
                    <a:srgbClr val="008000"/>
                  </a:solidFill>
                  <a:latin typeface="+mn-ea"/>
                  <a:ea typeface="+mn-ea"/>
                </a:rPr>
                <a:t>组号</a:t>
              </a:r>
              <a:r>
                <a:rPr lang="en-US" altLang="zh-CN" sz="1800" dirty="0">
                  <a:solidFill>
                    <a:srgbClr val="008000"/>
                  </a:solidFill>
                  <a:latin typeface="+mn-ea"/>
                  <a:ea typeface="+mn-ea"/>
                </a:rPr>
                <a:t>)</a:t>
              </a:r>
            </a:p>
          </p:txBody>
        </p:sp>
      </p:grpSp>
      <p:sp>
        <p:nvSpPr>
          <p:cNvPr id="376" name="矩形 375">
            <a:extLst>
              <a:ext uri="{FF2B5EF4-FFF2-40B4-BE49-F238E27FC236}">
                <a16:creationId xmlns:a16="http://schemas.microsoft.com/office/drawing/2014/main" id="{A87C9B33-8C6F-4FB8-AD3F-DDA64775A4EA}"/>
              </a:ext>
            </a:extLst>
          </p:cNvPr>
          <p:cNvSpPr/>
          <p:nvPr/>
        </p:nvSpPr>
        <p:spPr bwMode="auto">
          <a:xfrm>
            <a:off x="2268858" y="3871964"/>
            <a:ext cx="2083669" cy="280936"/>
          </a:xfrm>
          <a:prstGeom prst="rect">
            <a:avLst/>
          </a:prstGeom>
          <a:noFill/>
          <a:ln w="76200" cap="flat" cmpd="sng" algn="ctr">
            <a:solidFill>
              <a:srgbClr val="FF0066">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77" name="矩形 376">
            <a:extLst>
              <a:ext uri="{FF2B5EF4-FFF2-40B4-BE49-F238E27FC236}">
                <a16:creationId xmlns:a16="http://schemas.microsoft.com/office/drawing/2014/main" id="{486554CE-0F61-46A2-B8A8-EA602FD59C53}"/>
              </a:ext>
            </a:extLst>
          </p:cNvPr>
          <p:cNvSpPr/>
          <p:nvPr/>
        </p:nvSpPr>
        <p:spPr bwMode="auto">
          <a:xfrm>
            <a:off x="5002105" y="3875140"/>
            <a:ext cx="1223960" cy="284162"/>
          </a:xfrm>
          <a:prstGeom prst="rect">
            <a:avLst/>
          </a:prstGeom>
          <a:noFill/>
          <a:ln w="76200" cap="flat" cmpd="sng" algn="ctr">
            <a:solidFill>
              <a:srgbClr val="FF0066">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78" name="矩形 377">
            <a:extLst>
              <a:ext uri="{FF2B5EF4-FFF2-40B4-BE49-F238E27FC236}">
                <a16:creationId xmlns:a16="http://schemas.microsoft.com/office/drawing/2014/main" id="{8581D29E-F95C-49F3-925D-0C4E4DE285C3}"/>
              </a:ext>
            </a:extLst>
          </p:cNvPr>
          <p:cNvSpPr/>
          <p:nvPr/>
        </p:nvSpPr>
        <p:spPr bwMode="auto">
          <a:xfrm>
            <a:off x="1931097" y="6024415"/>
            <a:ext cx="1270266" cy="293219"/>
          </a:xfrm>
          <a:prstGeom prst="rect">
            <a:avLst/>
          </a:prstGeom>
          <a:noFill/>
          <a:ln w="76200" cap="flat" cmpd="sng" algn="ctr">
            <a:solidFill>
              <a:srgbClr val="FF0066">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79" name="动作按钮: 前进或下一项 378">
            <a:hlinkClick r:id="" action="ppaction://hlinkshowjump?jump=nextslide" highlightClick="1"/>
            <a:extLst>
              <a:ext uri="{FF2B5EF4-FFF2-40B4-BE49-F238E27FC236}">
                <a16:creationId xmlns:a16="http://schemas.microsoft.com/office/drawing/2014/main" id="{F589C958-3C56-4102-ADCF-DFE9E0E72AB6}"/>
              </a:ext>
            </a:extLst>
          </p:cNvPr>
          <p:cNvSpPr/>
          <p:nvPr/>
        </p:nvSpPr>
        <p:spPr bwMode="auto">
          <a:xfrm>
            <a:off x="8460432" y="692696"/>
            <a:ext cx="504056" cy="344553"/>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7198411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7"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72"/>
                                        </p:tgtEl>
                                        <p:attrNameLst>
                                          <p:attrName>style.visibility</p:attrName>
                                        </p:attrNameLst>
                                      </p:cBhvr>
                                      <p:to>
                                        <p:strVal val="visible"/>
                                      </p:to>
                                    </p:set>
                                    <p:animEffect transition="in" filter="wipe(up)">
                                      <p:cBhvr>
                                        <p:cTn id="14" dur="500"/>
                                        <p:tgtEl>
                                          <p:spTgt spid="37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373"/>
                                        </p:tgtEl>
                                        <p:attrNameLst>
                                          <p:attrName>style.visibility</p:attrName>
                                        </p:attrNameLst>
                                      </p:cBhvr>
                                      <p:to>
                                        <p:strVal val="visible"/>
                                      </p:to>
                                    </p:set>
                                    <p:animEffect transition="in" filter="wipe(up)">
                                      <p:cBhvr>
                                        <p:cTn id="19" dur="500"/>
                                        <p:tgtEl>
                                          <p:spTgt spid="373"/>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wipe(up)">
                                      <p:cBhvr>
                                        <p:cTn id="23" dur="500"/>
                                        <p:tgtEl>
                                          <p:spTgt spid="374"/>
                                        </p:tgtEl>
                                      </p:cBhvr>
                                    </p:animEffec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8"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5">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75"/>
                                        </p:tgtEl>
                                        <p:attrNameLst>
                                          <p:attrName>style.visibility</p:attrName>
                                        </p:attrNameLst>
                                      </p:cBhvr>
                                      <p:to>
                                        <p:strVal val="visible"/>
                                      </p:to>
                                    </p:set>
                                    <p:animEffect transition="in" filter="wipe(left)">
                                      <p:cBhvr>
                                        <p:cTn id="35" dur="500"/>
                                        <p:tgtEl>
                                          <p:spTgt spid="375"/>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4" fill="hold" nodeType="clickEffect">
                                  <p:stCondLst>
                                    <p:cond delay="0"/>
                                  </p:stCondLst>
                                  <p:childTnLst>
                                    <p:set>
                                      <p:cBhvr>
                                        <p:cTn id="39" dur="1" fill="hold">
                                          <p:stCondLst>
                                            <p:cond delay="0"/>
                                          </p:stCondLst>
                                        </p:cTn>
                                        <p:tgtEl>
                                          <p:spTgt spid="279"/>
                                        </p:tgtEl>
                                        <p:attrNameLst>
                                          <p:attrName>style.visibility</p:attrName>
                                        </p:attrNameLst>
                                      </p:cBhvr>
                                      <p:to>
                                        <p:strVal val="visible"/>
                                      </p:to>
                                    </p:set>
                                    <p:anim calcmode="lin" valueType="num">
                                      <p:cBhvr>
                                        <p:cTn id="40" dur="500" fill="hold"/>
                                        <p:tgtEl>
                                          <p:spTgt spid="279"/>
                                        </p:tgtEl>
                                        <p:attrNameLst>
                                          <p:attrName>ppt_x</p:attrName>
                                        </p:attrNameLst>
                                      </p:cBhvr>
                                      <p:tavLst>
                                        <p:tav tm="0">
                                          <p:val>
                                            <p:strVal val="#ppt_x"/>
                                          </p:val>
                                        </p:tav>
                                        <p:tav tm="100000">
                                          <p:val>
                                            <p:strVal val="#ppt_x"/>
                                          </p:val>
                                        </p:tav>
                                      </p:tavLst>
                                    </p:anim>
                                    <p:anim calcmode="lin" valueType="num">
                                      <p:cBhvr>
                                        <p:cTn id="41" dur="500" fill="hold"/>
                                        <p:tgtEl>
                                          <p:spTgt spid="279"/>
                                        </p:tgtEl>
                                        <p:attrNameLst>
                                          <p:attrName>ppt_y</p:attrName>
                                        </p:attrNameLst>
                                      </p:cBhvr>
                                      <p:tavLst>
                                        <p:tav tm="0">
                                          <p:val>
                                            <p:strVal val="#ppt_y+#ppt_h/2"/>
                                          </p:val>
                                        </p:tav>
                                        <p:tav tm="100000">
                                          <p:val>
                                            <p:strVal val="#ppt_y"/>
                                          </p:val>
                                        </p:tav>
                                      </p:tavLst>
                                    </p:anim>
                                    <p:anim calcmode="lin" valueType="num">
                                      <p:cBhvr>
                                        <p:cTn id="42" dur="500" fill="hold"/>
                                        <p:tgtEl>
                                          <p:spTgt spid="279"/>
                                        </p:tgtEl>
                                        <p:attrNameLst>
                                          <p:attrName>ppt_w</p:attrName>
                                        </p:attrNameLst>
                                      </p:cBhvr>
                                      <p:tavLst>
                                        <p:tav tm="0">
                                          <p:val>
                                            <p:strVal val="#ppt_w"/>
                                          </p:val>
                                        </p:tav>
                                        <p:tav tm="100000">
                                          <p:val>
                                            <p:strVal val="#ppt_w"/>
                                          </p:val>
                                        </p:tav>
                                      </p:tavLst>
                                    </p:anim>
                                    <p:anim calcmode="lin" valueType="num">
                                      <p:cBhvr>
                                        <p:cTn id="43" dur="500" fill="hold"/>
                                        <p:tgtEl>
                                          <p:spTgt spid="279"/>
                                        </p:tgtEl>
                                        <p:attrNameLst>
                                          <p:attrName>ppt_h</p:attrName>
                                        </p:attrNameLst>
                                      </p:cBhvr>
                                      <p:tavLst>
                                        <p:tav tm="0">
                                          <p:val>
                                            <p:fltVal val="0"/>
                                          </p:val>
                                        </p:tav>
                                        <p:tav tm="100000">
                                          <p:val>
                                            <p:strVal val="#ppt_h"/>
                                          </p:val>
                                        </p:tav>
                                      </p:tavLst>
                                    </p:anim>
                                  </p:childTnLst>
                                </p:cTn>
                              </p:par>
                            </p:childTnLst>
                          </p:cTn>
                        </p:par>
                        <p:par>
                          <p:cTn id="44" fill="hold">
                            <p:stCondLst>
                              <p:cond delay="500"/>
                            </p:stCondLst>
                            <p:childTnLst>
                              <p:par>
                                <p:cTn id="45" presetID="17" presetClass="entr" presetSubtype="8" fill="hold" nodeType="afterEffect">
                                  <p:stCondLst>
                                    <p:cond delay="0"/>
                                  </p:stCondLst>
                                  <p:childTnLst>
                                    <p:set>
                                      <p:cBhvr>
                                        <p:cTn id="46" dur="1" fill="hold">
                                          <p:stCondLst>
                                            <p:cond delay="0"/>
                                          </p:stCondLst>
                                        </p:cTn>
                                        <p:tgtEl>
                                          <p:spTgt spid="280"/>
                                        </p:tgtEl>
                                        <p:attrNameLst>
                                          <p:attrName>style.visibility</p:attrName>
                                        </p:attrNameLst>
                                      </p:cBhvr>
                                      <p:to>
                                        <p:strVal val="visible"/>
                                      </p:to>
                                    </p:set>
                                    <p:anim calcmode="lin" valueType="num">
                                      <p:cBhvr>
                                        <p:cTn id="47" dur="500" fill="hold"/>
                                        <p:tgtEl>
                                          <p:spTgt spid="280"/>
                                        </p:tgtEl>
                                        <p:attrNameLst>
                                          <p:attrName>ppt_x</p:attrName>
                                        </p:attrNameLst>
                                      </p:cBhvr>
                                      <p:tavLst>
                                        <p:tav tm="0">
                                          <p:val>
                                            <p:strVal val="#ppt_x-#ppt_w/2"/>
                                          </p:val>
                                        </p:tav>
                                        <p:tav tm="100000">
                                          <p:val>
                                            <p:strVal val="#ppt_x"/>
                                          </p:val>
                                        </p:tav>
                                      </p:tavLst>
                                    </p:anim>
                                    <p:anim calcmode="lin" valueType="num">
                                      <p:cBhvr>
                                        <p:cTn id="48" dur="500" fill="hold"/>
                                        <p:tgtEl>
                                          <p:spTgt spid="280"/>
                                        </p:tgtEl>
                                        <p:attrNameLst>
                                          <p:attrName>ppt_y</p:attrName>
                                        </p:attrNameLst>
                                      </p:cBhvr>
                                      <p:tavLst>
                                        <p:tav tm="0">
                                          <p:val>
                                            <p:strVal val="#ppt_y"/>
                                          </p:val>
                                        </p:tav>
                                        <p:tav tm="100000">
                                          <p:val>
                                            <p:strVal val="#ppt_y"/>
                                          </p:val>
                                        </p:tav>
                                      </p:tavLst>
                                    </p:anim>
                                    <p:anim calcmode="lin" valueType="num">
                                      <p:cBhvr>
                                        <p:cTn id="49" dur="500" fill="hold"/>
                                        <p:tgtEl>
                                          <p:spTgt spid="280"/>
                                        </p:tgtEl>
                                        <p:attrNameLst>
                                          <p:attrName>ppt_w</p:attrName>
                                        </p:attrNameLst>
                                      </p:cBhvr>
                                      <p:tavLst>
                                        <p:tav tm="0">
                                          <p:val>
                                            <p:fltVal val="0"/>
                                          </p:val>
                                        </p:tav>
                                        <p:tav tm="100000">
                                          <p:val>
                                            <p:strVal val="#ppt_w"/>
                                          </p:val>
                                        </p:tav>
                                      </p:tavLst>
                                    </p:anim>
                                    <p:anim calcmode="lin" valueType="num">
                                      <p:cBhvr>
                                        <p:cTn id="50" dur="500" fill="hold"/>
                                        <p:tgtEl>
                                          <p:spTgt spid="280"/>
                                        </p:tgtEl>
                                        <p:attrNameLst>
                                          <p:attrName>ppt_h</p:attrName>
                                        </p:attrNameLst>
                                      </p:cBhvr>
                                      <p:tavLst>
                                        <p:tav tm="0">
                                          <p:val>
                                            <p:strVal val="#ppt_h"/>
                                          </p:val>
                                        </p:tav>
                                        <p:tav tm="100000">
                                          <p:val>
                                            <p:strVal val="#ppt_h"/>
                                          </p:val>
                                        </p:tav>
                                      </p:tavLst>
                                    </p:anim>
                                  </p:childTnLst>
                                </p:cTn>
                              </p:par>
                              <p:par>
                                <p:cTn id="51" presetID="17" presetClass="entr" presetSubtype="8" fill="hold" nodeType="withEffect">
                                  <p:stCondLst>
                                    <p:cond delay="0"/>
                                  </p:stCondLst>
                                  <p:childTnLst>
                                    <p:set>
                                      <p:cBhvr>
                                        <p:cTn id="52" dur="1" fill="hold">
                                          <p:stCondLst>
                                            <p:cond delay="0"/>
                                          </p:stCondLst>
                                        </p:cTn>
                                        <p:tgtEl>
                                          <p:spTgt spid="281"/>
                                        </p:tgtEl>
                                        <p:attrNameLst>
                                          <p:attrName>style.visibility</p:attrName>
                                        </p:attrNameLst>
                                      </p:cBhvr>
                                      <p:to>
                                        <p:strVal val="visible"/>
                                      </p:to>
                                    </p:set>
                                    <p:anim calcmode="lin" valueType="num">
                                      <p:cBhvr>
                                        <p:cTn id="53" dur="500" fill="hold"/>
                                        <p:tgtEl>
                                          <p:spTgt spid="281"/>
                                        </p:tgtEl>
                                        <p:attrNameLst>
                                          <p:attrName>ppt_x</p:attrName>
                                        </p:attrNameLst>
                                      </p:cBhvr>
                                      <p:tavLst>
                                        <p:tav tm="0">
                                          <p:val>
                                            <p:strVal val="#ppt_x-#ppt_w/2"/>
                                          </p:val>
                                        </p:tav>
                                        <p:tav tm="100000">
                                          <p:val>
                                            <p:strVal val="#ppt_x"/>
                                          </p:val>
                                        </p:tav>
                                      </p:tavLst>
                                    </p:anim>
                                    <p:anim calcmode="lin" valueType="num">
                                      <p:cBhvr>
                                        <p:cTn id="54" dur="500" fill="hold"/>
                                        <p:tgtEl>
                                          <p:spTgt spid="281"/>
                                        </p:tgtEl>
                                        <p:attrNameLst>
                                          <p:attrName>ppt_y</p:attrName>
                                        </p:attrNameLst>
                                      </p:cBhvr>
                                      <p:tavLst>
                                        <p:tav tm="0">
                                          <p:val>
                                            <p:strVal val="#ppt_y"/>
                                          </p:val>
                                        </p:tav>
                                        <p:tav tm="100000">
                                          <p:val>
                                            <p:strVal val="#ppt_y"/>
                                          </p:val>
                                        </p:tav>
                                      </p:tavLst>
                                    </p:anim>
                                    <p:anim calcmode="lin" valueType="num">
                                      <p:cBhvr>
                                        <p:cTn id="55" dur="500" fill="hold"/>
                                        <p:tgtEl>
                                          <p:spTgt spid="281"/>
                                        </p:tgtEl>
                                        <p:attrNameLst>
                                          <p:attrName>ppt_w</p:attrName>
                                        </p:attrNameLst>
                                      </p:cBhvr>
                                      <p:tavLst>
                                        <p:tav tm="0">
                                          <p:val>
                                            <p:fltVal val="0"/>
                                          </p:val>
                                        </p:tav>
                                        <p:tav tm="100000">
                                          <p:val>
                                            <p:strVal val="#ppt_w"/>
                                          </p:val>
                                        </p:tav>
                                      </p:tavLst>
                                    </p:anim>
                                    <p:anim calcmode="lin" valueType="num">
                                      <p:cBhvr>
                                        <p:cTn id="56" dur="500" fill="hold"/>
                                        <p:tgtEl>
                                          <p:spTgt spid="281"/>
                                        </p:tgtEl>
                                        <p:attrNameLst>
                                          <p:attrName>ppt_h</p:attrName>
                                        </p:attrNameLst>
                                      </p:cBhvr>
                                      <p:tavLst>
                                        <p:tav tm="0">
                                          <p:val>
                                            <p:strVal val="#ppt_h"/>
                                          </p:val>
                                        </p:tav>
                                        <p:tav tm="100000">
                                          <p:val>
                                            <p:strVal val="#ppt_h"/>
                                          </p:val>
                                        </p:tav>
                                      </p:tavLst>
                                    </p:anim>
                                  </p:childTnLst>
                                </p:cTn>
                              </p:par>
                              <p:par>
                                <p:cTn id="57" presetID="17" presetClass="entr" presetSubtype="8" fill="hold" nodeType="withEffect">
                                  <p:stCondLst>
                                    <p:cond delay="0"/>
                                  </p:stCondLst>
                                  <p:childTnLst>
                                    <p:set>
                                      <p:cBhvr>
                                        <p:cTn id="58" dur="1" fill="hold">
                                          <p:stCondLst>
                                            <p:cond delay="0"/>
                                          </p:stCondLst>
                                        </p:cTn>
                                        <p:tgtEl>
                                          <p:spTgt spid="282"/>
                                        </p:tgtEl>
                                        <p:attrNameLst>
                                          <p:attrName>style.visibility</p:attrName>
                                        </p:attrNameLst>
                                      </p:cBhvr>
                                      <p:to>
                                        <p:strVal val="visible"/>
                                      </p:to>
                                    </p:set>
                                    <p:anim calcmode="lin" valueType="num">
                                      <p:cBhvr>
                                        <p:cTn id="59" dur="500" fill="hold"/>
                                        <p:tgtEl>
                                          <p:spTgt spid="282"/>
                                        </p:tgtEl>
                                        <p:attrNameLst>
                                          <p:attrName>ppt_x</p:attrName>
                                        </p:attrNameLst>
                                      </p:cBhvr>
                                      <p:tavLst>
                                        <p:tav tm="0">
                                          <p:val>
                                            <p:strVal val="#ppt_x-#ppt_w/2"/>
                                          </p:val>
                                        </p:tav>
                                        <p:tav tm="100000">
                                          <p:val>
                                            <p:strVal val="#ppt_x"/>
                                          </p:val>
                                        </p:tav>
                                      </p:tavLst>
                                    </p:anim>
                                    <p:anim calcmode="lin" valueType="num">
                                      <p:cBhvr>
                                        <p:cTn id="60" dur="500" fill="hold"/>
                                        <p:tgtEl>
                                          <p:spTgt spid="282"/>
                                        </p:tgtEl>
                                        <p:attrNameLst>
                                          <p:attrName>ppt_y</p:attrName>
                                        </p:attrNameLst>
                                      </p:cBhvr>
                                      <p:tavLst>
                                        <p:tav tm="0">
                                          <p:val>
                                            <p:strVal val="#ppt_y"/>
                                          </p:val>
                                        </p:tav>
                                        <p:tav tm="100000">
                                          <p:val>
                                            <p:strVal val="#ppt_y"/>
                                          </p:val>
                                        </p:tav>
                                      </p:tavLst>
                                    </p:anim>
                                    <p:anim calcmode="lin" valueType="num">
                                      <p:cBhvr>
                                        <p:cTn id="61" dur="500" fill="hold"/>
                                        <p:tgtEl>
                                          <p:spTgt spid="282"/>
                                        </p:tgtEl>
                                        <p:attrNameLst>
                                          <p:attrName>ppt_w</p:attrName>
                                        </p:attrNameLst>
                                      </p:cBhvr>
                                      <p:tavLst>
                                        <p:tav tm="0">
                                          <p:val>
                                            <p:fltVal val="0"/>
                                          </p:val>
                                        </p:tav>
                                        <p:tav tm="100000">
                                          <p:val>
                                            <p:strVal val="#ppt_w"/>
                                          </p:val>
                                        </p:tav>
                                      </p:tavLst>
                                    </p:anim>
                                    <p:anim calcmode="lin" valueType="num">
                                      <p:cBhvr>
                                        <p:cTn id="62" dur="500" fill="hold"/>
                                        <p:tgtEl>
                                          <p:spTgt spid="282"/>
                                        </p:tgtEl>
                                        <p:attrNameLst>
                                          <p:attrName>ppt_h</p:attrName>
                                        </p:attrNameLst>
                                      </p:cBhvr>
                                      <p:tavLst>
                                        <p:tav tm="0">
                                          <p:val>
                                            <p:strVal val="#ppt_h"/>
                                          </p:val>
                                        </p:tav>
                                        <p:tav tm="100000">
                                          <p:val>
                                            <p:strVal val="#ppt_h"/>
                                          </p:val>
                                        </p:tav>
                                      </p:tavLst>
                                    </p:anim>
                                  </p:childTnLst>
                                </p:cTn>
                              </p:par>
                              <p:par>
                                <p:cTn id="63" presetID="17" presetClass="entr" presetSubtype="8" fill="hold" nodeType="withEffect">
                                  <p:stCondLst>
                                    <p:cond delay="0"/>
                                  </p:stCondLst>
                                  <p:childTnLst>
                                    <p:set>
                                      <p:cBhvr>
                                        <p:cTn id="64" dur="1" fill="hold">
                                          <p:stCondLst>
                                            <p:cond delay="0"/>
                                          </p:stCondLst>
                                        </p:cTn>
                                        <p:tgtEl>
                                          <p:spTgt spid="283"/>
                                        </p:tgtEl>
                                        <p:attrNameLst>
                                          <p:attrName>style.visibility</p:attrName>
                                        </p:attrNameLst>
                                      </p:cBhvr>
                                      <p:to>
                                        <p:strVal val="visible"/>
                                      </p:to>
                                    </p:set>
                                    <p:anim calcmode="lin" valueType="num">
                                      <p:cBhvr>
                                        <p:cTn id="65" dur="500" fill="hold"/>
                                        <p:tgtEl>
                                          <p:spTgt spid="283"/>
                                        </p:tgtEl>
                                        <p:attrNameLst>
                                          <p:attrName>ppt_x</p:attrName>
                                        </p:attrNameLst>
                                      </p:cBhvr>
                                      <p:tavLst>
                                        <p:tav tm="0">
                                          <p:val>
                                            <p:strVal val="#ppt_x-#ppt_w/2"/>
                                          </p:val>
                                        </p:tav>
                                        <p:tav tm="100000">
                                          <p:val>
                                            <p:strVal val="#ppt_x"/>
                                          </p:val>
                                        </p:tav>
                                      </p:tavLst>
                                    </p:anim>
                                    <p:anim calcmode="lin" valueType="num">
                                      <p:cBhvr>
                                        <p:cTn id="66" dur="500" fill="hold"/>
                                        <p:tgtEl>
                                          <p:spTgt spid="283"/>
                                        </p:tgtEl>
                                        <p:attrNameLst>
                                          <p:attrName>ppt_y</p:attrName>
                                        </p:attrNameLst>
                                      </p:cBhvr>
                                      <p:tavLst>
                                        <p:tav tm="0">
                                          <p:val>
                                            <p:strVal val="#ppt_y"/>
                                          </p:val>
                                        </p:tav>
                                        <p:tav tm="100000">
                                          <p:val>
                                            <p:strVal val="#ppt_y"/>
                                          </p:val>
                                        </p:tav>
                                      </p:tavLst>
                                    </p:anim>
                                    <p:anim calcmode="lin" valueType="num">
                                      <p:cBhvr>
                                        <p:cTn id="67" dur="500" fill="hold"/>
                                        <p:tgtEl>
                                          <p:spTgt spid="283"/>
                                        </p:tgtEl>
                                        <p:attrNameLst>
                                          <p:attrName>ppt_w</p:attrName>
                                        </p:attrNameLst>
                                      </p:cBhvr>
                                      <p:tavLst>
                                        <p:tav tm="0">
                                          <p:val>
                                            <p:fltVal val="0"/>
                                          </p:val>
                                        </p:tav>
                                        <p:tav tm="100000">
                                          <p:val>
                                            <p:strVal val="#ppt_w"/>
                                          </p:val>
                                        </p:tav>
                                      </p:tavLst>
                                    </p:anim>
                                    <p:anim calcmode="lin" valueType="num">
                                      <p:cBhvr>
                                        <p:cTn id="68" dur="500" fill="hold"/>
                                        <p:tgtEl>
                                          <p:spTgt spid="283"/>
                                        </p:tgtEl>
                                        <p:attrNameLst>
                                          <p:attrName>ppt_h</p:attrName>
                                        </p:attrNameLst>
                                      </p:cBhvr>
                                      <p:tavLst>
                                        <p:tav tm="0">
                                          <p:val>
                                            <p:strVal val="#ppt_h"/>
                                          </p:val>
                                        </p:tav>
                                        <p:tav tm="100000">
                                          <p:val>
                                            <p:strVal val="#ppt_h"/>
                                          </p:val>
                                        </p:tav>
                                      </p:tavLst>
                                    </p:anim>
                                  </p:childTnLst>
                                </p:cTn>
                              </p:par>
                            </p:childTnLst>
                          </p:cTn>
                        </p:par>
                        <p:par>
                          <p:cTn id="69" fill="hold">
                            <p:stCondLst>
                              <p:cond delay="1000"/>
                            </p:stCondLst>
                            <p:childTnLst>
                              <p:par>
                                <p:cTn id="70" presetID="17" presetClass="entr" presetSubtype="8" fill="hold" nodeType="afterEffect">
                                  <p:stCondLst>
                                    <p:cond delay="0"/>
                                  </p:stCondLst>
                                  <p:childTnLst>
                                    <p:set>
                                      <p:cBhvr>
                                        <p:cTn id="71" dur="1" fill="hold">
                                          <p:stCondLst>
                                            <p:cond delay="0"/>
                                          </p:stCondLst>
                                        </p:cTn>
                                        <p:tgtEl>
                                          <p:spTgt spid="284"/>
                                        </p:tgtEl>
                                        <p:attrNameLst>
                                          <p:attrName>style.visibility</p:attrName>
                                        </p:attrNameLst>
                                      </p:cBhvr>
                                      <p:to>
                                        <p:strVal val="visible"/>
                                      </p:to>
                                    </p:set>
                                    <p:anim calcmode="lin" valueType="num">
                                      <p:cBhvr>
                                        <p:cTn id="72" dur="500" fill="hold"/>
                                        <p:tgtEl>
                                          <p:spTgt spid="284"/>
                                        </p:tgtEl>
                                        <p:attrNameLst>
                                          <p:attrName>ppt_x</p:attrName>
                                        </p:attrNameLst>
                                      </p:cBhvr>
                                      <p:tavLst>
                                        <p:tav tm="0">
                                          <p:val>
                                            <p:strVal val="#ppt_x-#ppt_w/2"/>
                                          </p:val>
                                        </p:tav>
                                        <p:tav tm="100000">
                                          <p:val>
                                            <p:strVal val="#ppt_x"/>
                                          </p:val>
                                        </p:tav>
                                      </p:tavLst>
                                    </p:anim>
                                    <p:anim calcmode="lin" valueType="num">
                                      <p:cBhvr>
                                        <p:cTn id="73" dur="500" fill="hold"/>
                                        <p:tgtEl>
                                          <p:spTgt spid="284"/>
                                        </p:tgtEl>
                                        <p:attrNameLst>
                                          <p:attrName>ppt_y</p:attrName>
                                        </p:attrNameLst>
                                      </p:cBhvr>
                                      <p:tavLst>
                                        <p:tav tm="0">
                                          <p:val>
                                            <p:strVal val="#ppt_y"/>
                                          </p:val>
                                        </p:tav>
                                        <p:tav tm="100000">
                                          <p:val>
                                            <p:strVal val="#ppt_y"/>
                                          </p:val>
                                        </p:tav>
                                      </p:tavLst>
                                    </p:anim>
                                    <p:anim calcmode="lin" valueType="num">
                                      <p:cBhvr>
                                        <p:cTn id="74" dur="500" fill="hold"/>
                                        <p:tgtEl>
                                          <p:spTgt spid="284"/>
                                        </p:tgtEl>
                                        <p:attrNameLst>
                                          <p:attrName>ppt_w</p:attrName>
                                        </p:attrNameLst>
                                      </p:cBhvr>
                                      <p:tavLst>
                                        <p:tav tm="0">
                                          <p:val>
                                            <p:fltVal val="0"/>
                                          </p:val>
                                        </p:tav>
                                        <p:tav tm="100000">
                                          <p:val>
                                            <p:strVal val="#ppt_w"/>
                                          </p:val>
                                        </p:tav>
                                      </p:tavLst>
                                    </p:anim>
                                    <p:anim calcmode="lin" valueType="num">
                                      <p:cBhvr>
                                        <p:cTn id="75" dur="500" fill="hold"/>
                                        <p:tgtEl>
                                          <p:spTgt spid="284"/>
                                        </p:tgtEl>
                                        <p:attrNameLst>
                                          <p:attrName>ppt_h</p:attrName>
                                        </p:attrNameLst>
                                      </p:cBhvr>
                                      <p:tavLst>
                                        <p:tav tm="0">
                                          <p:val>
                                            <p:strVal val="#ppt_h"/>
                                          </p:val>
                                        </p:tav>
                                        <p:tav tm="100000">
                                          <p:val>
                                            <p:strVal val="#ppt_h"/>
                                          </p:val>
                                        </p:tav>
                                      </p:tavLst>
                                    </p:anim>
                                  </p:childTnLst>
                                </p:cTn>
                              </p:par>
                            </p:childTnLst>
                          </p:cTn>
                        </p:par>
                        <p:par>
                          <p:cTn id="76" fill="hold">
                            <p:stCondLst>
                              <p:cond delay="1500"/>
                            </p:stCondLst>
                            <p:childTnLst>
                              <p:par>
                                <p:cTn id="77" presetID="17" presetClass="entr" presetSubtype="4" fill="hold" nodeType="afterEffect">
                                  <p:stCondLst>
                                    <p:cond delay="0"/>
                                  </p:stCondLst>
                                  <p:childTnLst>
                                    <p:set>
                                      <p:cBhvr>
                                        <p:cTn id="78" dur="1" fill="hold">
                                          <p:stCondLst>
                                            <p:cond delay="0"/>
                                          </p:stCondLst>
                                        </p:cTn>
                                        <p:tgtEl>
                                          <p:spTgt spid="285"/>
                                        </p:tgtEl>
                                        <p:attrNameLst>
                                          <p:attrName>style.visibility</p:attrName>
                                        </p:attrNameLst>
                                      </p:cBhvr>
                                      <p:to>
                                        <p:strVal val="visible"/>
                                      </p:to>
                                    </p:set>
                                    <p:anim calcmode="lin" valueType="num">
                                      <p:cBhvr>
                                        <p:cTn id="79" dur="500" fill="hold"/>
                                        <p:tgtEl>
                                          <p:spTgt spid="285"/>
                                        </p:tgtEl>
                                        <p:attrNameLst>
                                          <p:attrName>ppt_x</p:attrName>
                                        </p:attrNameLst>
                                      </p:cBhvr>
                                      <p:tavLst>
                                        <p:tav tm="0">
                                          <p:val>
                                            <p:strVal val="#ppt_x"/>
                                          </p:val>
                                        </p:tav>
                                        <p:tav tm="100000">
                                          <p:val>
                                            <p:strVal val="#ppt_x"/>
                                          </p:val>
                                        </p:tav>
                                      </p:tavLst>
                                    </p:anim>
                                    <p:anim calcmode="lin" valueType="num">
                                      <p:cBhvr>
                                        <p:cTn id="80" dur="500" fill="hold"/>
                                        <p:tgtEl>
                                          <p:spTgt spid="285"/>
                                        </p:tgtEl>
                                        <p:attrNameLst>
                                          <p:attrName>ppt_y</p:attrName>
                                        </p:attrNameLst>
                                      </p:cBhvr>
                                      <p:tavLst>
                                        <p:tav tm="0">
                                          <p:val>
                                            <p:strVal val="#ppt_y+#ppt_h/2"/>
                                          </p:val>
                                        </p:tav>
                                        <p:tav tm="100000">
                                          <p:val>
                                            <p:strVal val="#ppt_y"/>
                                          </p:val>
                                        </p:tav>
                                      </p:tavLst>
                                    </p:anim>
                                    <p:anim calcmode="lin" valueType="num">
                                      <p:cBhvr>
                                        <p:cTn id="81" dur="500" fill="hold"/>
                                        <p:tgtEl>
                                          <p:spTgt spid="285"/>
                                        </p:tgtEl>
                                        <p:attrNameLst>
                                          <p:attrName>ppt_w</p:attrName>
                                        </p:attrNameLst>
                                      </p:cBhvr>
                                      <p:tavLst>
                                        <p:tav tm="0">
                                          <p:val>
                                            <p:strVal val="#ppt_w"/>
                                          </p:val>
                                        </p:tav>
                                        <p:tav tm="100000">
                                          <p:val>
                                            <p:strVal val="#ppt_w"/>
                                          </p:val>
                                        </p:tav>
                                      </p:tavLst>
                                    </p:anim>
                                    <p:anim calcmode="lin" valueType="num">
                                      <p:cBhvr>
                                        <p:cTn id="82" dur="500" fill="hold"/>
                                        <p:tgtEl>
                                          <p:spTgt spid="285"/>
                                        </p:tgtEl>
                                        <p:attrNameLst>
                                          <p:attrName>ppt_h</p:attrName>
                                        </p:attrNameLst>
                                      </p:cBhvr>
                                      <p:tavLst>
                                        <p:tav tm="0">
                                          <p:val>
                                            <p:fltVal val="0"/>
                                          </p:val>
                                        </p:tav>
                                        <p:tav tm="100000">
                                          <p:val>
                                            <p:strVal val="#ppt_h"/>
                                          </p:val>
                                        </p:tav>
                                      </p:tavLst>
                                    </p:anim>
                                  </p:childTnLst>
                                </p:cTn>
                              </p:par>
                            </p:childTnLst>
                          </p:cTn>
                        </p:par>
                        <p:par>
                          <p:cTn id="83" fill="hold">
                            <p:stCondLst>
                              <p:cond delay="2000"/>
                            </p:stCondLst>
                            <p:childTnLst>
                              <p:par>
                                <p:cTn id="84" presetID="17" presetClass="entr" presetSubtype="8" fill="hold" nodeType="afterEffect">
                                  <p:stCondLst>
                                    <p:cond delay="0"/>
                                  </p:stCondLst>
                                  <p:childTnLst>
                                    <p:set>
                                      <p:cBhvr>
                                        <p:cTn id="85" dur="1" fill="hold">
                                          <p:stCondLst>
                                            <p:cond delay="0"/>
                                          </p:stCondLst>
                                        </p:cTn>
                                        <p:tgtEl>
                                          <p:spTgt spid="286"/>
                                        </p:tgtEl>
                                        <p:attrNameLst>
                                          <p:attrName>style.visibility</p:attrName>
                                        </p:attrNameLst>
                                      </p:cBhvr>
                                      <p:to>
                                        <p:strVal val="visible"/>
                                      </p:to>
                                    </p:set>
                                    <p:anim calcmode="lin" valueType="num">
                                      <p:cBhvr>
                                        <p:cTn id="86" dur="500" fill="hold"/>
                                        <p:tgtEl>
                                          <p:spTgt spid="286"/>
                                        </p:tgtEl>
                                        <p:attrNameLst>
                                          <p:attrName>ppt_x</p:attrName>
                                        </p:attrNameLst>
                                      </p:cBhvr>
                                      <p:tavLst>
                                        <p:tav tm="0">
                                          <p:val>
                                            <p:strVal val="#ppt_x-#ppt_w/2"/>
                                          </p:val>
                                        </p:tav>
                                        <p:tav tm="100000">
                                          <p:val>
                                            <p:strVal val="#ppt_x"/>
                                          </p:val>
                                        </p:tav>
                                      </p:tavLst>
                                    </p:anim>
                                    <p:anim calcmode="lin" valueType="num">
                                      <p:cBhvr>
                                        <p:cTn id="87" dur="500" fill="hold"/>
                                        <p:tgtEl>
                                          <p:spTgt spid="286"/>
                                        </p:tgtEl>
                                        <p:attrNameLst>
                                          <p:attrName>ppt_y</p:attrName>
                                        </p:attrNameLst>
                                      </p:cBhvr>
                                      <p:tavLst>
                                        <p:tav tm="0">
                                          <p:val>
                                            <p:strVal val="#ppt_y"/>
                                          </p:val>
                                        </p:tav>
                                        <p:tav tm="100000">
                                          <p:val>
                                            <p:strVal val="#ppt_y"/>
                                          </p:val>
                                        </p:tav>
                                      </p:tavLst>
                                    </p:anim>
                                    <p:anim calcmode="lin" valueType="num">
                                      <p:cBhvr>
                                        <p:cTn id="88" dur="500" fill="hold"/>
                                        <p:tgtEl>
                                          <p:spTgt spid="286"/>
                                        </p:tgtEl>
                                        <p:attrNameLst>
                                          <p:attrName>ppt_w</p:attrName>
                                        </p:attrNameLst>
                                      </p:cBhvr>
                                      <p:tavLst>
                                        <p:tav tm="0">
                                          <p:val>
                                            <p:fltVal val="0"/>
                                          </p:val>
                                        </p:tav>
                                        <p:tav tm="100000">
                                          <p:val>
                                            <p:strVal val="#ppt_w"/>
                                          </p:val>
                                        </p:tav>
                                      </p:tavLst>
                                    </p:anim>
                                    <p:anim calcmode="lin" valueType="num">
                                      <p:cBhvr>
                                        <p:cTn id="89" dur="500" fill="hold"/>
                                        <p:tgtEl>
                                          <p:spTgt spid="286"/>
                                        </p:tgtEl>
                                        <p:attrNameLst>
                                          <p:attrName>ppt_h</p:attrName>
                                        </p:attrNameLst>
                                      </p:cBhvr>
                                      <p:tavLst>
                                        <p:tav tm="0">
                                          <p:val>
                                            <p:strVal val="#ppt_h"/>
                                          </p:val>
                                        </p:tav>
                                        <p:tav tm="100000">
                                          <p:val>
                                            <p:strVal val="#ppt_h"/>
                                          </p:val>
                                        </p:tav>
                                      </p:tavLst>
                                    </p:anim>
                                  </p:childTnLst>
                                </p:cTn>
                              </p:par>
                              <p:par>
                                <p:cTn id="90" presetID="17" presetClass="entr" presetSubtype="8" fill="hold" nodeType="withEffect">
                                  <p:stCondLst>
                                    <p:cond delay="0"/>
                                  </p:stCondLst>
                                  <p:childTnLst>
                                    <p:set>
                                      <p:cBhvr>
                                        <p:cTn id="91" dur="1" fill="hold">
                                          <p:stCondLst>
                                            <p:cond delay="0"/>
                                          </p:stCondLst>
                                        </p:cTn>
                                        <p:tgtEl>
                                          <p:spTgt spid="291"/>
                                        </p:tgtEl>
                                        <p:attrNameLst>
                                          <p:attrName>style.visibility</p:attrName>
                                        </p:attrNameLst>
                                      </p:cBhvr>
                                      <p:to>
                                        <p:strVal val="visible"/>
                                      </p:to>
                                    </p:set>
                                    <p:anim calcmode="lin" valueType="num">
                                      <p:cBhvr>
                                        <p:cTn id="92" dur="500" fill="hold"/>
                                        <p:tgtEl>
                                          <p:spTgt spid="291"/>
                                        </p:tgtEl>
                                        <p:attrNameLst>
                                          <p:attrName>ppt_x</p:attrName>
                                        </p:attrNameLst>
                                      </p:cBhvr>
                                      <p:tavLst>
                                        <p:tav tm="0">
                                          <p:val>
                                            <p:strVal val="#ppt_x-#ppt_w/2"/>
                                          </p:val>
                                        </p:tav>
                                        <p:tav tm="100000">
                                          <p:val>
                                            <p:strVal val="#ppt_x"/>
                                          </p:val>
                                        </p:tav>
                                      </p:tavLst>
                                    </p:anim>
                                    <p:anim calcmode="lin" valueType="num">
                                      <p:cBhvr>
                                        <p:cTn id="93" dur="500" fill="hold"/>
                                        <p:tgtEl>
                                          <p:spTgt spid="291"/>
                                        </p:tgtEl>
                                        <p:attrNameLst>
                                          <p:attrName>ppt_y</p:attrName>
                                        </p:attrNameLst>
                                      </p:cBhvr>
                                      <p:tavLst>
                                        <p:tav tm="0">
                                          <p:val>
                                            <p:strVal val="#ppt_y"/>
                                          </p:val>
                                        </p:tav>
                                        <p:tav tm="100000">
                                          <p:val>
                                            <p:strVal val="#ppt_y"/>
                                          </p:val>
                                        </p:tav>
                                      </p:tavLst>
                                    </p:anim>
                                    <p:anim calcmode="lin" valueType="num">
                                      <p:cBhvr>
                                        <p:cTn id="94" dur="500" fill="hold"/>
                                        <p:tgtEl>
                                          <p:spTgt spid="291"/>
                                        </p:tgtEl>
                                        <p:attrNameLst>
                                          <p:attrName>ppt_w</p:attrName>
                                        </p:attrNameLst>
                                      </p:cBhvr>
                                      <p:tavLst>
                                        <p:tav tm="0">
                                          <p:val>
                                            <p:fltVal val="0"/>
                                          </p:val>
                                        </p:tav>
                                        <p:tav tm="100000">
                                          <p:val>
                                            <p:strVal val="#ppt_w"/>
                                          </p:val>
                                        </p:tav>
                                      </p:tavLst>
                                    </p:anim>
                                    <p:anim calcmode="lin" valueType="num">
                                      <p:cBhvr>
                                        <p:cTn id="95" dur="500" fill="hold"/>
                                        <p:tgtEl>
                                          <p:spTgt spid="291"/>
                                        </p:tgtEl>
                                        <p:attrNameLst>
                                          <p:attrName>ppt_h</p:attrName>
                                        </p:attrNameLst>
                                      </p:cBhvr>
                                      <p:tavLst>
                                        <p:tav tm="0">
                                          <p:val>
                                            <p:strVal val="#ppt_h"/>
                                          </p:val>
                                        </p:tav>
                                        <p:tav tm="100000">
                                          <p:val>
                                            <p:strVal val="#ppt_h"/>
                                          </p:val>
                                        </p:tav>
                                      </p:tavLst>
                                    </p:anim>
                                  </p:childTnLst>
                                </p:cTn>
                              </p:par>
                              <p:par>
                                <p:cTn id="96" presetID="17" presetClass="entr" presetSubtype="8" fill="hold" nodeType="withEffect">
                                  <p:stCondLst>
                                    <p:cond delay="0"/>
                                  </p:stCondLst>
                                  <p:childTnLst>
                                    <p:set>
                                      <p:cBhvr>
                                        <p:cTn id="97" dur="1" fill="hold">
                                          <p:stCondLst>
                                            <p:cond delay="0"/>
                                          </p:stCondLst>
                                        </p:cTn>
                                        <p:tgtEl>
                                          <p:spTgt spid="293"/>
                                        </p:tgtEl>
                                        <p:attrNameLst>
                                          <p:attrName>style.visibility</p:attrName>
                                        </p:attrNameLst>
                                      </p:cBhvr>
                                      <p:to>
                                        <p:strVal val="visible"/>
                                      </p:to>
                                    </p:set>
                                    <p:anim calcmode="lin" valueType="num">
                                      <p:cBhvr>
                                        <p:cTn id="98" dur="500" fill="hold"/>
                                        <p:tgtEl>
                                          <p:spTgt spid="293"/>
                                        </p:tgtEl>
                                        <p:attrNameLst>
                                          <p:attrName>ppt_x</p:attrName>
                                        </p:attrNameLst>
                                      </p:cBhvr>
                                      <p:tavLst>
                                        <p:tav tm="0">
                                          <p:val>
                                            <p:strVal val="#ppt_x-#ppt_w/2"/>
                                          </p:val>
                                        </p:tav>
                                        <p:tav tm="100000">
                                          <p:val>
                                            <p:strVal val="#ppt_x"/>
                                          </p:val>
                                        </p:tav>
                                      </p:tavLst>
                                    </p:anim>
                                    <p:anim calcmode="lin" valueType="num">
                                      <p:cBhvr>
                                        <p:cTn id="99" dur="500" fill="hold"/>
                                        <p:tgtEl>
                                          <p:spTgt spid="293"/>
                                        </p:tgtEl>
                                        <p:attrNameLst>
                                          <p:attrName>ppt_y</p:attrName>
                                        </p:attrNameLst>
                                      </p:cBhvr>
                                      <p:tavLst>
                                        <p:tav tm="0">
                                          <p:val>
                                            <p:strVal val="#ppt_y"/>
                                          </p:val>
                                        </p:tav>
                                        <p:tav tm="100000">
                                          <p:val>
                                            <p:strVal val="#ppt_y"/>
                                          </p:val>
                                        </p:tav>
                                      </p:tavLst>
                                    </p:anim>
                                    <p:anim calcmode="lin" valueType="num">
                                      <p:cBhvr>
                                        <p:cTn id="100" dur="500" fill="hold"/>
                                        <p:tgtEl>
                                          <p:spTgt spid="293"/>
                                        </p:tgtEl>
                                        <p:attrNameLst>
                                          <p:attrName>ppt_w</p:attrName>
                                        </p:attrNameLst>
                                      </p:cBhvr>
                                      <p:tavLst>
                                        <p:tav tm="0">
                                          <p:val>
                                            <p:fltVal val="0"/>
                                          </p:val>
                                        </p:tav>
                                        <p:tav tm="100000">
                                          <p:val>
                                            <p:strVal val="#ppt_w"/>
                                          </p:val>
                                        </p:tav>
                                      </p:tavLst>
                                    </p:anim>
                                    <p:anim calcmode="lin" valueType="num">
                                      <p:cBhvr>
                                        <p:cTn id="101" dur="500" fill="hold"/>
                                        <p:tgtEl>
                                          <p:spTgt spid="293"/>
                                        </p:tgtEl>
                                        <p:attrNameLst>
                                          <p:attrName>ppt_h</p:attrName>
                                        </p:attrNameLst>
                                      </p:cBhvr>
                                      <p:tavLst>
                                        <p:tav tm="0">
                                          <p:val>
                                            <p:strVal val="#ppt_h"/>
                                          </p:val>
                                        </p:tav>
                                        <p:tav tm="100000">
                                          <p:val>
                                            <p:strVal val="#ppt_h"/>
                                          </p:val>
                                        </p:tav>
                                      </p:tavLst>
                                    </p:anim>
                                  </p:childTnLst>
                                </p:cTn>
                              </p:par>
                              <p:par>
                                <p:cTn id="102" presetID="17" presetClass="entr" presetSubtype="8" fill="hold" nodeType="withEffect">
                                  <p:stCondLst>
                                    <p:cond delay="0"/>
                                  </p:stCondLst>
                                  <p:childTnLst>
                                    <p:set>
                                      <p:cBhvr>
                                        <p:cTn id="103" dur="1" fill="hold">
                                          <p:stCondLst>
                                            <p:cond delay="0"/>
                                          </p:stCondLst>
                                        </p:cTn>
                                        <p:tgtEl>
                                          <p:spTgt spid="295"/>
                                        </p:tgtEl>
                                        <p:attrNameLst>
                                          <p:attrName>style.visibility</p:attrName>
                                        </p:attrNameLst>
                                      </p:cBhvr>
                                      <p:to>
                                        <p:strVal val="visible"/>
                                      </p:to>
                                    </p:set>
                                    <p:anim calcmode="lin" valueType="num">
                                      <p:cBhvr>
                                        <p:cTn id="104" dur="500" fill="hold"/>
                                        <p:tgtEl>
                                          <p:spTgt spid="295"/>
                                        </p:tgtEl>
                                        <p:attrNameLst>
                                          <p:attrName>ppt_x</p:attrName>
                                        </p:attrNameLst>
                                      </p:cBhvr>
                                      <p:tavLst>
                                        <p:tav tm="0">
                                          <p:val>
                                            <p:strVal val="#ppt_x-#ppt_w/2"/>
                                          </p:val>
                                        </p:tav>
                                        <p:tav tm="100000">
                                          <p:val>
                                            <p:strVal val="#ppt_x"/>
                                          </p:val>
                                        </p:tav>
                                      </p:tavLst>
                                    </p:anim>
                                    <p:anim calcmode="lin" valueType="num">
                                      <p:cBhvr>
                                        <p:cTn id="105" dur="500" fill="hold"/>
                                        <p:tgtEl>
                                          <p:spTgt spid="295"/>
                                        </p:tgtEl>
                                        <p:attrNameLst>
                                          <p:attrName>ppt_y</p:attrName>
                                        </p:attrNameLst>
                                      </p:cBhvr>
                                      <p:tavLst>
                                        <p:tav tm="0">
                                          <p:val>
                                            <p:strVal val="#ppt_y"/>
                                          </p:val>
                                        </p:tav>
                                        <p:tav tm="100000">
                                          <p:val>
                                            <p:strVal val="#ppt_y"/>
                                          </p:val>
                                        </p:tav>
                                      </p:tavLst>
                                    </p:anim>
                                    <p:anim calcmode="lin" valueType="num">
                                      <p:cBhvr>
                                        <p:cTn id="106" dur="500" fill="hold"/>
                                        <p:tgtEl>
                                          <p:spTgt spid="295"/>
                                        </p:tgtEl>
                                        <p:attrNameLst>
                                          <p:attrName>ppt_w</p:attrName>
                                        </p:attrNameLst>
                                      </p:cBhvr>
                                      <p:tavLst>
                                        <p:tav tm="0">
                                          <p:val>
                                            <p:fltVal val="0"/>
                                          </p:val>
                                        </p:tav>
                                        <p:tav tm="100000">
                                          <p:val>
                                            <p:strVal val="#ppt_w"/>
                                          </p:val>
                                        </p:tav>
                                      </p:tavLst>
                                    </p:anim>
                                    <p:anim calcmode="lin" valueType="num">
                                      <p:cBhvr>
                                        <p:cTn id="107" dur="500" fill="hold"/>
                                        <p:tgtEl>
                                          <p:spTgt spid="295"/>
                                        </p:tgtEl>
                                        <p:attrNameLst>
                                          <p:attrName>ppt_h</p:attrName>
                                        </p:attrNameLst>
                                      </p:cBhvr>
                                      <p:tavLst>
                                        <p:tav tm="0">
                                          <p:val>
                                            <p:strVal val="#ppt_h"/>
                                          </p:val>
                                        </p:tav>
                                        <p:tav tm="100000">
                                          <p:val>
                                            <p:strVal val="#ppt_h"/>
                                          </p:val>
                                        </p:tav>
                                      </p:tavLst>
                                    </p:anim>
                                  </p:childTnLst>
                                </p:cTn>
                              </p:par>
                            </p:childTnLst>
                          </p:cTn>
                        </p:par>
                        <p:par>
                          <p:cTn id="108" fill="hold">
                            <p:stCondLst>
                              <p:cond delay="2500"/>
                            </p:stCondLst>
                            <p:childTnLst>
                              <p:par>
                                <p:cTn id="109" presetID="17" presetClass="entr" presetSubtype="4" fill="hold" grpId="0" nodeType="afterEffect">
                                  <p:stCondLst>
                                    <p:cond delay="0"/>
                                  </p:stCondLst>
                                  <p:childTnLst>
                                    <p:set>
                                      <p:cBhvr>
                                        <p:cTn id="110" dur="1" fill="hold">
                                          <p:stCondLst>
                                            <p:cond delay="0"/>
                                          </p:stCondLst>
                                        </p:cTn>
                                        <p:tgtEl>
                                          <p:spTgt spid="287"/>
                                        </p:tgtEl>
                                        <p:attrNameLst>
                                          <p:attrName>style.visibility</p:attrName>
                                        </p:attrNameLst>
                                      </p:cBhvr>
                                      <p:to>
                                        <p:strVal val="visible"/>
                                      </p:to>
                                    </p:set>
                                    <p:anim calcmode="lin" valueType="num">
                                      <p:cBhvr>
                                        <p:cTn id="111" dur="500" fill="hold"/>
                                        <p:tgtEl>
                                          <p:spTgt spid="287"/>
                                        </p:tgtEl>
                                        <p:attrNameLst>
                                          <p:attrName>ppt_x</p:attrName>
                                        </p:attrNameLst>
                                      </p:cBhvr>
                                      <p:tavLst>
                                        <p:tav tm="0">
                                          <p:val>
                                            <p:strVal val="#ppt_x"/>
                                          </p:val>
                                        </p:tav>
                                        <p:tav tm="100000">
                                          <p:val>
                                            <p:strVal val="#ppt_x"/>
                                          </p:val>
                                        </p:tav>
                                      </p:tavLst>
                                    </p:anim>
                                    <p:anim calcmode="lin" valueType="num">
                                      <p:cBhvr>
                                        <p:cTn id="112" dur="500" fill="hold"/>
                                        <p:tgtEl>
                                          <p:spTgt spid="287"/>
                                        </p:tgtEl>
                                        <p:attrNameLst>
                                          <p:attrName>ppt_y</p:attrName>
                                        </p:attrNameLst>
                                      </p:cBhvr>
                                      <p:tavLst>
                                        <p:tav tm="0">
                                          <p:val>
                                            <p:strVal val="#ppt_y+#ppt_h/2"/>
                                          </p:val>
                                        </p:tav>
                                        <p:tav tm="100000">
                                          <p:val>
                                            <p:strVal val="#ppt_y"/>
                                          </p:val>
                                        </p:tav>
                                      </p:tavLst>
                                    </p:anim>
                                    <p:anim calcmode="lin" valueType="num">
                                      <p:cBhvr>
                                        <p:cTn id="113" dur="500" fill="hold"/>
                                        <p:tgtEl>
                                          <p:spTgt spid="287"/>
                                        </p:tgtEl>
                                        <p:attrNameLst>
                                          <p:attrName>ppt_w</p:attrName>
                                        </p:attrNameLst>
                                      </p:cBhvr>
                                      <p:tavLst>
                                        <p:tav tm="0">
                                          <p:val>
                                            <p:strVal val="#ppt_w"/>
                                          </p:val>
                                        </p:tav>
                                        <p:tav tm="100000">
                                          <p:val>
                                            <p:strVal val="#ppt_w"/>
                                          </p:val>
                                        </p:tav>
                                      </p:tavLst>
                                    </p:anim>
                                    <p:anim calcmode="lin" valueType="num">
                                      <p:cBhvr>
                                        <p:cTn id="114" dur="500" fill="hold"/>
                                        <p:tgtEl>
                                          <p:spTgt spid="287"/>
                                        </p:tgtEl>
                                        <p:attrNameLst>
                                          <p:attrName>ppt_h</p:attrName>
                                        </p:attrNameLst>
                                      </p:cBhvr>
                                      <p:tavLst>
                                        <p:tav tm="0">
                                          <p:val>
                                            <p:fltVal val="0"/>
                                          </p:val>
                                        </p:tav>
                                        <p:tav tm="100000">
                                          <p:val>
                                            <p:strVal val="#ppt_h"/>
                                          </p:val>
                                        </p:tav>
                                      </p:tavLst>
                                    </p:anim>
                                  </p:childTnLst>
                                </p:cTn>
                              </p:par>
                            </p:childTnLst>
                          </p:cTn>
                        </p:par>
                        <p:par>
                          <p:cTn id="115" fill="hold">
                            <p:stCondLst>
                              <p:cond delay="3000"/>
                            </p:stCondLst>
                            <p:childTnLst>
                              <p:par>
                                <p:cTn id="116" presetID="17" presetClass="entr" presetSubtype="8" fill="hold" grpId="0" nodeType="afterEffect">
                                  <p:stCondLst>
                                    <p:cond delay="0"/>
                                  </p:stCondLst>
                                  <p:childTnLst>
                                    <p:set>
                                      <p:cBhvr>
                                        <p:cTn id="117" dur="1" fill="hold">
                                          <p:stCondLst>
                                            <p:cond delay="0"/>
                                          </p:stCondLst>
                                        </p:cTn>
                                        <p:tgtEl>
                                          <p:spTgt spid="288"/>
                                        </p:tgtEl>
                                        <p:attrNameLst>
                                          <p:attrName>style.visibility</p:attrName>
                                        </p:attrNameLst>
                                      </p:cBhvr>
                                      <p:to>
                                        <p:strVal val="visible"/>
                                      </p:to>
                                    </p:set>
                                    <p:anim calcmode="lin" valueType="num">
                                      <p:cBhvr>
                                        <p:cTn id="118" dur="500" fill="hold"/>
                                        <p:tgtEl>
                                          <p:spTgt spid="288"/>
                                        </p:tgtEl>
                                        <p:attrNameLst>
                                          <p:attrName>ppt_x</p:attrName>
                                        </p:attrNameLst>
                                      </p:cBhvr>
                                      <p:tavLst>
                                        <p:tav tm="0">
                                          <p:val>
                                            <p:strVal val="#ppt_x-#ppt_w/2"/>
                                          </p:val>
                                        </p:tav>
                                        <p:tav tm="100000">
                                          <p:val>
                                            <p:strVal val="#ppt_x"/>
                                          </p:val>
                                        </p:tav>
                                      </p:tavLst>
                                    </p:anim>
                                    <p:anim calcmode="lin" valueType="num">
                                      <p:cBhvr>
                                        <p:cTn id="119" dur="500" fill="hold"/>
                                        <p:tgtEl>
                                          <p:spTgt spid="288"/>
                                        </p:tgtEl>
                                        <p:attrNameLst>
                                          <p:attrName>ppt_y</p:attrName>
                                        </p:attrNameLst>
                                      </p:cBhvr>
                                      <p:tavLst>
                                        <p:tav tm="0">
                                          <p:val>
                                            <p:strVal val="#ppt_y"/>
                                          </p:val>
                                        </p:tav>
                                        <p:tav tm="100000">
                                          <p:val>
                                            <p:strVal val="#ppt_y"/>
                                          </p:val>
                                        </p:tav>
                                      </p:tavLst>
                                    </p:anim>
                                    <p:anim calcmode="lin" valueType="num">
                                      <p:cBhvr>
                                        <p:cTn id="120" dur="500" fill="hold"/>
                                        <p:tgtEl>
                                          <p:spTgt spid="288"/>
                                        </p:tgtEl>
                                        <p:attrNameLst>
                                          <p:attrName>ppt_w</p:attrName>
                                        </p:attrNameLst>
                                      </p:cBhvr>
                                      <p:tavLst>
                                        <p:tav tm="0">
                                          <p:val>
                                            <p:fltVal val="0"/>
                                          </p:val>
                                        </p:tav>
                                        <p:tav tm="100000">
                                          <p:val>
                                            <p:strVal val="#ppt_w"/>
                                          </p:val>
                                        </p:tav>
                                      </p:tavLst>
                                    </p:anim>
                                    <p:anim calcmode="lin" valueType="num">
                                      <p:cBhvr>
                                        <p:cTn id="121" dur="500" fill="hold"/>
                                        <p:tgtEl>
                                          <p:spTgt spid="288"/>
                                        </p:tgtEl>
                                        <p:attrNameLst>
                                          <p:attrName>ppt_h</p:attrName>
                                        </p:attrNameLst>
                                      </p:cBhvr>
                                      <p:tavLst>
                                        <p:tav tm="0">
                                          <p:val>
                                            <p:strVal val="#ppt_h"/>
                                          </p:val>
                                        </p:tav>
                                        <p:tav tm="100000">
                                          <p:val>
                                            <p:strVal val="#ppt_h"/>
                                          </p:val>
                                        </p:tav>
                                      </p:tavLst>
                                    </p:anim>
                                  </p:childTnLst>
                                </p:cTn>
                              </p:par>
                            </p:childTnLst>
                          </p:cTn>
                        </p:par>
                        <p:par>
                          <p:cTn id="122" fill="hold">
                            <p:stCondLst>
                              <p:cond delay="3500"/>
                            </p:stCondLst>
                            <p:childTnLst>
                              <p:par>
                                <p:cTn id="123" presetID="17" presetClass="entr" presetSubtype="4" fill="hold" grpId="0" nodeType="afterEffect">
                                  <p:stCondLst>
                                    <p:cond delay="0"/>
                                  </p:stCondLst>
                                  <p:childTnLst>
                                    <p:set>
                                      <p:cBhvr>
                                        <p:cTn id="124" dur="1" fill="hold">
                                          <p:stCondLst>
                                            <p:cond delay="0"/>
                                          </p:stCondLst>
                                        </p:cTn>
                                        <p:tgtEl>
                                          <p:spTgt spid="289"/>
                                        </p:tgtEl>
                                        <p:attrNameLst>
                                          <p:attrName>style.visibility</p:attrName>
                                        </p:attrNameLst>
                                      </p:cBhvr>
                                      <p:to>
                                        <p:strVal val="visible"/>
                                      </p:to>
                                    </p:set>
                                    <p:anim calcmode="lin" valueType="num">
                                      <p:cBhvr>
                                        <p:cTn id="125" dur="500" fill="hold"/>
                                        <p:tgtEl>
                                          <p:spTgt spid="289"/>
                                        </p:tgtEl>
                                        <p:attrNameLst>
                                          <p:attrName>ppt_x</p:attrName>
                                        </p:attrNameLst>
                                      </p:cBhvr>
                                      <p:tavLst>
                                        <p:tav tm="0">
                                          <p:val>
                                            <p:strVal val="#ppt_x"/>
                                          </p:val>
                                        </p:tav>
                                        <p:tav tm="100000">
                                          <p:val>
                                            <p:strVal val="#ppt_x"/>
                                          </p:val>
                                        </p:tav>
                                      </p:tavLst>
                                    </p:anim>
                                    <p:anim calcmode="lin" valueType="num">
                                      <p:cBhvr>
                                        <p:cTn id="126" dur="500" fill="hold"/>
                                        <p:tgtEl>
                                          <p:spTgt spid="289"/>
                                        </p:tgtEl>
                                        <p:attrNameLst>
                                          <p:attrName>ppt_y</p:attrName>
                                        </p:attrNameLst>
                                      </p:cBhvr>
                                      <p:tavLst>
                                        <p:tav tm="0">
                                          <p:val>
                                            <p:strVal val="#ppt_y+#ppt_h/2"/>
                                          </p:val>
                                        </p:tav>
                                        <p:tav tm="100000">
                                          <p:val>
                                            <p:strVal val="#ppt_y"/>
                                          </p:val>
                                        </p:tav>
                                      </p:tavLst>
                                    </p:anim>
                                    <p:anim calcmode="lin" valueType="num">
                                      <p:cBhvr>
                                        <p:cTn id="127" dur="500" fill="hold"/>
                                        <p:tgtEl>
                                          <p:spTgt spid="289"/>
                                        </p:tgtEl>
                                        <p:attrNameLst>
                                          <p:attrName>ppt_w</p:attrName>
                                        </p:attrNameLst>
                                      </p:cBhvr>
                                      <p:tavLst>
                                        <p:tav tm="0">
                                          <p:val>
                                            <p:strVal val="#ppt_w"/>
                                          </p:val>
                                        </p:tav>
                                        <p:tav tm="100000">
                                          <p:val>
                                            <p:strVal val="#ppt_w"/>
                                          </p:val>
                                        </p:tav>
                                      </p:tavLst>
                                    </p:anim>
                                    <p:anim calcmode="lin" valueType="num">
                                      <p:cBhvr>
                                        <p:cTn id="128" dur="500" fill="hold"/>
                                        <p:tgtEl>
                                          <p:spTgt spid="289"/>
                                        </p:tgtEl>
                                        <p:attrNameLst>
                                          <p:attrName>ppt_h</p:attrName>
                                        </p:attrNameLst>
                                      </p:cBhvr>
                                      <p:tavLst>
                                        <p:tav tm="0">
                                          <p:val>
                                            <p:fltVal val="0"/>
                                          </p:val>
                                        </p:tav>
                                        <p:tav tm="100000">
                                          <p:val>
                                            <p:strVal val="#ppt_h"/>
                                          </p:val>
                                        </p:tav>
                                      </p:tavLst>
                                    </p:anim>
                                  </p:childTnLst>
                                </p:cTn>
                              </p:par>
                            </p:childTnLst>
                          </p:cTn>
                        </p:par>
                        <p:par>
                          <p:cTn id="129" fill="hold">
                            <p:stCondLst>
                              <p:cond delay="4000"/>
                            </p:stCondLst>
                            <p:childTnLst>
                              <p:par>
                                <p:cTn id="130" presetID="17" presetClass="entr" presetSubtype="8" fill="hold" nodeType="afterEffect">
                                  <p:stCondLst>
                                    <p:cond delay="0"/>
                                  </p:stCondLst>
                                  <p:childTnLst>
                                    <p:set>
                                      <p:cBhvr>
                                        <p:cTn id="131" dur="1" fill="hold">
                                          <p:stCondLst>
                                            <p:cond delay="0"/>
                                          </p:stCondLst>
                                        </p:cTn>
                                        <p:tgtEl>
                                          <p:spTgt spid="290"/>
                                        </p:tgtEl>
                                        <p:attrNameLst>
                                          <p:attrName>style.visibility</p:attrName>
                                        </p:attrNameLst>
                                      </p:cBhvr>
                                      <p:to>
                                        <p:strVal val="visible"/>
                                      </p:to>
                                    </p:set>
                                    <p:anim calcmode="lin" valueType="num">
                                      <p:cBhvr>
                                        <p:cTn id="132" dur="500" fill="hold"/>
                                        <p:tgtEl>
                                          <p:spTgt spid="290"/>
                                        </p:tgtEl>
                                        <p:attrNameLst>
                                          <p:attrName>ppt_x</p:attrName>
                                        </p:attrNameLst>
                                      </p:cBhvr>
                                      <p:tavLst>
                                        <p:tav tm="0">
                                          <p:val>
                                            <p:strVal val="#ppt_x-#ppt_w/2"/>
                                          </p:val>
                                        </p:tav>
                                        <p:tav tm="100000">
                                          <p:val>
                                            <p:strVal val="#ppt_x"/>
                                          </p:val>
                                        </p:tav>
                                      </p:tavLst>
                                    </p:anim>
                                    <p:anim calcmode="lin" valueType="num">
                                      <p:cBhvr>
                                        <p:cTn id="133" dur="500" fill="hold"/>
                                        <p:tgtEl>
                                          <p:spTgt spid="290"/>
                                        </p:tgtEl>
                                        <p:attrNameLst>
                                          <p:attrName>ppt_y</p:attrName>
                                        </p:attrNameLst>
                                      </p:cBhvr>
                                      <p:tavLst>
                                        <p:tav tm="0">
                                          <p:val>
                                            <p:strVal val="#ppt_y"/>
                                          </p:val>
                                        </p:tav>
                                        <p:tav tm="100000">
                                          <p:val>
                                            <p:strVal val="#ppt_y"/>
                                          </p:val>
                                        </p:tav>
                                      </p:tavLst>
                                    </p:anim>
                                    <p:anim calcmode="lin" valueType="num">
                                      <p:cBhvr>
                                        <p:cTn id="134" dur="500" fill="hold"/>
                                        <p:tgtEl>
                                          <p:spTgt spid="290"/>
                                        </p:tgtEl>
                                        <p:attrNameLst>
                                          <p:attrName>ppt_w</p:attrName>
                                        </p:attrNameLst>
                                      </p:cBhvr>
                                      <p:tavLst>
                                        <p:tav tm="0">
                                          <p:val>
                                            <p:fltVal val="0"/>
                                          </p:val>
                                        </p:tav>
                                        <p:tav tm="100000">
                                          <p:val>
                                            <p:strVal val="#ppt_w"/>
                                          </p:val>
                                        </p:tav>
                                      </p:tavLst>
                                    </p:anim>
                                    <p:anim calcmode="lin" valueType="num">
                                      <p:cBhvr>
                                        <p:cTn id="135" dur="500" fill="hold"/>
                                        <p:tgtEl>
                                          <p:spTgt spid="290"/>
                                        </p:tgtEl>
                                        <p:attrNameLst>
                                          <p:attrName>ppt_h</p:attrName>
                                        </p:attrNameLst>
                                      </p:cBhvr>
                                      <p:tavLst>
                                        <p:tav tm="0">
                                          <p:val>
                                            <p:strVal val="#ppt_h"/>
                                          </p:val>
                                        </p:tav>
                                        <p:tav tm="100000">
                                          <p:val>
                                            <p:strVal val="#ppt_h"/>
                                          </p:val>
                                        </p:tav>
                                      </p:tavLst>
                                    </p:anim>
                                  </p:childTnLst>
                                </p:cTn>
                              </p:par>
                              <p:par>
                                <p:cTn id="136" presetID="17" presetClass="entr" presetSubtype="8" fill="hold" nodeType="withEffect">
                                  <p:stCondLst>
                                    <p:cond delay="0"/>
                                  </p:stCondLst>
                                  <p:childTnLst>
                                    <p:set>
                                      <p:cBhvr>
                                        <p:cTn id="137" dur="1" fill="hold">
                                          <p:stCondLst>
                                            <p:cond delay="0"/>
                                          </p:stCondLst>
                                        </p:cTn>
                                        <p:tgtEl>
                                          <p:spTgt spid="292"/>
                                        </p:tgtEl>
                                        <p:attrNameLst>
                                          <p:attrName>style.visibility</p:attrName>
                                        </p:attrNameLst>
                                      </p:cBhvr>
                                      <p:to>
                                        <p:strVal val="visible"/>
                                      </p:to>
                                    </p:set>
                                    <p:anim calcmode="lin" valueType="num">
                                      <p:cBhvr>
                                        <p:cTn id="138" dur="500" fill="hold"/>
                                        <p:tgtEl>
                                          <p:spTgt spid="292"/>
                                        </p:tgtEl>
                                        <p:attrNameLst>
                                          <p:attrName>ppt_x</p:attrName>
                                        </p:attrNameLst>
                                      </p:cBhvr>
                                      <p:tavLst>
                                        <p:tav tm="0">
                                          <p:val>
                                            <p:strVal val="#ppt_x-#ppt_w/2"/>
                                          </p:val>
                                        </p:tav>
                                        <p:tav tm="100000">
                                          <p:val>
                                            <p:strVal val="#ppt_x"/>
                                          </p:val>
                                        </p:tav>
                                      </p:tavLst>
                                    </p:anim>
                                    <p:anim calcmode="lin" valueType="num">
                                      <p:cBhvr>
                                        <p:cTn id="139" dur="500" fill="hold"/>
                                        <p:tgtEl>
                                          <p:spTgt spid="292"/>
                                        </p:tgtEl>
                                        <p:attrNameLst>
                                          <p:attrName>ppt_y</p:attrName>
                                        </p:attrNameLst>
                                      </p:cBhvr>
                                      <p:tavLst>
                                        <p:tav tm="0">
                                          <p:val>
                                            <p:strVal val="#ppt_y"/>
                                          </p:val>
                                        </p:tav>
                                        <p:tav tm="100000">
                                          <p:val>
                                            <p:strVal val="#ppt_y"/>
                                          </p:val>
                                        </p:tav>
                                      </p:tavLst>
                                    </p:anim>
                                    <p:anim calcmode="lin" valueType="num">
                                      <p:cBhvr>
                                        <p:cTn id="140" dur="500" fill="hold"/>
                                        <p:tgtEl>
                                          <p:spTgt spid="292"/>
                                        </p:tgtEl>
                                        <p:attrNameLst>
                                          <p:attrName>ppt_w</p:attrName>
                                        </p:attrNameLst>
                                      </p:cBhvr>
                                      <p:tavLst>
                                        <p:tav tm="0">
                                          <p:val>
                                            <p:fltVal val="0"/>
                                          </p:val>
                                        </p:tav>
                                        <p:tav tm="100000">
                                          <p:val>
                                            <p:strVal val="#ppt_w"/>
                                          </p:val>
                                        </p:tav>
                                      </p:tavLst>
                                    </p:anim>
                                    <p:anim calcmode="lin" valueType="num">
                                      <p:cBhvr>
                                        <p:cTn id="141" dur="500" fill="hold"/>
                                        <p:tgtEl>
                                          <p:spTgt spid="292"/>
                                        </p:tgtEl>
                                        <p:attrNameLst>
                                          <p:attrName>ppt_h</p:attrName>
                                        </p:attrNameLst>
                                      </p:cBhvr>
                                      <p:tavLst>
                                        <p:tav tm="0">
                                          <p:val>
                                            <p:strVal val="#ppt_h"/>
                                          </p:val>
                                        </p:tav>
                                        <p:tav tm="100000">
                                          <p:val>
                                            <p:strVal val="#ppt_h"/>
                                          </p:val>
                                        </p:tav>
                                      </p:tavLst>
                                    </p:anim>
                                  </p:childTnLst>
                                </p:cTn>
                              </p:par>
                              <p:par>
                                <p:cTn id="142" presetID="17" presetClass="entr" presetSubtype="8" fill="hold" nodeType="withEffect">
                                  <p:stCondLst>
                                    <p:cond delay="0"/>
                                  </p:stCondLst>
                                  <p:childTnLst>
                                    <p:set>
                                      <p:cBhvr>
                                        <p:cTn id="143" dur="1" fill="hold">
                                          <p:stCondLst>
                                            <p:cond delay="0"/>
                                          </p:stCondLst>
                                        </p:cTn>
                                        <p:tgtEl>
                                          <p:spTgt spid="294"/>
                                        </p:tgtEl>
                                        <p:attrNameLst>
                                          <p:attrName>style.visibility</p:attrName>
                                        </p:attrNameLst>
                                      </p:cBhvr>
                                      <p:to>
                                        <p:strVal val="visible"/>
                                      </p:to>
                                    </p:set>
                                    <p:anim calcmode="lin" valueType="num">
                                      <p:cBhvr>
                                        <p:cTn id="144" dur="500" fill="hold"/>
                                        <p:tgtEl>
                                          <p:spTgt spid="294"/>
                                        </p:tgtEl>
                                        <p:attrNameLst>
                                          <p:attrName>ppt_x</p:attrName>
                                        </p:attrNameLst>
                                      </p:cBhvr>
                                      <p:tavLst>
                                        <p:tav tm="0">
                                          <p:val>
                                            <p:strVal val="#ppt_x-#ppt_w/2"/>
                                          </p:val>
                                        </p:tav>
                                        <p:tav tm="100000">
                                          <p:val>
                                            <p:strVal val="#ppt_x"/>
                                          </p:val>
                                        </p:tav>
                                      </p:tavLst>
                                    </p:anim>
                                    <p:anim calcmode="lin" valueType="num">
                                      <p:cBhvr>
                                        <p:cTn id="145" dur="500" fill="hold"/>
                                        <p:tgtEl>
                                          <p:spTgt spid="294"/>
                                        </p:tgtEl>
                                        <p:attrNameLst>
                                          <p:attrName>ppt_y</p:attrName>
                                        </p:attrNameLst>
                                      </p:cBhvr>
                                      <p:tavLst>
                                        <p:tav tm="0">
                                          <p:val>
                                            <p:strVal val="#ppt_y"/>
                                          </p:val>
                                        </p:tav>
                                        <p:tav tm="100000">
                                          <p:val>
                                            <p:strVal val="#ppt_y"/>
                                          </p:val>
                                        </p:tav>
                                      </p:tavLst>
                                    </p:anim>
                                    <p:anim calcmode="lin" valueType="num">
                                      <p:cBhvr>
                                        <p:cTn id="146" dur="500" fill="hold"/>
                                        <p:tgtEl>
                                          <p:spTgt spid="294"/>
                                        </p:tgtEl>
                                        <p:attrNameLst>
                                          <p:attrName>ppt_w</p:attrName>
                                        </p:attrNameLst>
                                      </p:cBhvr>
                                      <p:tavLst>
                                        <p:tav tm="0">
                                          <p:val>
                                            <p:fltVal val="0"/>
                                          </p:val>
                                        </p:tav>
                                        <p:tav tm="100000">
                                          <p:val>
                                            <p:strVal val="#ppt_w"/>
                                          </p:val>
                                        </p:tav>
                                      </p:tavLst>
                                    </p:anim>
                                    <p:anim calcmode="lin" valueType="num">
                                      <p:cBhvr>
                                        <p:cTn id="147" dur="500" fill="hold"/>
                                        <p:tgtEl>
                                          <p:spTgt spid="294"/>
                                        </p:tgtEl>
                                        <p:attrNameLst>
                                          <p:attrName>ppt_h</p:attrName>
                                        </p:attrNameLst>
                                      </p:cBhvr>
                                      <p:tavLst>
                                        <p:tav tm="0">
                                          <p:val>
                                            <p:strVal val="#ppt_h"/>
                                          </p:val>
                                        </p:tav>
                                        <p:tav tm="100000">
                                          <p:val>
                                            <p:strVal val="#ppt_h"/>
                                          </p:val>
                                        </p:tav>
                                      </p:tavLst>
                                    </p:anim>
                                  </p:childTnLst>
                                </p:cTn>
                              </p:par>
                              <p:par>
                                <p:cTn id="148" presetID="17" presetClass="entr" presetSubtype="8" fill="hold" nodeType="withEffect">
                                  <p:stCondLst>
                                    <p:cond delay="0"/>
                                  </p:stCondLst>
                                  <p:childTnLst>
                                    <p:set>
                                      <p:cBhvr>
                                        <p:cTn id="149" dur="1" fill="hold">
                                          <p:stCondLst>
                                            <p:cond delay="0"/>
                                          </p:stCondLst>
                                        </p:cTn>
                                        <p:tgtEl>
                                          <p:spTgt spid="296"/>
                                        </p:tgtEl>
                                        <p:attrNameLst>
                                          <p:attrName>style.visibility</p:attrName>
                                        </p:attrNameLst>
                                      </p:cBhvr>
                                      <p:to>
                                        <p:strVal val="visible"/>
                                      </p:to>
                                    </p:set>
                                    <p:anim calcmode="lin" valueType="num">
                                      <p:cBhvr>
                                        <p:cTn id="150" dur="500" fill="hold"/>
                                        <p:tgtEl>
                                          <p:spTgt spid="296"/>
                                        </p:tgtEl>
                                        <p:attrNameLst>
                                          <p:attrName>ppt_x</p:attrName>
                                        </p:attrNameLst>
                                      </p:cBhvr>
                                      <p:tavLst>
                                        <p:tav tm="0">
                                          <p:val>
                                            <p:strVal val="#ppt_x-#ppt_w/2"/>
                                          </p:val>
                                        </p:tav>
                                        <p:tav tm="100000">
                                          <p:val>
                                            <p:strVal val="#ppt_x"/>
                                          </p:val>
                                        </p:tav>
                                      </p:tavLst>
                                    </p:anim>
                                    <p:anim calcmode="lin" valueType="num">
                                      <p:cBhvr>
                                        <p:cTn id="151" dur="500" fill="hold"/>
                                        <p:tgtEl>
                                          <p:spTgt spid="296"/>
                                        </p:tgtEl>
                                        <p:attrNameLst>
                                          <p:attrName>ppt_y</p:attrName>
                                        </p:attrNameLst>
                                      </p:cBhvr>
                                      <p:tavLst>
                                        <p:tav tm="0">
                                          <p:val>
                                            <p:strVal val="#ppt_y"/>
                                          </p:val>
                                        </p:tav>
                                        <p:tav tm="100000">
                                          <p:val>
                                            <p:strVal val="#ppt_y"/>
                                          </p:val>
                                        </p:tav>
                                      </p:tavLst>
                                    </p:anim>
                                    <p:anim calcmode="lin" valueType="num">
                                      <p:cBhvr>
                                        <p:cTn id="152" dur="500" fill="hold"/>
                                        <p:tgtEl>
                                          <p:spTgt spid="296"/>
                                        </p:tgtEl>
                                        <p:attrNameLst>
                                          <p:attrName>ppt_w</p:attrName>
                                        </p:attrNameLst>
                                      </p:cBhvr>
                                      <p:tavLst>
                                        <p:tav tm="0">
                                          <p:val>
                                            <p:fltVal val="0"/>
                                          </p:val>
                                        </p:tav>
                                        <p:tav tm="100000">
                                          <p:val>
                                            <p:strVal val="#ppt_w"/>
                                          </p:val>
                                        </p:tav>
                                      </p:tavLst>
                                    </p:anim>
                                    <p:anim calcmode="lin" valueType="num">
                                      <p:cBhvr>
                                        <p:cTn id="153" dur="500" fill="hold"/>
                                        <p:tgtEl>
                                          <p:spTgt spid="296"/>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1" fill="hold" grpId="0" nodeType="clickEffect">
                                  <p:stCondLst>
                                    <p:cond delay="0"/>
                                  </p:stCondLst>
                                  <p:childTnLst>
                                    <p:set>
                                      <p:cBhvr>
                                        <p:cTn id="157" dur="1" fill="hold">
                                          <p:stCondLst>
                                            <p:cond delay="0"/>
                                          </p:stCondLst>
                                        </p:cTn>
                                        <p:tgtEl>
                                          <p:spTgt spid="256"/>
                                        </p:tgtEl>
                                        <p:attrNameLst>
                                          <p:attrName>style.visibility</p:attrName>
                                        </p:attrNameLst>
                                      </p:cBhvr>
                                      <p:to>
                                        <p:strVal val="visible"/>
                                      </p:to>
                                    </p:set>
                                    <p:anim calcmode="lin" valueType="num">
                                      <p:cBhvr>
                                        <p:cTn id="158" dur="500" fill="hold"/>
                                        <p:tgtEl>
                                          <p:spTgt spid="256"/>
                                        </p:tgtEl>
                                        <p:attrNameLst>
                                          <p:attrName>ppt_x</p:attrName>
                                        </p:attrNameLst>
                                      </p:cBhvr>
                                      <p:tavLst>
                                        <p:tav tm="0">
                                          <p:val>
                                            <p:strVal val="#ppt_x"/>
                                          </p:val>
                                        </p:tav>
                                        <p:tav tm="100000">
                                          <p:val>
                                            <p:strVal val="#ppt_x"/>
                                          </p:val>
                                        </p:tav>
                                      </p:tavLst>
                                    </p:anim>
                                    <p:anim calcmode="lin" valueType="num">
                                      <p:cBhvr>
                                        <p:cTn id="159" dur="500" fill="hold"/>
                                        <p:tgtEl>
                                          <p:spTgt spid="256"/>
                                        </p:tgtEl>
                                        <p:attrNameLst>
                                          <p:attrName>ppt_y</p:attrName>
                                        </p:attrNameLst>
                                      </p:cBhvr>
                                      <p:tavLst>
                                        <p:tav tm="0">
                                          <p:val>
                                            <p:strVal val="#ppt_y-#ppt_h/2"/>
                                          </p:val>
                                        </p:tav>
                                        <p:tav tm="100000">
                                          <p:val>
                                            <p:strVal val="#ppt_y"/>
                                          </p:val>
                                        </p:tav>
                                      </p:tavLst>
                                    </p:anim>
                                    <p:anim calcmode="lin" valueType="num">
                                      <p:cBhvr>
                                        <p:cTn id="160" dur="500" fill="hold"/>
                                        <p:tgtEl>
                                          <p:spTgt spid="256"/>
                                        </p:tgtEl>
                                        <p:attrNameLst>
                                          <p:attrName>ppt_w</p:attrName>
                                        </p:attrNameLst>
                                      </p:cBhvr>
                                      <p:tavLst>
                                        <p:tav tm="0">
                                          <p:val>
                                            <p:strVal val="#ppt_w"/>
                                          </p:val>
                                        </p:tav>
                                        <p:tav tm="100000">
                                          <p:val>
                                            <p:strVal val="#ppt_w"/>
                                          </p:val>
                                        </p:tav>
                                      </p:tavLst>
                                    </p:anim>
                                    <p:anim calcmode="lin" valueType="num">
                                      <p:cBhvr>
                                        <p:cTn id="161" dur="500" fill="hold"/>
                                        <p:tgtEl>
                                          <p:spTgt spid="256"/>
                                        </p:tgtEl>
                                        <p:attrNameLst>
                                          <p:attrName>ppt_h</p:attrName>
                                        </p:attrNameLst>
                                      </p:cBhvr>
                                      <p:tavLst>
                                        <p:tav tm="0">
                                          <p:val>
                                            <p:fltVal val="0"/>
                                          </p:val>
                                        </p:tav>
                                        <p:tav tm="100000">
                                          <p:val>
                                            <p:strVal val="#ppt_h"/>
                                          </p:val>
                                        </p:tav>
                                      </p:tavLst>
                                    </p:anim>
                                  </p:childTnLst>
                                </p:cTn>
                              </p:par>
                            </p:childTnLst>
                          </p:cTn>
                        </p:par>
                        <p:par>
                          <p:cTn id="162" fill="hold">
                            <p:stCondLst>
                              <p:cond delay="500"/>
                            </p:stCondLst>
                            <p:childTnLst>
                              <p:par>
                                <p:cTn id="163" presetID="17" presetClass="entr" presetSubtype="8" fill="hold" grpId="0" nodeType="afterEffect">
                                  <p:stCondLst>
                                    <p:cond delay="0"/>
                                  </p:stCondLst>
                                  <p:childTnLst>
                                    <p:set>
                                      <p:cBhvr>
                                        <p:cTn id="164" dur="1" fill="hold">
                                          <p:stCondLst>
                                            <p:cond delay="0"/>
                                          </p:stCondLst>
                                        </p:cTn>
                                        <p:tgtEl>
                                          <p:spTgt spid="257"/>
                                        </p:tgtEl>
                                        <p:attrNameLst>
                                          <p:attrName>style.visibility</p:attrName>
                                        </p:attrNameLst>
                                      </p:cBhvr>
                                      <p:to>
                                        <p:strVal val="visible"/>
                                      </p:to>
                                    </p:set>
                                    <p:anim calcmode="lin" valueType="num">
                                      <p:cBhvr>
                                        <p:cTn id="165" dur="500" fill="hold"/>
                                        <p:tgtEl>
                                          <p:spTgt spid="257"/>
                                        </p:tgtEl>
                                        <p:attrNameLst>
                                          <p:attrName>ppt_x</p:attrName>
                                        </p:attrNameLst>
                                      </p:cBhvr>
                                      <p:tavLst>
                                        <p:tav tm="0">
                                          <p:val>
                                            <p:strVal val="#ppt_x-#ppt_w/2"/>
                                          </p:val>
                                        </p:tav>
                                        <p:tav tm="100000">
                                          <p:val>
                                            <p:strVal val="#ppt_x"/>
                                          </p:val>
                                        </p:tav>
                                      </p:tavLst>
                                    </p:anim>
                                    <p:anim calcmode="lin" valueType="num">
                                      <p:cBhvr>
                                        <p:cTn id="166" dur="500" fill="hold"/>
                                        <p:tgtEl>
                                          <p:spTgt spid="257"/>
                                        </p:tgtEl>
                                        <p:attrNameLst>
                                          <p:attrName>ppt_y</p:attrName>
                                        </p:attrNameLst>
                                      </p:cBhvr>
                                      <p:tavLst>
                                        <p:tav tm="0">
                                          <p:val>
                                            <p:strVal val="#ppt_y"/>
                                          </p:val>
                                        </p:tav>
                                        <p:tav tm="100000">
                                          <p:val>
                                            <p:strVal val="#ppt_y"/>
                                          </p:val>
                                        </p:tav>
                                      </p:tavLst>
                                    </p:anim>
                                    <p:anim calcmode="lin" valueType="num">
                                      <p:cBhvr>
                                        <p:cTn id="167" dur="500" fill="hold"/>
                                        <p:tgtEl>
                                          <p:spTgt spid="257"/>
                                        </p:tgtEl>
                                        <p:attrNameLst>
                                          <p:attrName>ppt_w</p:attrName>
                                        </p:attrNameLst>
                                      </p:cBhvr>
                                      <p:tavLst>
                                        <p:tav tm="0">
                                          <p:val>
                                            <p:fltVal val="0"/>
                                          </p:val>
                                        </p:tav>
                                        <p:tav tm="100000">
                                          <p:val>
                                            <p:strVal val="#ppt_w"/>
                                          </p:val>
                                        </p:tav>
                                      </p:tavLst>
                                    </p:anim>
                                    <p:anim calcmode="lin" valueType="num">
                                      <p:cBhvr>
                                        <p:cTn id="168" dur="500" fill="hold"/>
                                        <p:tgtEl>
                                          <p:spTgt spid="257"/>
                                        </p:tgtEl>
                                        <p:attrNameLst>
                                          <p:attrName>ppt_h</p:attrName>
                                        </p:attrNameLst>
                                      </p:cBhvr>
                                      <p:tavLst>
                                        <p:tav tm="0">
                                          <p:val>
                                            <p:strVal val="#ppt_h"/>
                                          </p:val>
                                        </p:tav>
                                        <p:tav tm="100000">
                                          <p:val>
                                            <p:strVal val="#ppt_h"/>
                                          </p:val>
                                        </p:tav>
                                      </p:tavLst>
                                    </p:anim>
                                  </p:childTnLst>
                                </p:cTn>
                              </p:par>
                            </p:childTnLst>
                          </p:cTn>
                        </p:par>
                        <p:par>
                          <p:cTn id="169" fill="hold">
                            <p:stCondLst>
                              <p:cond delay="1000"/>
                            </p:stCondLst>
                            <p:childTnLst>
                              <p:par>
                                <p:cTn id="170" presetID="18" presetClass="entr" presetSubtype="6" fill="hold" grpId="0" nodeType="afterEffect">
                                  <p:stCondLst>
                                    <p:cond delay="0"/>
                                  </p:stCondLst>
                                  <p:childTnLst>
                                    <p:set>
                                      <p:cBhvr>
                                        <p:cTn id="171" dur="1" fill="hold">
                                          <p:stCondLst>
                                            <p:cond delay="0"/>
                                          </p:stCondLst>
                                        </p:cTn>
                                        <p:tgtEl>
                                          <p:spTgt spid="258"/>
                                        </p:tgtEl>
                                        <p:attrNameLst>
                                          <p:attrName>style.visibility</p:attrName>
                                        </p:attrNameLst>
                                      </p:cBhvr>
                                      <p:to>
                                        <p:strVal val="visible"/>
                                      </p:to>
                                    </p:set>
                                    <p:animEffect transition="in" filter="strips(downRight)">
                                      <p:cBhvr>
                                        <p:cTn id="172" dur="500"/>
                                        <p:tgtEl>
                                          <p:spTgt spid="258"/>
                                        </p:tgtEl>
                                      </p:cBhvr>
                                    </p:animEffect>
                                  </p:childTnLst>
                                </p:cTn>
                              </p:par>
                            </p:childTnLst>
                          </p:cTn>
                        </p:par>
                        <p:par>
                          <p:cTn id="173" fill="hold">
                            <p:stCondLst>
                              <p:cond delay="1500"/>
                            </p:stCondLst>
                            <p:childTnLst>
                              <p:par>
                                <p:cTn id="174" presetID="17" presetClass="entr" presetSubtype="1" fill="hold" grpId="0" nodeType="afterEffect">
                                  <p:stCondLst>
                                    <p:cond delay="0"/>
                                  </p:stCondLst>
                                  <p:childTnLst>
                                    <p:set>
                                      <p:cBhvr>
                                        <p:cTn id="175" dur="1" fill="hold">
                                          <p:stCondLst>
                                            <p:cond delay="0"/>
                                          </p:stCondLst>
                                        </p:cTn>
                                        <p:tgtEl>
                                          <p:spTgt spid="255"/>
                                        </p:tgtEl>
                                        <p:attrNameLst>
                                          <p:attrName>style.visibility</p:attrName>
                                        </p:attrNameLst>
                                      </p:cBhvr>
                                      <p:to>
                                        <p:strVal val="visible"/>
                                      </p:to>
                                    </p:set>
                                    <p:anim calcmode="lin" valueType="num">
                                      <p:cBhvr>
                                        <p:cTn id="176" dur="500" fill="hold"/>
                                        <p:tgtEl>
                                          <p:spTgt spid="255"/>
                                        </p:tgtEl>
                                        <p:attrNameLst>
                                          <p:attrName>ppt_x</p:attrName>
                                        </p:attrNameLst>
                                      </p:cBhvr>
                                      <p:tavLst>
                                        <p:tav tm="0">
                                          <p:val>
                                            <p:strVal val="#ppt_x"/>
                                          </p:val>
                                        </p:tav>
                                        <p:tav tm="100000">
                                          <p:val>
                                            <p:strVal val="#ppt_x"/>
                                          </p:val>
                                        </p:tav>
                                      </p:tavLst>
                                    </p:anim>
                                    <p:anim calcmode="lin" valueType="num">
                                      <p:cBhvr>
                                        <p:cTn id="177" dur="500" fill="hold"/>
                                        <p:tgtEl>
                                          <p:spTgt spid="255"/>
                                        </p:tgtEl>
                                        <p:attrNameLst>
                                          <p:attrName>ppt_y</p:attrName>
                                        </p:attrNameLst>
                                      </p:cBhvr>
                                      <p:tavLst>
                                        <p:tav tm="0">
                                          <p:val>
                                            <p:strVal val="#ppt_y-#ppt_h/2"/>
                                          </p:val>
                                        </p:tav>
                                        <p:tav tm="100000">
                                          <p:val>
                                            <p:strVal val="#ppt_y"/>
                                          </p:val>
                                        </p:tav>
                                      </p:tavLst>
                                    </p:anim>
                                    <p:anim calcmode="lin" valueType="num">
                                      <p:cBhvr>
                                        <p:cTn id="178" dur="500" fill="hold"/>
                                        <p:tgtEl>
                                          <p:spTgt spid="255"/>
                                        </p:tgtEl>
                                        <p:attrNameLst>
                                          <p:attrName>ppt_w</p:attrName>
                                        </p:attrNameLst>
                                      </p:cBhvr>
                                      <p:tavLst>
                                        <p:tav tm="0">
                                          <p:val>
                                            <p:strVal val="#ppt_w"/>
                                          </p:val>
                                        </p:tav>
                                        <p:tav tm="100000">
                                          <p:val>
                                            <p:strVal val="#ppt_w"/>
                                          </p:val>
                                        </p:tav>
                                      </p:tavLst>
                                    </p:anim>
                                    <p:anim calcmode="lin" valueType="num">
                                      <p:cBhvr>
                                        <p:cTn id="179" dur="500" fill="hold"/>
                                        <p:tgtEl>
                                          <p:spTgt spid="255"/>
                                        </p:tgtEl>
                                        <p:attrNameLst>
                                          <p:attrName>ppt_h</p:attrName>
                                        </p:attrNameLst>
                                      </p:cBhvr>
                                      <p:tavLst>
                                        <p:tav tm="0">
                                          <p:val>
                                            <p:fltVal val="0"/>
                                          </p:val>
                                        </p:tav>
                                        <p:tav tm="100000">
                                          <p:val>
                                            <p:strVal val="#ppt_h"/>
                                          </p:val>
                                        </p:tav>
                                      </p:tavLst>
                                    </p:anim>
                                  </p:childTnLst>
                                </p:cTn>
                              </p:par>
                            </p:childTnLst>
                          </p:cTn>
                        </p:par>
                        <p:par>
                          <p:cTn id="180" fill="hold">
                            <p:stCondLst>
                              <p:cond delay="2000"/>
                            </p:stCondLst>
                            <p:childTnLst>
                              <p:par>
                                <p:cTn id="181" presetID="17" presetClass="entr" presetSubtype="1" fill="hold" grpId="0" nodeType="afterEffect">
                                  <p:stCondLst>
                                    <p:cond delay="0"/>
                                  </p:stCondLst>
                                  <p:childTnLst>
                                    <p:set>
                                      <p:cBhvr>
                                        <p:cTn id="182" dur="1" fill="hold">
                                          <p:stCondLst>
                                            <p:cond delay="0"/>
                                          </p:stCondLst>
                                        </p:cTn>
                                        <p:tgtEl>
                                          <p:spTgt spid="261"/>
                                        </p:tgtEl>
                                        <p:attrNameLst>
                                          <p:attrName>style.visibility</p:attrName>
                                        </p:attrNameLst>
                                      </p:cBhvr>
                                      <p:to>
                                        <p:strVal val="visible"/>
                                      </p:to>
                                    </p:set>
                                    <p:anim calcmode="lin" valueType="num">
                                      <p:cBhvr>
                                        <p:cTn id="183" dur="500" fill="hold"/>
                                        <p:tgtEl>
                                          <p:spTgt spid="261"/>
                                        </p:tgtEl>
                                        <p:attrNameLst>
                                          <p:attrName>ppt_x</p:attrName>
                                        </p:attrNameLst>
                                      </p:cBhvr>
                                      <p:tavLst>
                                        <p:tav tm="0">
                                          <p:val>
                                            <p:strVal val="#ppt_x"/>
                                          </p:val>
                                        </p:tav>
                                        <p:tav tm="100000">
                                          <p:val>
                                            <p:strVal val="#ppt_x"/>
                                          </p:val>
                                        </p:tav>
                                      </p:tavLst>
                                    </p:anim>
                                    <p:anim calcmode="lin" valueType="num">
                                      <p:cBhvr>
                                        <p:cTn id="184" dur="500" fill="hold"/>
                                        <p:tgtEl>
                                          <p:spTgt spid="261"/>
                                        </p:tgtEl>
                                        <p:attrNameLst>
                                          <p:attrName>ppt_y</p:attrName>
                                        </p:attrNameLst>
                                      </p:cBhvr>
                                      <p:tavLst>
                                        <p:tav tm="0">
                                          <p:val>
                                            <p:strVal val="#ppt_y-#ppt_h/2"/>
                                          </p:val>
                                        </p:tav>
                                        <p:tav tm="100000">
                                          <p:val>
                                            <p:strVal val="#ppt_y"/>
                                          </p:val>
                                        </p:tav>
                                      </p:tavLst>
                                    </p:anim>
                                    <p:anim calcmode="lin" valueType="num">
                                      <p:cBhvr>
                                        <p:cTn id="185" dur="500" fill="hold"/>
                                        <p:tgtEl>
                                          <p:spTgt spid="261"/>
                                        </p:tgtEl>
                                        <p:attrNameLst>
                                          <p:attrName>ppt_w</p:attrName>
                                        </p:attrNameLst>
                                      </p:cBhvr>
                                      <p:tavLst>
                                        <p:tav tm="0">
                                          <p:val>
                                            <p:strVal val="#ppt_w"/>
                                          </p:val>
                                        </p:tav>
                                        <p:tav tm="100000">
                                          <p:val>
                                            <p:strVal val="#ppt_w"/>
                                          </p:val>
                                        </p:tav>
                                      </p:tavLst>
                                    </p:anim>
                                    <p:anim calcmode="lin" valueType="num">
                                      <p:cBhvr>
                                        <p:cTn id="186" dur="500" fill="hold"/>
                                        <p:tgtEl>
                                          <p:spTgt spid="261"/>
                                        </p:tgtEl>
                                        <p:attrNameLst>
                                          <p:attrName>ppt_h</p:attrName>
                                        </p:attrNameLst>
                                      </p:cBhvr>
                                      <p:tavLst>
                                        <p:tav tm="0">
                                          <p:val>
                                            <p:fltVal val="0"/>
                                          </p:val>
                                        </p:tav>
                                        <p:tav tm="100000">
                                          <p:val>
                                            <p:strVal val="#ppt_h"/>
                                          </p:val>
                                        </p:tav>
                                      </p:tavLst>
                                    </p:anim>
                                  </p:childTnLst>
                                </p:cTn>
                              </p:par>
                            </p:childTnLst>
                          </p:cTn>
                        </p:par>
                        <p:par>
                          <p:cTn id="187" fill="hold">
                            <p:stCondLst>
                              <p:cond delay="2500"/>
                            </p:stCondLst>
                            <p:childTnLst>
                              <p:par>
                                <p:cTn id="188" presetID="17" presetClass="entr" presetSubtype="8" fill="hold" grpId="0" nodeType="afterEffect">
                                  <p:stCondLst>
                                    <p:cond delay="0"/>
                                  </p:stCondLst>
                                  <p:childTnLst>
                                    <p:set>
                                      <p:cBhvr>
                                        <p:cTn id="189" dur="1" fill="hold">
                                          <p:stCondLst>
                                            <p:cond delay="0"/>
                                          </p:stCondLst>
                                        </p:cTn>
                                        <p:tgtEl>
                                          <p:spTgt spid="262"/>
                                        </p:tgtEl>
                                        <p:attrNameLst>
                                          <p:attrName>style.visibility</p:attrName>
                                        </p:attrNameLst>
                                      </p:cBhvr>
                                      <p:to>
                                        <p:strVal val="visible"/>
                                      </p:to>
                                    </p:set>
                                    <p:anim calcmode="lin" valueType="num">
                                      <p:cBhvr>
                                        <p:cTn id="190" dur="500" fill="hold"/>
                                        <p:tgtEl>
                                          <p:spTgt spid="262"/>
                                        </p:tgtEl>
                                        <p:attrNameLst>
                                          <p:attrName>ppt_x</p:attrName>
                                        </p:attrNameLst>
                                      </p:cBhvr>
                                      <p:tavLst>
                                        <p:tav tm="0">
                                          <p:val>
                                            <p:strVal val="#ppt_x-#ppt_w/2"/>
                                          </p:val>
                                        </p:tav>
                                        <p:tav tm="100000">
                                          <p:val>
                                            <p:strVal val="#ppt_x"/>
                                          </p:val>
                                        </p:tav>
                                      </p:tavLst>
                                    </p:anim>
                                    <p:anim calcmode="lin" valueType="num">
                                      <p:cBhvr>
                                        <p:cTn id="191" dur="500" fill="hold"/>
                                        <p:tgtEl>
                                          <p:spTgt spid="262"/>
                                        </p:tgtEl>
                                        <p:attrNameLst>
                                          <p:attrName>ppt_y</p:attrName>
                                        </p:attrNameLst>
                                      </p:cBhvr>
                                      <p:tavLst>
                                        <p:tav tm="0">
                                          <p:val>
                                            <p:strVal val="#ppt_y"/>
                                          </p:val>
                                        </p:tav>
                                        <p:tav tm="100000">
                                          <p:val>
                                            <p:strVal val="#ppt_y"/>
                                          </p:val>
                                        </p:tav>
                                      </p:tavLst>
                                    </p:anim>
                                    <p:anim calcmode="lin" valueType="num">
                                      <p:cBhvr>
                                        <p:cTn id="192" dur="500" fill="hold"/>
                                        <p:tgtEl>
                                          <p:spTgt spid="262"/>
                                        </p:tgtEl>
                                        <p:attrNameLst>
                                          <p:attrName>ppt_w</p:attrName>
                                        </p:attrNameLst>
                                      </p:cBhvr>
                                      <p:tavLst>
                                        <p:tav tm="0">
                                          <p:val>
                                            <p:fltVal val="0"/>
                                          </p:val>
                                        </p:tav>
                                        <p:tav tm="100000">
                                          <p:val>
                                            <p:strVal val="#ppt_w"/>
                                          </p:val>
                                        </p:tav>
                                      </p:tavLst>
                                    </p:anim>
                                    <p:anim calcmode="lin" valueType="num">
                                      <p:cBhvr>
                                        <p:cTn id="193" dur="500" fill="hold"/>
                                        <p:tgtEl>
                                          <p:spTgt spid="262"/>
                                        </p:tgtEl>
                                        <p:attrNameLst>
                                          <p:attrName>ppt_h</p:attrName>
                                        </p:attrNameLst>
                                      </p:cBhvr>
                                      <p:tavLst>
                                        <p:tav tm="0">
                                          <p:val>
                                            <p:strVal val="#ppt_h"/>
                                          </p:val>
                                        </p:tav>
                                        <p:tav tm="100000">
                                          <p:val>
                                            <p:strVal val="#ppt_h"/>
                                          </p:val>
                                        </p:tav>
                                      </p:tavLst>
                                    </p:anim>
                                  </p:childTnLst>
                                </p:cTn>
                              </p:par>
                            </p:childTnLst>
                          </p:cTn>
                        </p:par>
                        <p:par>
                          <p:cTn id="194" fill="hold">
                            <p:stCondLst>
                              <p:cond delay="3000"/>
                            </p:stCondLst>
                            <p:childTnLst>
                              <p:par>
                                <p:cTn id="195" presetID="18" presetClass="entr" presetSubtype="6" fill="hold" grpId="0" nodeType="afterEffect">
                                  <p:stCondLst>
                                    <p:cond delay="0"/>
                                  </p:stCondLst>
                                  <p:childTnLst>
                                    <p:set>
                                      <p:cBhvr>
                                        <p:cTn id="196" dur="1" fill="hold">
                                          <p:stCondLst>
                                            <p:cond delay="0"/>
                                          </p:stCondLst>
                                        </p:cTn>
                                        <p:tgtEl>
                                          <p:spTgt spid="263"/>
                                        </p:tgtEl>
                                        <p:attrNameLst>
                                          <p:attrName>style.visibility</p:attrName>
                                        </p:attrNameLst>
                                      </p:cBhvr>
                                      <p:to>
                                        <p:strVal val="visible"/>
                                      </p:to>
                                    </p:set>
                                    <p:animEffect transition="in" filter="strips(downRight)">
                                      <p:cBhvr>
                                        <p:cTn id="197" dur="500"/>
                                        <p:tgtEl>
                                          <p:spTgt spid="263"/>
                                        </p:tgtEl>
                                      </p:cBhvr>
                                    </p:animEffect>
                                  </p:childTnLst>
                                </p:cTn>
                              </p:par>
                            </p:childTnLst>
                          </p:cTn>
                        </p:par>
                        <p:par>
                          <p:cTn id="198" fill="hold">
                            <p:stCondLst>
                              <p:cond delay="3500"/>
                            </p:stCondLst>
                            <p:childTnLst>
                              <p:par>
                                <p:cTn id="199" presetID="17" presetClass="entr" presetSubtype="1" fill="hold" grpId="0" nodeType="afterEffect">
                                  <p:stCondLst>
                                    <p:cond delay="0"/>
                                  </p:stCondLst>
                                  <p:childTnLst>
                                    <p:set>
                                      <p:cBhvr>
                                        <p:cTn id="200" dur="1" fill="hold">
                                          <p:stCondLst>
                                            <p:cond delay="0"/>
                                          </p:stCondLst>
                                        </p:cTn>
                                        <p:tgtEl>
                                          <p:spTgt spid="260"/>
                                        </p:tgtEl>
                                        <p:attrNameLst>
                                          <p:attrName>style.visibility</p:attrName>
                                        </p:attrNameLst>
                                      </p:cBhvr>
                                      <p:to>
                                        <p:strVal val="visible"/>
                                      </p:to>
                                    </p:set>
                                    <p:anim calcmode="lin" valueType="num">
                                      <p:cBhvr>
                                        <p:cTn id="201" dur="500" fill="hold"/>
                                        <p:tgtEl>
                                          <p:spTgt spid="260"/>
                                        </p:tgtEl>
                                        <p:attrNameLst>
                                          <p:attrName>ppt_x</p:attrName>
                                        </p:attrNameLst>
                                      </p:cBhvr>
                                      <p:tavLst>
                                        <p:tav tm="0">
                                          <p:val>
                                            <p:strVal val="#ppt_x"/>
                                          </p:val>
                                        </p:tav>
                                        <p:tav tm="100000">
                                          <p:val>
                                            <p:strVal val="#ppt_x"/>
                                          </p:val>
                                        </p:tav>
                                      </p:tavLst>
                                    </p:anim>
                                    <p:anim calcmode="lin" valueType="num">
                                      <p:cBhvr>
                                        <p:cTn id="202" dur="500" fill="hold"/>
                                        <p:tgtEl>
                                          <p:spTgt spid="260"/>
                                        </p:tgtEl>
                                        <p:attrNameLst>
                                          <p:attrName>ppt_y</p:attrName>
                                        </p:attrNameLst>
                                      </p:cBhvr>
                                      <p:tavLst>
                                        <p:tav tm="0">
                                          <p:val>
                                            <p:strVal val="#ppt_y-#ppt_h/2"/>
                                          </p:val>
                                        </p:tav>
                                        <p:tav tm="100000">
                                          <p:val>
                                            <p:strVal val="#ppt_y"/>
                                          </p:val>
                                        </p:tav>
                                      </p:tavLst>
                                    </p:anim>
                                    <p:anim calcmode="lin" valueType="num">
                                      <p:cBhvr>
                                        <p:cTn id="203" dur="500" fill="hold"/>
                                        <p:tgtEl>
                                          <p:spTgt spid="260"/>
                                        </p:tgtEl>
                                        <p:attrNameLst>
                                          <p:attrName>ppt_w</p:attrName>
                                        </p:attrNameLst>
                                      </p:cBhvr>
                                      <p:tavLst>
                                        <p:tav tm="0">
                                          <p:val>
                                            <p:strVal val="#ppt_w"/>
                                          </p:val>
                                        </p:tav>
                                        <p:tav tm="100000">
                                          <p:val>
                                            <p:strVal val="#ppt_w"/>
                                          </p:val>
                                        </p:tav>
                                      </p:tavLst>
                                    </p:anim>
                                    <p:anim calcmode="lin" valueType="num">
                                      <p:cBhvr>
                                        <p:cTn id="204" dur="500" fill="hold"/>
                                        <p:tgtEl>
                                          <p:spTgt spid="260"/>
                                        </p:tgtEl>
                                        <p:attrNameLst>
                                          <p:attrName>ppt_h</p:attrName>
                                        </p:attrNameLst>
                                      </p:cBhvr>
                                      <p:tavLst>
                                        <p:tav tm="0">
                                          <p:val>
                                            <p:fltVal val="0"/>
                                          </p:val>
                                        </p:tav>
                                        <p:tav tm="100000">
                                          <p:val>
                                            <p:strVal val="#ppt_h"/>
                                          </p:val>
                                        </p:tav>
                                      </p:tavLst>
                                    </p:anim>
                                  </p:childTnLst>
                                </p:cTn>
                              </p:par>
                            </p:childTnLst>
                          </p:cTn>
                        </p:par>
                        <p:par>
                          <p:cTn id="205" fill="hold">
                            <p:stCondLst>
                              <p:cond delay="4000"/>
                            </p:stCondLst>
                            <p:childTnLst>
                              <p:par>
                                <p:cTn id="206" presetID="17" presetClass="entr" presetSubtype="1" fill="hold" grpId="0" nodeType="afterEffect">
                                  <p:stCondLst>
                                    <p:cond delay="0"/>
                                  </p:stCondLst>
                                  <p:childTnLst>
                                    <p:set>
                                      <p:cBhvr>
                                        <p:cTn id="207" dur="1" fill="hold">
                                          <p:stCondLst>
                                            <p:cond delay="0"/>
                                          </p:stCondLst>
                                        </p:cTn>
                                        <p:tgtEl>
                                          <p:spTgt spid="266"/>
                                        </p:tgtEl>
                                        <p:attrNameLst>
                                          <p:attrName>style.visibility</p:attrName>
                                        </p:attrNameLst>
                                      </p:cBhvr>
                                      <p:to>
                                        <p:strVal val="visible"/>
                                      </p:to>
                                    </p:set>
                                    <p:anim calcmode="lin" valueType="num">
                                      <p:cBhvr>
                                        <p:cTn id="208" dur="500" fill="hold"/>
                                        <p:tgtEl>
                                          <p:spTgt spid="266"/>
                                        </p:tgtEl>
                                        <p:attrNameLst>
                                          <p:attrName>ppt_x</p:attrName>
                                        </p:attrNameLst>
                                      </p:cBhvr>
                                      <p:tavLst>
                                        <p:tav tm="0">
                                          <p:val>
                                            <p:strVal val="#ppt_x"/>
                                          </p:val>
                                        </p:tav>
                                        <p:tav tm="100000">
                                          <p:val>
                                            <p:strVal val="#ppt_x"/>
                                          </p:val>
                                        </p:tav>
                                      </p:tavLst>
                                    </p:anim>
                                    <p:anim calcmode="lin" valueType="num">
                                      <p:cBhvr>
                                        <p:cTn id="209" dur="500" fill="hold"/>
                                        <p:tgtEl>
                                          <p:spTgt spid="266"/>
                                        </p:tgtEl>
                                        <p:attrNameLst>
                                          <p:attrName>ppt_y</p:attrName>
                                        </p:attrNameLst>
                                      </p:cBhvr>
                                      <p:tavLst>
                                        <p:tav tm="0">
                                          <p:val>
                                            <p:strVal val="#ppt_y-#ppt_h/2"/>
                                          </p:val>
                                        </p:tav>
                                        <p:tav tm="100000">
                                          <p:val>
                                            <p:strVal val="#ppt_y"/>
                                          </p:val>
                                        </p:tav>
                                      </p:tavLst>
                                    </p:anim>
                                    <p:anim calcmode="lin" valueType="num">
                                      <p:cBhvr>
                                        <p:cTn id="210" dur="500" fill="hold"/>
                                        <p:tgtEl>
                                          <p:spTgt spid="266"/>
                                        </p:tgtEl>
                                        <p:attrNameLst>
                                          <p:attrName>ppt_w</p:attrName>
                                        </p:attrNameLst>
                                      </p:cBhvr>
                                      <p:tavLst>
                                        <p:tav tm="0">
                                          <p:val>
                                            <p:strVal val="#ppt_w"/>
                                          </p:val>
                                        </p:tav>
                                        <p:tav tm="100000">
                                          <p:val>
                                            <p:strVal val="#ppt_w"/>
                                          </p:val>
                                        </p:tav>
                                      </p:tavLst>
                                    </p:anim>
                                    <p:anim calcmode="lin" valueType="num">
                                      <p:cBhvr>
                                        <p:cTn id="211" dur="500" fill="hold"/>
                                        <p:tgtEl>
                                          <p:spTgt spid="266"/>
                                        </p:tgtEl>
                                        <p:attrNameLst>
                                          <p:attrName>ppt_h</p:attrName>
                                        </p:attrNameLst>
                                      </p:cBhvr>
                                      <p:tavLst>
                                        <p:tav tm="0">
                                          <p:val>
                                            <p:fltVal val="0"/>
                                          </p:val>
                                        </p:tav>
                                        <p:tav tm="100000">
                                          <p:val>
                                            <p:strVal val="#ppt_h"/>
                                          </p:val>
                                        </p:tav>
                                      </p:tavLst>
                                    </p:anim>
                                  </p:childTnLst>
                                </p:cTn>
                              </p:par>
                            </p:childTnLst>
                          </p:cTn>
                        </p:par>
                        <p:par>
                          <p:cTn id="212" fill="hold">
                            <p:stCondLst>
                              <p:cond delay="4500"/>
                            </p:stCondLst>
                            <p:childTnLst>
                              <p:par>
                                <p:cTn id="213" presetID="17" presetClass="entr" presetSubtype="8" fill="hold" grpId="0" nodeType="afterEffect">
                                  <p:stCondLst>
                                    <p:cond delay="0"/>
                                  </p:stCondLst>
                                  <p:childTnLst>
                                    <p:set>
                                      <p:cBhvr>
                                        <p:cTn id="214" dur="1" fill="hold">
                                          <p:stCondLst>
                                            <p:cond delay="0"/>
                                          </p:stCondLst>
                                        </p:cTn>
                                        <p:tgtEl>
                                          <p:spTgt spid="267"/>
                                        </p:tgtEl>
                                        <p:attrNameLst>
                                          <p:attrName>style.visibility</p:attrName>
                                        </p:attrNameLst>
                                      </p:cBhvr>
                                      <p:to>
                                        <p:strVal val="visible"/>
                                      </p:to>
                                    </p:set>
                                    <p:anim calcmode="lin" valueType="num">
                                      <p:cBhvr>
                                        <p:cTn id="215" dur="500" fill="hold"/>
                                        <p:tgtEl>
                                          <p:spTgt spid="267"/>
                                        </p:tgtEl>
                                        <p:attrNameLst>
                                          <p:attrName>ppt_x</p:attrName>
                                        </p:attrNameLst>
                                      </p:cBhvr>
                                      <p:tavLst>
                                        <p:tav tm="0">
                                          <p:val>
                                            <p:strVal val="#ppt_x-#ppt_w/2"/>
                                          </p:val>
                                        </p:tav>
                                        <p:tav tm="100000">
                                          <p:val>
                                            <p:strVal val="#ppt_x"/>
                                          </p:val>
                                        </p:tav>
                                      </p:tavLst>
                                    </p:anim>
                                    <p:anim calcmode="lin" valueType="num">
                                      <p:cBhvr>
                                        <p:cTn id="216" dur="500" fill="hold"/>
                                        <p:tgtEl>
                                          <p:spTgt spid="267"/>
                                        </p:tgtEl>
                                        <p:attrNameLst>
                                          <p:attrName>ppt_y</p:attrName>
                                        </p:attrNameLst>
                                      </p:cBhvr>
                                      <p:tavLst>
                                        <p:tav tm="0">
                                          <p:val>
                                            <p:strVal val="#ppt_y"/>
                                          </p:val>
                                        </p:tav>
                                        <p:tav tm="100000">
                                          <p:val>
                                            <p:strVal val="#ppt_y"/>
                                          </p:val>
                                        </p:tav>
                                      </p:tavLst>
                                    </p:anim>
                                    <p:anim calcmode="lin" valueType="num">
                                      <p:cBhvr>
                                        <p:cTn id="217" dur="500" fill="hold"/>
                                        <p:tgtEl>
                                          <p:spTgt spid="267"/>
                                        </p:tgtEl>
                                        <p:attrNameLst>
                                          <p:attrName>ppt_w</p:attrName>
                                        </p:attrNameLst>
                                      </p:cBhvr>
                                      <p:tavLst>
                                        <p:tav tm="0">
                                          <p:val>
                                            <p:fltVal val="0"/>
                                          </p:val>
                                        </p:tav>
                                        <p:tav tm="100000">
                                          <p:val>
                                            <p:strVal val="#ppt_w"/>
                                          </p:val>
                                        </p:tav>
                                      </p:tavLst>
                                    </p:anim>
                                    <p:anim calcmode="lin" valueType="num">
                                      <p:cBhvr>
                                        <p:cTn id="218" dur="500" fill="hold"/>
                                        <p:tgtEl>
                                          <p:spTgt spid="267"/>
                                        </p:tgtEl>
                                        <p:attrNameLst>
                                          <p:attrName>ppt_h</p:attrName>
                                        </p:attrNameLst>
                                      </p:cBhvr>
                                      <p:tavLst>
                                        <p:tav tm="0">
                                          <p:val>
                                            <p:strVal val="#ppt_h"/>
                                          </p:val>
                                        </p:tav>
                                        <p:tav tm="100000">
                                          <p:val>
                                            <p:strVal val="#ppt_h"/>
                                          </p:val>
                                        </p:tav>
                                      </p:tavLst>
                                    </p:anim>
                                  </p:childTnLst>
                                </p:cTn>
                              </p:par>
                            </p:childTnLst>
                          </p:cTn>
                        </p:par>
                        <p:par>
                          <p:cTn id="219" fill="hold">
                            <p:stCondLst>
                              <p:cond delay="5000"/>
                            </p:stCondLst>
                            <p:childTnLst>
                              <p:par>
                                <p:cTn id="220" presetID="18" presetClass="entr" presetSubtype="6" fill="hold" grpId="0" nodeType="afterEffect">
                                  <p:stCondLst>
                                    <p:cond delay="0"/>
                                  </p:stCondLst>
                                  <p:childTnLst>
                                    <p:set>
                                      <p:cBhvr>
                                        <p:cTn id="221" dur="1" fill="hold">
                                          <p:stCondLst>
                                            <p:cond delay="0"/>
                                          </p:stCondLst>
                                        </p:cTn>
                                        <p:tgtEl>
                                          <p:spTgt spid="268"/>
                                        </p:tgtEl>
                                        <p:attrNameLst>
                                          <p:attrName>style.visibility</p:attrName>
                                        </p:attrNameLst>
                                      </p:cBhvr>
                                      <p:to>
                                        <p:strVal val="visible"/>
                                      </p:to>
                                    </p:set>
                                    <p:animEffect transition="in" filter="strips(downRight)">
                                      <p:cBhvr>
                                        <p:cTn id="222" dur="500"/>
                                        <p:tgtEl>
                                          <p:spTgt spid="268"/>
                                        </p:tgtEl>
                                      </p:cBhvr>
                                    </p:animEffect>
                                  </p:childTnLst>
                                </p:cTn>
                              </p:par>
                            </p:childTnLst>
                          </p:cTn>
                        </p:par>
                        <p:par>
                          <p:cTn id="223" fill="hold">
                            <p:stCondLst>
                              <p:cond delay="5500"/>
                            </p:stCondLst>
                            <p:childTnLst>
                              <p:par>
                                <p:cTn id="224" presetID="17" presetClass="entr" presetSubtype="1" fill="hold" grpId="0" nodeType="afterEffect">
                                  <p:stCondLst>
                                    <p:cond delay="0"/>
                                  </p:stCondLst>
                                  <p:childTnLst>
                                    <p:set>
                                      <p:cBhvr>
                                        <p:cTn id="225" dur="1" fill="hold">
                                          <p:stCondLst>
                                            <p:cond delay="0"/>
                                          </p:stCondLst>
                                        </p:cTn>
                                        <p:tgtEl>
                                          <p:spTgt spid="265"/>
                                        </p:tgtEl>
                                        <p:attrNameLst>
                                          <p:attrName>style.visibility</p:attrName>
                                        </p:attrNameLst>
                                      </p:cBhvr>
                                      <p:to>
                                        <p:strVal val="visible"/>
                                      </p:to>
                                    </p:set>
                                    <p:anim calcmode="lin" valueType="num">
                                      <p:cBhvr>
                                        <p:cTn id="226" dur="500" fill="hold"/>
                                        <p:tgtEl>
                                          <p:spTgt spid="265"/>
                                        </p:tgtEl>
                                        <p:attrNameLst>
                                          <p:attrName>ppt_x</p:attrName>
                                        </p:attrNameLst>
                                      </p:cBhvr>
                                      <p:tavLst>
                                        <p:tav tm="0">
                                          <p:val>
                                            <p:strVal val="#ppt_x"/>
                                          </p:val>
                                        </p:tav>
                                        <p:tav tm="100000">
                                          <p:val>
                                            <p:strVal val="#ppt_x"/>
                                          </p:val>
                                        </p:tav>
                                      </p:tavLst>
                                    </p:anim>
                                    <p:anim calcmode="lin" valueType="num">
                                      <p:cBhvr>
                                        <p:cTn id="227" dur="500" fill="hold"/>
                                        <p:tgtEl>
                                          <p:spTgt spid="265"/>
                                        </p:tgtEl>
                                        <p:attrNameLst>
                                          <p:attrName>ppt_y</p:attrName>
                                        </p:attrNameLst>
                                      </p:cBhvr>
                                      <p:tavLst>
                                        <p:tav tm="0">
                                          <p:val>
                                            <p:strVal val="#ppt_y-#ppt_h/2"/>
                                          </p:val>
                                        </p:tav>
                                        <p:tav tm="100000">
                                          <p:val>
                                            <p:strVal val="#ppt_y"/>
                                          </p:val>
                                        </p:tav>
                                      </p:tavLst>
                                    </p:anim>
                                    <p:anim calcmode="lin" valueType="num">
                                      <p:cBhvr>
                                        <p:cTn id="228" dur="500" fill="hold"/>
                                        <p:tgtEl>
                                          <p:spTgt spid="265"/>
                                        </p:tgtEl>
                                        <p:attrNameLst>
                                          <p:attrName>ppt_w</p:attrName>
                                        </p:attrNameLst>
                                      </p:cBhvr>
                                      <p:tavLst>
                                        <p:tav tm="0">
                                          <p:val>
                                            <p:strVal val="#ppt_w"/>
                                          </p:val>
                                        </p:tav>
                                        <p:tav tm="100000">
                                          <p:val>
                                            <p:strVal val="#ppt_w"/>
                                          </p:val>
                                        </p:tav>
                                      </p:tavLst>
                                    </p:anim>
                                    <p:anim calcmode="lin" valueType="num">
                                      <p:cBhvr>
                                        <p:cTn id="229" dur="500" fill="hold"/>
                                        <p:tgtEl>
                                          <p:spTgt spid="265"/>
                                        </p:tgtEl>
                                        <p:attrNameLst>
                                          <p:attrName>ppt_h</p:attrName>
                                        </p:attrNameLst>
                                      </p:cBhvr>
                                      <p:tavLst>
                                        <p:tav tm="0">
                                          <p:val>
                                            <p:fltVal val="0"/>
                                          </p:val>
                                        </p:tav>
                                        <p:tav tm="100000">
                                          <p:val>
                                            <p:strVal val="#ppt_h"/>
                                          </p:val>
                                        </p:tav>
                                      </p:tavLst>
                                    </p:anim>
                                  </p:childTnLst>
                                </p:cTn>
                              </p:par>
                            </p:childTnLst>
                          </p:cTn>
                        </p:par>
                        <p:par>
                          <p:cTn id="230" fill="hold">
                            <p:stCondLst>
                              <p:cond delay="6000"/>
                            </p:stCondLst>
                            <p:childTnLst>
                              <p:par>
                                <p:cTn id="231" presetID="17" presetClass="entr" presetSubtype="1" fill="hold" grpId="0" nodeType="afterEffect">
                                  <p:stCondLst>
                                    <p:cond delay="0"/>
                                  </p:stCondLst>
                                  <p:childTnLst>
                                    <p:set>
                                      <p:cBhvr>
                                        <p:cTn id="232" dur="1" fill="hold">
                                          <p:stCondLst>
                                            <p:cond delay="0"/>
                                          </p:stCondLst>
                                        </p:cTn>
                                        <p:tgtEl>
                                          <p:spTgt spid="271"/>
                                        </p:tgtEl>
                                        <p:attrNameLst>
                                          <p:attrName>style.visibility</p:attrName>
                                        </p:attrNameLst>
                                      </p:cBhvr>
                                      <p:to>
                                        <p:strVal val="visible"/>
                                      </p:to>
                                    </p:set>
                                    <p:anim calcmode="lin" valueType="num">
                                      <p:cBhvr>
                                        <p:cTn id="233" dur="500" fill="hold"/>
                                        <p:tgtEl>
                                          <p:spTgt spid="271"/>
                                        </p:tgtEl>
                                        <p:attrNameLst>
                                          <p:attrName>ppt_x</p:attrName>
                                        </p:attrNameLst>
                                      </p:cBhvr>
                                      <p:tavLst>
                                        <p:tav tm="0">
                                          <p:val>
                                            <p:strVal val="#ppt_x"/>
                                          </p:val>
                                        </p:tav>
                                        <p:tav tm="100000">
                                          <p:val>
                                            <p:strVal val="#ppt_x"/>
                                          </p:val>
                                        </p:tav>
                                      </p:tavLst>
                                    </p:anim>
                                    <p:anim calcmode="lin" valueType="num">
                                      <p:cBhvr>
                                        <p:cTn id="234" dur="500" fill="hold"/>
                                        <p:tgtEl>
                                          <p:spTgt spid="271"/>
                                        </p:tgtEl>
                                        <p:attrNameLst>
                                          <p:attrName>ppt_y</p:attrName>
                                        </p:attrNameLst>
                                      </p:cBhvr>
                                      <p:tavLst>
                                        <p:tav tm="0">
                                          <p:val>
                                            <p:strVal val="#ppt_y-#ppt_h/2"/>
                                          </p:val>
                                        </p:tav>
                                        <p:tav tm="100000">
                                          <p:val>
                                            <p:strVal val="#ppt_y"/>
                                          </p:val>
                                        </p:tav>
                                      </p:tavLst>
                                    </p:anim>
                                    <p:anim calcmode="lin" valueType="num">
                                      <p:cBhvr>
                                        <p:cTn id="235" dur="500" fill="hold"/>
                                        <p:tgtEl>
                                          <p:spTgt spid="271"/>
                                        </p:tgtEl>
                                        <p:attrNameLst>
                                          <p:attrName>ppt_w</p:attrName>
                                        </p:attrNameLst>
                                      </p:cBhvr>
                                      <p:tavLst>
                                        <p:tav tm="0">
                                          <p:val>
                                            <p:strVal val="#ppt_w"/>
                                          </p:val>
                                        </p:tav>
                                        <p:tav tm="100000">
                                          <p:val>
                                            <p:strVal val="#ppt_w"/>
                                          </p:val>
                                        </p:tav>
                                      </p:tavLst>
                                    </p:anim>
                                    <p:anim calcmode="lin" valueType="num">
                                      <p:cBhvr>
                                        <p:cTn id="236" dur="500" fill="hold"/>
                                        <p:tgtEl>
                                          <p:spTgt spid="271"/>
                                        </p:tgtEl>
                                        <p:attrNameLst>
                                          <p:attrName>ppt_h</p:attrName>
                                        </p:attrNameLst>
                                      </p:cBhvr>
                                      <p:tavLst>
                                        <p:tav tm="0">
                                          <p:val>
                                            <p:fltVal val="0"/>
                                          </p:val>
                                        </p:tav>
                                        <p:tav tm="100000">
                                          <p:val>
                                            <p:strVal val="#ppt_h"/>
                                          </p:val>
                                        </p:tav>
                                      </p:tavLst>
                                    </p:anim>
                                  </p:childTnLst>
                                </p:cTn>
                              </p:par>
                            </p:childTnLst>
                          </p:cTn>
                        </p:par>
                        <p:par>
                          <p:cTn id="237" fill="hold">
                            <p:stCondLst>
                              <p:cond delay="6500"/>
                            </p:stCondLst>
                            <p:childTnLst>
                              <p:par>
                                <p:cTn id="238" presetID="17" presetClass="entr" presetSubtype="8" fill="hold" grpId="0" nodeType="afterEffect">
                                  <p:stCondLst>
                                    <p:cond delay="0"/>
                                  </p:stCondLst>
                                  <p:childTnLst>
                                    <p:set>
                                      <p:cBhvr>
                                        <p:cTn id="239" dur="1" fill="hold">
                                          <p:stCondLst>
                                            <p:cond delay="0"/>
                                          </p:stCondLst>
                                        </p:cTn>
                                        <p:tgtEl>
                                          <p:spTgt spid="272"/>
                                        </p:tgtEl>
                                        <p:attrNameLst>
                                          <p:attrName>style.visibility</p:attrName>
                                        </p:attrNameLst>
                                      </p:cBhvr>
                                      <p:to>
                                        <p:strVal val="visible"/>
                                      </p:to>
                                    </p:set>
                                    <p:anim calcmode="lin" valueType="num">
                                      <p:cBhvr>
                                        <p:cTn id="240" dur="500" fill="hold"/>
                                        <p:tgtEl>
                                          <p:spTgt spid="272"/>
                                        </p:tgtEl>
                                        <p:attrNameLst>
                                          <p:attrName>ppt_x</p:attrName>
                                        </p:attrNameLst>
                                      </p:cBhvr>
                                      <p:tavLst>
                                        <p:tav tm="0">
                                          <p:val>
                                            <p:strVal val="#ppt_x-#ppt_w/2"/>
                                          </p:val>
                                        </p:tav>
                                        <p:tav tm="100000">
                                          <p:val>
                                            <p:strVal val="#ppt_x"/>
                                          </p:val>
                                        </p:tav>
                                      </p:tavLst>
                                    </p:anim>
                                    <p:anim calcmode="lin" valueType="num">
                                      <p:cBhvr>
                                        <p:cTn id="241" dur="500" fill="hold"/>
                                        <p:tgtEl>
                                          <p:spTgt spid="272"/>
                                        </p:tgtEl>
                                        <p:attrNameLst>
                                          <p:attrName>ppt_y</p:attrName>
                                        </p:attrNameLst>
                                      </p:cBhvr>
                                      <p:tavLst>
                                        <p:tav tm="0">
                                          <p:val>
                                            <p:strVal val="#ppt_y"/>
                                          </p:val>
                                        </p:tav>
                                        <p:tav tm="100000">
                                          <p:val>
                                            <p:strVal val="#ppt_y"/>
                                          </p:val>
                                        </p:tav>
                                      </p:tavLst>
                                    </p:anim>
                                    <p:anim calcmode="lin" valueType="num">
                                      <p:cBhvr>
                                        <p:cTn id="242" dur="500" fill="hold"/>
                                        <p:tgtEl>
                                          <p:spTgt spid="272"/>
                                        </p:tgtEl>
                                        <p:attrNameLst>
                                          <p:attrName>ppt_w</p:attrName>
                                        </p:attrNameLst>
                                      </p:cBhvr>
                                      <p:tavLst>
                                        <p:tav tm="0">
                                          <p:val>
                                            <p:fltVal val="0"/>
                                          </p:val>
                                        </p:tav>
                                        <p:tav tm="100000">
                                          <p:val>
                                            <p:strVal val="#ppt_w"/>
                                          </p:val>
                                        </p:tav>
                                      </p:tavLst>
                                    </p:anim>
                                    <p:anim calcmode="lin" valueType="num">
                                      <p:cBhvr>
                                        <p:cTn id="243" dur="500" fill="hold"/>
                                        <p:tgtEl>
                                          <p:spTgt spid="272"/>
                                        </p:tgtEl>
                                        <p:attrNameLst>
                                          <p:attrName>ppt_h</p:attrName>
                                        </p:attrNameLst>
                                      </p:cBhvr>
                                      <p:tavLst>
                                        <p:tav tm="0">
                                          <p:val>
                                            <p:strVal val="#ppt_h"/>
                                          </p:val>
                                        </p:tav>
                                        <p:tav tm="100000">
                                          <p:val>
                                            <p:strVal val="#ppt_h"/>
                                          </p:val>
                                        </p:tav>
                                      </p:tavLst>
                                    </p:anim>
                                  </p:childTnLst>
                                </p:cTn>
                              </p:par>
                            </p:childTnLst>
                          </p:cTn>
                        </p:par>
                        <p:par>
                          <p:cTn id="244" fill="hold">
                            <p:stCondLst>
                              <p:cond delay="7000"/>
                            </p:stCondLst>
                            <p:childTnLst>
                              <p:par>
                                <p:cTn id="245" presetID="18" presetClass="entr" presetSubtype="6" fill="hold" grpId="0" nodeType="afterEffect">
                                  <p:stCondLst>
                                    <p:cond delay="0"/>
                                  </p:stCondLst>
                                  <p:childTnLst>
                                    <p:set>
                                      <p:cBhvr>
                                        <p:cTn id="246" dur="1" fill="hold">
                                          <p:stCondLst>
                                            <p:cond delay="0"/>
                                          </p:stCondLst>
                                        </p:cTn>
                                        <p:tgtEl>
                                          <p:spTgt spid="273"/>
                                        </p:tgtEl>
                                        <p:attrNameLst>
                                          <p:attrName>style.visibility</p:attrName>
                                        </p:attrNameLst>
                                      </p:cBhvr>
                                      <p:to>
                                        <p:strVal val="visible"/>
                                      </p:to>
                                    </p:set>
                                    <p:animEffect transition="in" filter="strips(downRight)">
                                      <p:cBhvr>
                                        <p:cTn id="247" dur="500"/>
                                        <p:tgtEl>
                                          <p:spTgt spid="273"/>
                                        </p:tgtEl>
                                      </p:cBhvr>
                                    </p:animEffect>
                                  </p:childTnLst>
                                </p:cTn>
                              </p:par>
                            </p:childTnLst>
                          </p:cTn>
                        </p:par>
                        <p:par>
                          <p:cTn id="248" fill="hold">
                            <p:stCondLst>
                              <p:cond delay="7500"/>
                            </p:stCondLst>
                            <p:childTnLst>
                              <p:par>
                                <p:cTn id="249" presetID="17" presetClass="entr" presetSubtype="1" fill="hold" grpId="0" nodeType="afterEffect">
                                  <p:stCondLst>
                                    <p:cond delay="0"/>
                                  </p:stCondLst>
                                  <p:childTnLst>
                                    <p:set>
                                      <p:cBhvr>
                                        <p:cTn id="250" dur="1" fill="hold">
                                          <p:stCondLst>
                                            <p:cond delay="0"/>
                                          </p:stCondLst>
                                        </p:cTn>
                                        <p:tgtEl>
                                          <p:spTgt spid="270"/>
                                        </p:tgtEl>
                                        <p:attrNameLst>
                                          <p:attrName>style.visibility</p:attrName>
                                        </p:attrNameLst>
                                      </p:cBhvr>
                                      <p:to>
                                        <p:strVal val="visible"/>
                                      </p:to>
                                    </p:set>
                                    <p:anim calcmode="lin" valueType="num">
                                      <p:cBhvr>
                                        <p:cTn id="251" dur="500" fill="hold"/>
                                        <p:tgtEl>
                                          <p:spTgt spid="270"/>
                                        </p:tgtEl>
                                        <p:attrNameLst>
                                          <p:attrName>ppt_x</p:attrName>
                                        </p:attrNameLst>
                                      </p:cBhvr>
                                      <p:tavLst>
                                        <p:tav tm="0">
                                          <p:val>
                                            <p:strVal val="#ppt_x"/>
                                          </p:val>
                                        </p:tav>
                                        <p:tav tm="100000">
                                          <p:val>
                                            <p:strVal val="#ppt_x"/>
                                          </p:val>
                                        </p:tav>
                                      </p:tavLst>
                                    </p:anim>
                                    <p:anim calcmode="lin" valueType="num">
                                      <p:cBhvr>
                                        <p:cTn id="252" dur="500" fill="hold"/>
                                        <p:tgtEl>
                                          <p:spTgt spid="270"/>
                                        </p:tgtEl>
                                        <p:attrNameLst>
                                          <p:attrName>ppt_y</p:attrName>
                                        </p:attrNameLst>
                                      </p:cBhvr>
                                      <p:tavLst>
                                        <p:tav tm="0">
                                          <p:val>
                                            <p:strVal val="#ppt_y-#ppt_h/2"/>
                                          </p:val>
                                        </p:tav>
                                        <p:tav tm="100000">
                                          <p:val>
                                            <p:strVal val="#ppt_y"/>
                                          </p:val>
                                        </p:tav>
                                      </p:tavLst>
                                    </p:anim>
                                    <p:anim calcmode="lin" valueType="num">
                                      <p:cBhvr>
                                        <p:cTn id="253" dur="500" fill="hold"/>
                                        <p:tgtEl>
                                          <p:spTgt spid="270"/>
                                        </p:tgtEl>
                                        <p:attrNameLst>
                                          <p:attrName>ppt_w</p:attrName>
                                        </p:attrNameLst>
                                      </p:cBhvr>
                                      <p:tavLst>
                                        <p:tav tm="0">
                                          <p:val>
                                            <p:strVal val="#ppt_w"/>
                                          </p:val>
                                        </p:tav>
                                        <p:tav tm="100000">
                                          <p:val>
                                            <p:strVal val="#ppt_w"/>
                                          </p:val>
                                        </p:tav>
                                      </p:tavLst>
                                    </p:anim>
                                    <p:anim calcmode="lin" valueType="num">
                                      <p:cBhvr>
                                        <p:cTn id="254" dur="500" fill="hold"/>
                                        <p:tgtEl>
                                          <p:spTgt spid="270"/>
                                        </p:tgtEl>
                                        <p:attrNameLst>
                                          <p:attrName>ppt_h</p:attrName>
                                        </p:attrNameLst>
                                      </p:cBhvr>
                                      <p:tavLst>
                                        <p:tav tm="0">
                                          <p:val>
                                            <p:fltVal val="0"/>
                                          </p:val>
                                        </p:tav>
                                        <p:tav tm="100000">
                                          <p:val>
                                            <p:strVal val="#ppt_h"/>
                                          </p:val>
                                        </p:tav>
                                      </p:tavLst>
                                    </p:anim>
                                  </p:childTnLst>
                                </p:cTn>
                              </p:par>
                            </p:childTnLst>
                          </p:cTn>
                        </p:par>
                        <p:par>
                          <p:cTn id="255" fill="hold">
                            <p:stCondLst>
                              <p:cond delay="8000"/>
                            </p:stCondLst>
                            <p:childTnLst>
                              <p:par>
                                <p:cTn id="256" presetID="17" presetClass="entr" presetSubtype="4" fill="hold" nodeType="afterEffect">
                                  <p:stCondLst>
                                    <p:cond delay="0"/>
                                  </p:stCondLst>
                                  <p:childTnLst>
                                    <p:set>
                                      <p:cBhvr>
                                        <p:cTn id="257" dur="1" fill="hold">
                                          <p:stCondLst>
                                            <p:cond delay="0"/>
                                          </p:stCondLst>
                                        </p:cTn>
                                        <p:tgtEl>
                                          <p:spTgt spid="274"/>
                                        </p:tgtEl>
                                        <p:attrNameLst>
                                          <p:attrName>style.visibility</p:attrName>
                                        </p:attrNameLst>
                                      </p:cBhvr>
                                      <p:to>
                                        <p:strVal val="visible"/>
                                      </p:to>
                                    </p:set>
                                    <p:anim calcmode="lin" valueType="num">
                                      <p:cBhvr>
                                        <p:cTn id="258" dur="500" fill="hold"/>
                                        <p:tgtEl>
                                          <p:spTgt spid="274"/>
                                        </p:tgtEl>
                                        <p:attrNameLst>
                                          <p:attrName>ppt_x</p:attrName>
                                        </p:attrNameLst>
                                      </p:cBhvr>
                                      <p:tavLst>
                                        <p:tav tm="0">
                                          <p:val>
                                            <p:strVal val="#ppt_x"/>
                                          </p:val>
                                        </p:tav>
                                        <p:tav tm="100000">
                                          <p:val>
                                            <p:strVal val="#ppt_x"/>
                                          </p:val>
                                        </p:tav>
                                      </p:tavLst>
                                    </p:anim>
                                    <p:anim calcmode="lin" valueType="num">
                                      <p:cBhvr>
                                        <p:cTn id="259" dur="500" fill="hold"/>
                                        <p:tgtEl>
                                          <p:spTgt spid="274"/>
                                        </p:tgtEl>
                                        <p:attrNameLst>
                                          <p:attrName>ppt_y</p:attrName>
                                        </p:attrNameLst>
                                      </p:cBhvr>
                                      <p:tavLst>
                                        <p:tav tm="0">
                                          <p:val>
                                            <p:strVal val="#ppt_y+#ppt_h/2"/>
                                          </p:val>
                                        </p:tav>
                                        <p:tav tm="100000">
                                          <p:val>
                                            <p:strVal val="#ppt_y"/>
                                          </p:val>
                                        </p:tav>
                                      </p:tavLst>
                                    </p:anim>
                                    <p:anim calcmode="lin" valueType="num">
                                      <p:cBhvr>
                                        <p:cTn id="260" dur="500" fill="hold"/>
                                        <p:tgtEl>
                                          <p:spTgt spid="274"/>
                                        </p:tgtEl>
                                        <p:attrNameLst>
                                          <p:attrName>ppt_w</p:attrName>
                                        </p:attrNameLst>
                                      </p:cBhvr>
                                      <p:tavLst>
                                        <p:tav tm="0">
                                          <p:val>
                                            <p:strVal val="#ppt_w"/>
                                          </p:val>
                                        </p:tav>
                                        <p:tav tm="100000">
                                          <p:val>
                                            <p:strVal val="#ppt_w"/>
                                          </p:val>
                                        </p:tav>
                                      </p:tavLst>
                                    </p:anim>
                                    <p:anim calcmode="lin" valueType="num">
                                      <p:cBhvr>
                                        <p:cTn id="261" dur="500" fill="hold"/>
                                        <p:tgtEl>
                                          <p:spTgt spid="274"/>
                                        </p:tgtEl>
                                        <p:attrNameLst>
                                          <p:attrName>ppt_h</p:attrName>
                                        </p:attrNameLst>
                                      </p:cBhvr>
                                      <p:tavLst>
                                        <p:tav tm="0">
                                          <p:val>
                                            <p:fltVal val="0"/>
                                          </p:val>
                                        </p:tav>
                                        <p:tav tm="100000">
                                          <p:val>
                                            <p:strVal val="#ppt_h"/>
                                          </p:val>
                                        </p:tav>
                                      </p:tavLst>
                                    </p:anim>
                                  </p:childTnLst>
                                </p:cTn>
                              </p:par>
                            </p:childTnLst>
                          </p:cTn>
                        </p:par>
                        <p:par>
                          <p:cTn id="262" fill="hold">
                            <p:stCondLst>
                              <p:cond delay="8500"/>
                            </p:stCondLst>
                            <p:childTnLst>
                              <p:par>
                                <p:cTn id="263" presetID="17" presetClass="entr" presetSubtype="8" fill="hold" nodeType="afterEffect">
                                  <p:stCondLst>
                                    <p:cond delay="0"/>
                                  </p:stCondLst>
                                  <p:childTnLst>
                                    <p:set>
                                      <p:cBhvr>
                                        <p:cTn id="264" dur="1" fill="hold">
                                          <p:stCondLst>
                                            <p:cond delay="0"/>
                                          </p:stCondLst>
                                        </p:cTn>
                                        <p:tgtEl>
                                          <p:spTgt spid="275"/>
                                        </p:tgtEl>
                                        <p:attrNameLst>
                                          <p:attrName>style.visibility</p:attrName>
                                        </p:attrNameLst>
                                      </p:cBhvr>
                                      <p:to>
                                        <p:strVal val="visible"/>
                                      </p:to>
                                    </p:set>
                                    <p:anim calcmode="lin" valueType="num">
                                      <p:cBhvr>
                                        <p:cTn id="265" dur="500" fill="hold"/>
                                        <p:tgtEl>
                                          <p:spTgt spid="275"/>
                                        </p:tgtEl>
                                        <p:attrNameLst>
                                          <p:attrName>ppt_x</p:attrName>
                                        </p:attrNameLst>
                                      </p:cBhvr>
                                      <p:tavLst>
                                        <p:tav tm="0">
                                          <p:val>
                                            <p:strVal val="#ppt_x-#ppt_w/2"/>
                                          </p:val>
                                        </p:tav>
                                        <p:tav tm="100000">
                                          <p:val>
                                            <p:strVal val="#ppt_x"/>
                                          </p:val>
                                        </p:tav>
                                      </p:tavLst>
                                    </p:anim>
                                    <p:anim calcmode="lin" valueType="num">
                                      <p:cBhvr>
                                        <p:cTn id="266" dur="500" fill="hold"/>
                                        <p:tgtEl>
                                          <p:spTgt spid="275"/>
                                        </p:tgtEl>
                                        <p:attrNameLst>
                                          <p:attrName>ppt_y</p:attrName>
                                        </p:attrNameLst>
                                      </p:cBhvr>
                                      <p:tavLst>
                                        <p:tav tm="0">
                                          <p:val>
                                            <p:strVal val="#ppt_y"/>
                                          </p:val>
                                        </p:tav>
                                        <p:tav tm="100000">
                                          <p:val>
                                            <p:strVal val="#ppt_y"/>
                                          </p:val>
                                        </p:tav>
                                      </p:tavLst>
                                    </p:anim>
                                    <p:anim calcmode="lin" valueType="num">
                                      <p:cBhvr>
                                        <p:cTn id="267" dur="500" fill="hold"/>
                                        <p:tgtEl>
                                          <p:spTgt spid="275"/>
                                        </p:tgtEl>
                                        <p:attrNameLst>
                                          <p:attrName>ppt_w</p:attrName>
                                        </p:attrNameLst>
                                      </p:cBhvr>
                                      <p:tavLst>
                                        <p:tav tm="0">
                                          <p:val>
                                            <p:fltVal val="0"/>
                                          </p:val>
                                        </p:tav>
                                        <p:tav tm="100000">
                                          <p:val>
                                            <p:strVal val="#ppt_w"/>
                                          </p:val>
                                        </p:tav>
                                      </p:tavLst>
                                    </p:anim>
                                    <p:anim calcmode="lin" valueType="num">
                                      <p:cBhvr>
                                        <p:cTn id="268" dur="500" fill="hold"/>
                                        <p:tgtEl>
                                          <p:spTgt spid="275"/>
                                        </p:tgtEl>
                                        <p:attrNameLst>
                                          <p:attrName>ppt_h</p:attrName>
                                        </p:attrNameLst>
                                      </p:cBhvr>
                                      <p:tavLst>
                                        <p:tav tm="0">
                                          <p:val>
                                            <p:strVal val="#ppt_h"/>
                                          </p:val>
                                        </p:tav>
                                        <p:tav tm="100000">
                                          <p:val>
                                            <p:strVal val="#ppt_h"/>
                                          </p:val>
                                        </p:tav>
                                      </p:tavLst>
                                    </p:anim>
                                  </p:childTnLst>
                                </p:cTn>
                              </p:par>
                              <p:par>
                                <p:cTn id="269" presetID="17" presetClass="entr" presetSubtype="8" fill="hold" nodeType="withEffect">
                                  <p:stCondLst>
                                    <p:cond delay="0"/>
                                  </p:stCondLst>
                                  <p:childTnLst>
                                    <p:set>
                                      <p:cBhvr>
                                        <p:cTn id="270" dur="1" fill="hold">
                                          <p:stCondLst>
                                            <p:cond delay="0"/>
                                          </p:stCondLst>
                                        </p:cTn>
                                        <p:tgtEl>
                                          <p:spTgt spid="276"/>
                                        </p:tgtEl>
                                        <p:attrNameLst>
                                          <p:attrName>style.visibility</p:attrName>
                                        </p:attrNameLst>
                                      </p:cBhvr>
                                      <p:to>
                                        <p:strVal val="visible"/>
                                      </p:to>
                                    </p:set>
                                    <p:anim calcmode="lin" valueType="num">
                                      <p:cBhvr>
                                        <p:cTn id="271" dur="500" fill="hold"/>
                                        <p:tgtEl>
                                          <p:spTgt spid="276"/>
                                        </p:tgtEl>
                                        <p:attrNameLst>
                                          <p:attrName>ppt_x</p:attrName>
                                        </p:attrNameLst>
                                      </p:cBhvr>
                                      <p:tavLst>
                                        <p:tav tm="0">
                                          <p:val>
                                            <p:strVal val="#ppt_x-#ppt_w/2"/>
                                          </p:val>
                                        </p:tav>
                                        <p:tav tm="100000">
                                          <p:val>
                                            <p:strVal val="#ppt_x"/>
                                          </p:val>
                                        </p:tav>
                                      </p:tavLst>
                                    </p:anim>
                                    <p:anim calcmode="lin" valueType="num">
                                      <p:cBhvr>
                                        <p:cTn id="272" dur="500" fill="hold"/>
                                        <p:tgtEl>
                                          <p:spTgt spid="276"/>
                                        </p:tgtEl>
                                        <p:attrNameLst>
                                          <p:attrName>ppt_y</p:attrName>
                                        </p:attrNameLst>
                                      </p:cBhvr>
                                      <p:tavLst>
                                        <p:tav tm="0">
                                          <p:val>
                                            <p:strVal val="#ppt_y"/>
                                          </p:val>
                                        </p:tav>
                                        <p:tav tm="100000">
                                          <p:val>
                                            <p:strVal val="#ppt_y"/>
                                          </p:val>
                                        </p:tav>
                                      </p:tavLst>
                                    </p:anim>
                                    <p:anim calcmode="lin" valueType="num">
                                      <p:cBhvr>
                                        <p:cTn id="273" dur="500" fill="hold"/>
                                        <p:tgtEl>
                                          <p:spTgt spid="276"/>
                                        </p:tgtEl>
                                        <p:attrNameLst>
                                          <p:attrName>ppt_w</p:attrName>
                                        </p:attrNameLst>
                                      </p:cBhvr>
                                      <p:tavLst>
                                        <p:tav tm="0">
                                          <p:val>
                                            <p:fltVal val="0"/>
                                          </p:val>
                                        </p:tav>
                                        <p:tav tm="100000">
                                          <p:val>
                                            <p:strVal val="#ppt_w"/>
                                          </p:val>
                                        </p:tav>
                                      </p:tavLst>
                                    </p:anim>
                                    <p:anim calcmode="lin" valueType="num">
                                      <p:cBhvr>
                                        <p:cTn id="274" dur="500" fill="hold"/>
                                        <p:tgtEl>
                                          <p:spTgt spid="276"/>
                                        </p:tgtEl>
                                        <p:attrNameLst>
                                          <p:attrName>ppt_h</p:attrName>
                                        </p:attrNameLst>
                                      </p:cBhvr>
                                      <p:tavLst>
                                        <p:tav tm="0">
                                          <p:val>
                                            <p:strVal val="#ppt_h"/>
                                          </p:val>
                                        </p:tav>
                                        <p:tav tm="100000">
                                          <p:val>
                                            <p:strVal val="#ppt_h"/>
                                          </p:val>
                                        </p:tav>
                                      </p:tavLst>
                                    </p:anim>
                                  </p:childTnLst>
                                </p:cTn>
                              </p:par>
                              <p:par>
                                <p:cTn id="275" presetID="17" presetClass="entr" presetSubtype="8" fill="hold" nodeType="withEffect">
                                  <p:stCondLst>
                                    <p:cond delay="0"/>
                                  </p:stCondLst>
                                  <p:childTnLst>
                                    <p:set>
                                      <p:cBhvr>
                                        <p:cTn id="276" dur="1" fill="hold">
                                          <p:stCondLst>
                                            <p:cond delay="0"/>
                                          </p:stCondLst>
                                        </p:cTn>
                                        <p:tgtEl>
                                          <p:spTgt spid="277"/>
                                        </p:tgtEl>
                                        <p:attrNameLst>
                                          <p:attrName>style.visibility</p:attrName>
                                        </p:attrNameLst>
                                      </p:cBhvr>
                                      <p:to>
                                        <p:strVal val="visible"/>
                                      </p:to>
                                    </p:set>
                                    <p:anim calcmode="lin" valueType="num">
                                      <p:cBhvr>
                                        <p:cTn id="277" dur="500" fill="hold"/>
                                        <p:tgtEl>
                                          <p:spTgt spid="277"/>
                                        </p:tgtEl>
                                        <p:attrNameLst>
                                          <p:attrName>ppt_x</p:attrName>
                                        </p:attrNameLst>
                                      </p:cBhvr>
                                      <p:tavLst>
                                        <p:tav tm="0">
                                          <p:val>
                                            <p:strVal val="#ppt_x-#ppt_w/2"/>
                                          </p:val>
                                        </p:tav>
                                        <p:tav tm="100000">
                                          <p:val>
                                            <p:strVal val="#ppt_x"/>
                                          </p:val>
                                        </p:tav>
                                      </p:tavLst>
                                    </p:anim>
                                    <p:anim calcmode="lin" valueType="num">
                                      <p:cBhvr>
                                        <p:cTn id="278" dur="500" fill="hold"/>
                                        <p:tgtEl>
                                          <p:spTgt spid="277"/>
                                        </p:tgtEl>
                                        <p:attrNameLst>
                                          <p:attrName>ppt_y</p:attrName>
                                        </p:attrNameLst>
                                      </p:cBhvr>
                                      <p:tavLst>
                                        <p:tav tm="0">
                                          <p:val>
                                            <p:strVal val="#ppt_y"/>
                                          </p:val>
                                        </p:tav>
                                        <p:tav tm="100000">
                                          <p:val>
                                            <p:strVal val="#ppt_y"/>
                                          </p:val>
                                        </p:tav>
                                      </p:tavLst>
                                    </p:anim>
                                    <p:anim calcmode="lin" valueType="num">
                                      <p:cBhvr>
                                        <p:cTn id="279" dur="500" fill="hold"/>
                                        <p:tgtEl>
                                          <p:spTgt spid="277"/>
                                        </p:tgtEl>
                                        <p:attrNameLst>
                                          <p:attrName>ppt_w</p:attrName>
                                        </p:attrNameLst>
                                      </p:cBhvr>
                                      <p:tavLst>
                                        <p:tav tm="0">
                                          <p:val>
                                            <p:fltVal val="0"/>
                                          </p:val>
                                        </p:tav>
                                        <p:tav tm="100000">
                                          <p:val>
                                            <p:strVal val="#ppt_w"/>
                                          </p:val>
                                        </p:tav>
                                      </p:tavLst>
                                    </p:anim>
                                    <p:anim calcmode="lin" valueType="num">
                                      <p:cBhvr>
                                        <p:cTn id="280" dur="500" fill="hold"/>
                                        <p:tgtEl>
                                          <p:spTgt spid="277"/>
                                        </p:tgtEl>
                                        <p:attrNameLst>
                                          <p:attrName>ppt_h</p:attrName>
                                        </p:attrNameLst>
                                      </p:cBhvr>
                                      <p:tavLst>
                                        <p:tav tm="0">
                                          <p:val>
                                            <p:strVal val="#ppt_h"/>
                                          </p:val>
                                        </p:tav>
                                        <p:tav tm="100000">
                                          <p:val>
                                            <p:strVal val="#ppt_h"/>
                                          </p:val>
                                        </p:tav>
                                      </p:tavLst>
                                    </p:anim>
                                  </p:childTnLst>
                                </p:cTn>
                              </p:par>
                              <p:par>
                                <p:cTn id="281" presetID="17" presetClass="entr" presetSubtype="8" fill="hold" nodeType="withEffect">
                                  <p:stCondLst>
                                    <p:cond delay="0"/>
                                  </p:stCondLst>
                                  <p:childTnLst>
                                    <p:set>
                                      <p:cBhvr>
                                        <p:cTn id="282" dur="1" fill="hold">
                                          <p:stCondLst>
                                            <p:cond delay="0"/>
                                          </p:stCondLst>
                                        </p:cTn>
                                        <p:tgtEl>
                                          <p:spTgt spid="278"/>
                                        </p:tgtEl>
                                        <p:attrNameLst>
                                          <p:attrName>style.visibility</p:attrName>
                                        </p:attrNameLst>
                                      </p:cBhvr>
                                      <p:to>
                                        <p:strVal val="visible"/>
                                      </p:to>
                                    </p:set>
                                    <p:anim calcmode="lin" valueType="num">
                                      <p:cBhvr>
                                        <p:cTn id="283" dur="500" fill="hold"/>
                                        <p:tgtEl>
                                          <p:spTgt spid="278"/>
                                        </p:tgtEl>
                                        <p:attrNameLst>
                                          <p:attrName>ppt_x</p:attrName>
                                        </p:attrNameLst>
                                      </p:cBhvr>
                                      <p:tavLst>
                                        <p:tav tm="0">
                                          <p:val>
                                            <p:strVal val="#ppt_x-#ppt_w/2"/>
                                          </p:val>
                                        </p:tav>
                                        <p:tav tm="100000">
                                          <p:val>
                                            <p:strVal val="#ppt_x"/>
                                          </p:val>
                                        </p:tav>
                                      </p:tavLst>
                                    </p:anim>
                                    <p:anim calcmode="lin" valueType="num">
                                      <p:cBhvr>
                                        <p:cTn id="284" dur="500" fill="hold"/>
                                        <p:tgtEl>
                                          <p:spTgt spid="278"/>
                                        </p:tgtEl>
                                        <p:attrNameLst>
                                          <p:attrName>ppt_y</p:attrName>
                                        </p:attrNameLst>
                                      </p:cBhvr>
                                      <p:tavLst>
                                        <p:tav tm="0">
                                          <p:val>
                                            <p:strVal val="#ppt_y"/>
                                          </p:val>
                                        </p:tav>
                                        <p:tav tm="100000">
                                          <p:val>
                                            <p:strVal val="#ppt_y"/>
                                          </p:val>
                                        </p:tav>
                                      </p:tavLst>
                                    </p:anim>
                                    <p:anim calcmode="lin" valueType="num">
                                      <p:cBhvr>
                                        <p:cTn id="285" dur="500" fill="hold"/>
                                        <p:tgtEl>
                                          <p:spTgt spid="278"/>
                                        </p:tgtEl>
                                        <p:attrNameLst>
                                          <p:attrName>ppt_w</p:attrName>
                                        </p:attrNameLst>
                                      </p:cBhvr>
                                      <p:tavLst>
                                        <p:tav tm="0">
                                          <p:val>
                                            <p:fltVal val="0"/>
                                          </p:val>
                                        </p:tav>
                                        <p:tav tm="100000">
                                          <p:val>
                                            <p:strVal val="#ppt_w"/>
                                          </p:val>
                                        </p:tav>
                                      </p:tavLst>
                                    </p:anim>
                                    <p:anim calcmode="lin" valueType="num">
                                      <p:cBhvr>
                                        <p:cTn id="286" dur="500" fill="hold"/>
                                        <p:tgtEl>
                                          <p:spTgt spid="278"/>
                                        </p:tgtEl>
                                        <p:attrNameLst>
                                          <p:attrName>ppt_h</p:attrName>
                                        </p:attrNameLst>
                                      </p:cBhvr>
                                      <p:tavLst>
                                        <p:tav tm="0">
                                          <p:val>
                                            <p:strVal val="#ppt_h"/>
                                          </p:val>
                                        </p:tav>
                                        <p:tav tm="100000">
                                          <p:val>
                                            <p:strVal val="#ppt_h"/>
                                          </p:val>
                                        </p:tav>
                                      </p:tavLst>
                                    </p:anim>
                                  </p:childTnLst>
                                </p:cTn>
                              </p:par>
                            </p:childTnLst>
                          </p:cTn>
                        </p:par>
                        <p:par>
                          <p:cTn id="287" fill="hold">
                            <p:stCondLst>
                              <p:cond delay="9000"/>
                            </p:stCondLst>
                            <p:childTnLst>
                              <p:par>
                                <p:cTn id="288" presetID="1" presetClass="entr" presetSubtype="0" fill="hold" grpId="0" nodeType="afterEffect">
                                  <p:stCondLst>
                                    <p:cond delay="0"/>
                                  </p:stCondLst>
                                  <p:childTnLst>
                                    <p:set>
                                      <p:cBhvr>
                                        <p:cTn id="289" dur="1" fill="hold">
                                          <p:stCondLst>
                                            <p:cond delay="0"/>
                                          </p:stCondLst>
                                        </p:cTn>
                                        <p:tgtEl>
                                          <p:spTgt spid="254"/>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59"/>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64"/>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69"/>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8" presetClass="entr" presetSubtype="6" fill="hold" nodeType="clickEffect">
                                  <p:stCondLst>
                                    <p:cond delay="0"/>
                                  </p:stCondLst>
                                  <p:childTnLst>
                                    <p:set>
                                      <p:cBhvr>
                                        <p:cTn id="299" dur="1" fill="hold">
                                          <p:stCondLst>
                                            <p:cond delay="0"/>
                                          </p:stCondLst>
                                        </p:cTn>
                                        <p:tgtEl>
                                          <p:spTgt spid="303"/>
                                        </p:tgtEl>
                                        <p:attrNameLst>
                                          <p:attrName>style.visibility</p:attrName>
                                        </p:attrNameLst>
                                      </p:cBhvr>
                                      <p:to>
                                        <p:strVal val="visible"/>
                                      </p:to>
                                    </p:set>
                                    <p:animEffect transition="in" filter="strips(downRight)">
                                      <p:cBhvr>
                                        <p:cTn id="300" dur="500"/>
                                        <p:tgtEl>
                                          <p:spTgt spid="303"/>
                                        </p:tgtEl>
                                      </p:cBhvr>
                                    </p:animEffect>
                                  </p:childTnLst>
                                </p:cTn>
                              </p:par>
                            </p:childTnLst>
                          </p:cTn>
                        </p:par>
                        <p:par>
                          <p:cTn id="301" fill="hold">
                            <p:stCondLst>
                              <p:cond delay="500"/>
                            </p:stCondLst>
                            <p:childTnLst>
                              <p:par>
                                <p:cTn id="302" presetID="17" presetClass="entr" presetSubtype="1" fill="hold" grpId="0" nodeType="afterEffect">
                                  <p:stCondLst>
                                    <p:cond delay="0"/>
                                  </p:stCondLst>
                                  <p:childTnLst>
                                    <p:set>
                                      <p:cBhvr>
                                        <p:cTn id="303" dur="1" fill="hold">
                                          <p:stCondLst>
                                            <p:cond delay="0"/>
                                          </p:stCondLst>
                                        </p:cTn>
                                        <p:tgtEl>
                                          <p:spTgt spid="297"/>
                                        </p:tgtEl>
                                        <p:attrNameLst>
                                          <p:attrName>style.visibility</p:attrName>
                                        </p:attrNameLst>
                                      </p:cBhvr>
                                      <p:to>
                                        <p:strVal val="visible"/>
                                      </p:to>
                                    </p:set>
                                    <p:anim calcmode="lin" valueType="num">
                                      <p:cBhvr>
                                        <p:cTn id="304" dur="500" fill="hold"/>
                                        <p:tgtEl>
                                          <p:spTgt spid="297"/>
                                        </p:tgtEl>
                                        <p:attrNameLst>
                                          <p:attrName>ppt_x</p:attrName>
                                        </p:attrNameLst>
                                      </p:cBhvr>
                                      <p:tavLst>
                                        <p:tav tm="0">
                                          <p:val>
                                            <p:strVal val="#ppt_x"/>
                                          </p:val>
                                        </p:tav>
                                        <p:tav tm="100000">
                                          <p:val>
                                            <p:strVal val="#ppt_x"/>
                                          </p:val>
                                        </p:tav>
                                      </p:tavLst>
                                    </p:anim>
                                    <p:anim calcmode="lin" valueType="num">
                                      <p:cBhvr>
                                        <p:cTn id="305" dur="500" fill="hold"/>
                                        <p:tgtEl>
                                          <p:spTgt spid="297"/>
                                        </p:tgtEl>
                                        <p:attrNameLst>
                                          <p:attrName>ppt_y</p:attrName>
                                        </p:attrNameLst>
                                      </p:cBhvr>
                                      <p:tavLst>
                                        <p:tav tm="0">
                                          <p:val>
                                            <p:strVal val="#ppt_y-#ppt_h/2"/>
                                          </p:val>
                                        </p:tav>
                                        <p:tav tm="100000">
                                          <p:val>
                                            <p:strVal val="#ppt_y"/>
                                          </p:val>
                                        </p:tav>
                                      </p:tavLst>
                                    </p:anim>
                                    <p:anim calcmode="lin" valueType="num">
                                      <p:cBhvr>
                                        <p:cTn id="306" dur="500" fill="hold"/>
                                        <p:tgtEl>
                                          <p:spTgt spid="297"/>
                                        </p:tgtEl>
                                        <p:attrNameLst>
                                          <p:attrName>ppt_w</p:attrName>
                                        </p:attrNameLst>
                                      </p:cBhvr>
                                      <p:tavLst>
                                        <p:tav tm="0">
                                          <p:val>
                                            <p:strVal val="#ppt_w"/>
                                          </p:val>
                                        </p:tav>
                                        <p:tav tm="100000">
                                          <p:val>
                                            <p:strVal val="#ppt_w"/>
                                          </p:val>
                                        </p:tav>
                                      </p:tavLst>
                                    </p:anim>
                                    <p:anim calcmode="lin" valueType="num">
                                      <p:cBhvr>
                                        <p:cTn id="307" dur="500" fill="hold"/>
                                        <p:tgtEl>
                                          <p:spTgt spid="297"/>
                                        </p:tgtEl>
                                        <p:attrNameLst>
                                          <p:attrName>ppt_h</p:attrName>
                                        </p:attrNameLst>
                                      </p:cBhvr>
                                      <p:tavLst>
                                        <p:tav tm="0">
                                          <p:val>
                                            <p:fltVal val="0"/>
                                          </p:val>
                                        </p:tav>
                                        <p:tav tm="100000">
                                          <p:val>
                                            <p:strVal val="#ppt_h"/>
                                          </p:val>
                                        </p:tav>
                                      </p:tavLst>
                                    </p:anim>
                                  </p:childTnLst>
                                </p:cTn>
                              </p:par>
                            </p:childTnLst>
                          </p:cTn>
                        </p:par>
                        <p:par>
                          <p:cTn id="308" fill="hold">
                            <p:stCondLst>
                              <p:cond delay="1000"/>
                            </p:stCondLst>
                            <p:childTnLst>
                              <p:par>
                                <p:cTn id="309" presetID="18" presetClass="entr" presetSubtype="6" fill="hold" nodeType="afterEffect">
                                  <p:stCondLst>
                                    <p:cond delay="0"/>
                                  </p:stCondLst>
                                  <p:childTnLst>
                                    <p:set>
                                      <p:cBhvr>
                                        <p:cTn id="310" dur="1" fill="hold">
                                          <p:stCondLst>
                                            <p:cond delay="0"/>
                                          </p:stCondLst>
                                        </p:cTn>
                                        <p:tgtEl>
                                          <p:spTgt spid="304"/>
                                        </p:tgtEl>
                                        <p:attrNameLst>
                                          <p:attrName>style.visibility</p:attrName>
                                        </p:attrNameLst>
                                      </p:cBhvr>
                                      <p:to>
                                        <p:strVal val="visible"/>
                                      </p:to>
                                    </p:set>
                                    <p:animEffect transition="in" filter="strips(downRight)">
                                      <p:cBhvr>
                                        <p:cTn id="311" dur="500"/>
                                        <p:tgtEl>
                                          <p:spTgt spid="304"/>
                                        </p:tgtEl>
                                      </p:cBhvr>
                                    </p:animEffect>
                                  </p:childTnLst>
                                </p:cTn>
                              </p:par>
                            </p:childTnLst>
                          </p:cTn>
                        </p:par>
                        <p:par>
                          <p:cTn id="312" fill="hold">
                            <p:stCondLst>
                              <p:cond delay="1500"/>
                            </p:stCondLst>
                            <p:childTnLst>
                              <p:par>
                                <p:cTn id="313" presetID="17" presetClass="entr" presetSubtype="1" fill="hold" grpId="0" nodeType="afterEffect">
                                  <p:stCondLst>
                                    <p:cond delay="0"/>
                                  </p:stCondLst>
                                  <p:childTnLst>
                                    <p:set>
                                      <p:cBhvr>
                                        <p:cTn id="314" dur="1" fill="hold">
                                          <p:stCondLst>
                                            <p:cond delay="0"/>
                                          </p:stCondLst>
                                        </p:cTn>
                                        <p:tgtEl>
                                          <p:spTgt spid="305"/>
                                        </p:tgtEl>
                                        <p:attrNameLst>
                                          <p:attrName>style.visibility</p:attrName>
                                        </p:attrNameLst>
                                      </p:cBhvr>
                                      <p:to>
                                        <p:strVal val="visible"/>
                                      </p:to>
                                    </p:set>
                                    <p:anim calcmode="lin" valueType="num">
                                      <p:cBhvr>
                                        <p:cTn id="315" dur="500" fill="hold"/>
                                        <p:tgtEl>
                                          <p:spTgt spid="305"/>
                                        </p:tgtEl>
                                        <p:attrNameLst>
                                          <p:attrName>ppt_x</p:attrName>
                                        </p:attrNameLst>
                                      </p:cBhvr>
                                      <p:tavLst>
                                        <p:tav tm="0">
                                          <p:val>
                                            <p:strVal val="#ppt_x"/>
                                          </p:val>
                                        </p:tav>
                                        <p:tav tm="100000">
                                          <p:val>
                                            <p:strVal val="#ppt_x"/>
                                          </p:val>
                                        </p:tav>
                                      </p:tavLst>
                                    </p:anim>
                                    <p:anim calcmode="lin" valueType="num">
                                      <p:cBhvr>
                                        <p:cTn id="316" dur="500" fill="hold"/>
                                        <p:tgtEl>
                                          <p:spTgt spid="305"/>
                                        </p:tgtEl>
                                        <p:attrNameLst>
                                          <p:attrName>ppt_y</p:attrName>
                                        </p:attrNameLst>
                                      </p:cBhvr>
                                      <p:tavLst>
                                        <p:tav tm="0">
                                          <p:val>
                                            <p:strVal val="#ppt_y-#ppt_h/2"/>
                                          </p:val>
                                        </p:tav>
                                        <p:tav tm="100000">
                                          <p:val>
                                            <p:strVal val="#ppt_y"/>
                                          </p:val>
                                        </p:tav>
                                      </p:tavLst>
                                    </p:anim>
                                    <p:anim calcmode="lin" valueType="num">
                                      <p:cBhvr>
                                        <p:cTn id="317" dur="500" fill="hold"/>
                                        <p:tgtEl>
                                          <p:spTgt spid="305"/>
                                        </p:tgtEl>
                                        <p:attrNameLst>
                                          <p:attrName>ppt_w</p:attrName>
                                        </p:attrNameLst>
                                      </p:cBhvr>
                                      <p:tavLst>
                                        <p:tav tm="0">
                                          <p:val>
                                            <p:strVal val="#ppt_w"/>
                                          </p:val>
                                        </p:tav>
                                        <p:tav tm="100000">
                                          <p:val>
                                            <p:strVal val="#ppt_w"/>
                                          </p:val>
                                        </p:tav>
                                      </p:tavLst>
                                    </p:anim>
                                    <p:anim calcmode="lin" valueType="num">
                                      <p:cBhvr>
                                        <p:cTn id="318" dur="500" fill="hold"/>
                                        <p:tgtEl>
                                          <p:spTgt spid="305"/>
                                        </p:tgtEl>
                                        <p:attrNameLst>
                                          <p:attrName>ppt_h</p:attrName>
                                        </p:attrNameLst>
                                      </p:cBhvr>
                                      <p:tavLst>
                                        <p:tav tm="0">
                                          <p:val>
                                            <p:fltVal val="0"/>
                                          </p:val>
                                        </p:tav>
                                        <p:tav tm="100000">
                                          <p:val>
                                            <p:strVal val="#ppt_h"/>
                                          </p:val>
                                        </p:tav>
                                      </p:tavLst>
                                    </p:anim>
                                  </p:childTnLst>
                                </p:cTn>
                              </p:par>
                            </p:childTnLst>
                          </p:cTn>
                        </p:par>
                        <p:par>
                          <p:cTn id="319" fill="hold">
                            <p:stCondLst>
                              <p:cond delay="2000"/>
                            </p:stCondLst>
                            <p:childTnLst>
                              <p:par>
                                <p:cTn id="320" presetID="18" presetClass="entr" presetSubtype="6" fill="hold" nodeType="afterEffect">
                                  <p:stCondLst>
                                    <p:cond delay="0"/>
                                  </p:stCondLst>
                                  <p:childTnLst>
                                    <p:set>
                                      <p:cBhvr>
                                        <p:cTn id="321" dur="1" fill="hold">
                                          <p:stCondLst>
                                            <p:cond delay="0"/>
                                          </p:stCondLst>
                                        </p:cTn>
                                        <p:tgtEl>
                                          <p:spTgt spid="301"/>
                                        </p:tgtEl>
                                        <p:attrNameLst>
                                          <p:attrName>style.visibility</p:attrName>
                                        </p:attrNameLst>
                                      </p:cBhvr>
                                      <p:to>
                                        <p:strVal val="visible"/>
                                      </p:to>
                                    </p:set>
                                    <p:animEffect transition="in" filter="strips(downRight)">
                                      <p:cBhvr>
                                        <p:cTn id="322" dur="500"/>
                                        <p:tgtEl>
                                          <p:spTgt spid="301"/>
                                        </p:tgtEl>
                                      </p:cBhvr>
                                    </p:animEffect>
                                  </p:childTnLst>
                                </p:cTn>
                              </p:par>
                            </p:childTnLst>
                          </p:cTn>
                        </p:par>
                        <p:par>
                          <p:cTn id="323" fill="hold">
                            <p:stCondLst>
                              <p:cond delay="2500"/>
                            </p:stCondLst>
                            <p:childTnLst>
                              <p:par>
                                <p:cTn id="324" presetID="17" presetClass="entr" presetSubtype="1" fill="hold" grpId="0" nodeType="afterEffect">
                                  <p:stCondLst>
                                    <p:cond delay="0"/>
                                  </p:stCondLst>
                                  <p:childTnLst>
                                    <p:set>
                                      <p:cBhvr>
                                        <p:cTn id="325" dur="1" fill="hold">
                                          <p:stCondLst>
                                            <p:cond delay="0"/>
                                          </p:stCondLst>
                                        </p:cTn>
                                        <p:tgtEl>
                                          <p:spTgt spid="302"/>
                                        </p:tgtEl>
                                        <p:attrNameLst>
                                          <p:attrName>style.visibility</p:attrName>
                                        </p:attrNameLst>
                                      </p:cBhvr>
                                      <p:to>
                                        <p:strVal val="visible"/>
                                      </p:to>
                                    </p:set>
                                    <p:anim calcmode="lin" valueType="num">
                                      <p:cBhvr>
                                        <p:cTn id="326" dur="500" fill="hold"/>
                                        <p:tgtEl>
                                          <p:spTgt spid="302"/>
                                        </p:tgtEl>
                                        <p:attrNameLst>
                                          <p:attrName>ppt_x</p:attrName>
                                        </p:attrNameLst>
                                      </p:cBhvr>
                                      <p:tavLst>
                                        <p:tav tm="0">
                                          <p:val>
                                            <p:strVal val="#ppt_x"/>
                                          </p:val>
                                        </p:tav>
                                        <p:tav tm="100000">
                                          <p:val>
                                            <p:strVal val="#ppt_x"/>
                                          </p:val>
                                        </p:tav>
                                      </p:tavLst>
                                    </p:anim>
                                    <p:anim calcmode="lin" valueType="num">
                                      <p:cBhvr>
                                        <p:cTn id="327" dur="500" fill="hold"/>
                                        <p:tgtEl>
                                          <p:spTgt spid="302"/>
                                        </p:tgtEl>
                                        <p:attrNameLst>
                                          <p:attrName>ppt_y</p:attrName>
                                        </p:attrNameLst>
                                      </p:cBhvr>
                                      <p:tavLst>
                                        <p:tav tm="0">
                                          <p:val>
                                            <p:strVal val="#ppt_y-#ppt_h/2"/>
                                          </p:val>
                                        </p:tav>
                                        <p:tav tm="100000">
                                          <p:val>
                                            <p:strVal val="#ppt_y"/>
                                          </p:val>
                                        </p:tav>
                                      </p:tavLst>
                                    </p:anim>
                                    <p:anim calcmode="lin" valueType="num">
                                      <p:cBhvr>
                                        <p:cTn id="328" dur="500" fill="hold"/>
                                        <p:tgtEl>
                                          <p:spTgt spid="302"/>
                                        </p:tgtEl>
                                        <p:attrNameLst>
                                          <p:attrName>ppt_w</p:attrName>
                                        </p:attrNameLst>
                                      </p:cBhvr>
                                      <p:tavLst>
                                        <p:tav tm="0">
                                          <p:val>
                                            <p:strVal val="#ppt_w"/>
                                          </p:val>
                                        </p:tav>
                                        <p:tav tm="100000">
                                          <p:val>
                                            <p:strVal val="#ppt_w"/>
                                          </p:val>
                                        </p:tav>
                                      </p:tavLst>
                                    </p:anim>
                                    <p:anim calcmode="lin" valueType="num">
                                      <p:cBhvr>
                                        <p:cTn id="329" dur="500" fill="hold"/>
                                        <p:tgtEl>
                                          <p:spTgt spid="302"/>
                                        </p:tgtEl>
                                        <p:attrNameLst>
                                          <p:attrName>ppt_h</p:attrName>
                                        </p:attrNameLst>
                                      </p:cBhvr>
                                      <p:tavLst>
                                        <p:tav tm="0">
                                          <p:val>
                                            <p:fltVal val="0"/>
                                          </p:val>
                                        </p:tav>
                                        <p:tav tm="100000">
                                          <p:val>
                                            <p:strVal val="#ppt_h"/>
                                          </p:val>
                                        </p:tav>
                                      </p:tavLst>
                                    </p:anim>
                                  </p:childTnLst>
                                </p:cTn>
                              </p:par>
                            </p:childTnLst>
                          </p:cTn>
                        </p:par>
                        <p:par>
                          <p:cTn id="330" fill="hold">
                            <p:stCondLst>
                              <p:cond delay="3000"/>
                            </p:stCondLst>
                            <p:childTnLst>
                              <p:par>
                                <p:cTn id="331" presetID="17" presetClass="entr" presetSubtype="1" fill="hold" grpId="0" nodeType="afterEffect">
                                  <p:stCondLst>
                                    <p:cond delay="0"/>
                                  </p:stCondLst>
                                  <p:childTnLst>
                                    <p:set>
                                      <p:cBhvr>
                                        <p:cTn id="332" dur="1" fill="hold">
                                          <p:stCondLst>
                                            <p:cond delay="0"/>
                                          </p:stCondLst>
                                        </p:cTn>
                                        <p:tgtEl>
                                          <p:spTgt spid="300"/>
                                        </p:tgtEl>
                                        <p:attrNameLst>
                                          <p:attrName>style.visibility</p:attrName>
                                        </p:attrNameLst>
                                      </p:cBhvr>
                                      <p:to>
                                        <p:strVal val="visible"/>
                                      </p:to>
                                    </p:set>
                                    <p:anim calcmode="lin" valueType="num">
                                      <p:cBhvr>
                                        <p:cTn id="333" dur="500" fill="hold"/>
                                        <p:tgtEl>
                                          <p:spTgt spid="300"/>
                                        </p:tgtEl>
                                        <p:attrNameLst>
                                          <p:attrName>ppt_x</p:attrName>
                                        </p:attrNameLst>
                                      </p:cBhvr>
                                      <p:tavLst>
                                        <p:tav tm="0">
                                          <p:val>
                                            <p:strVal val="#ppt_x"/>
                                          </p:val>
                                        </p:tav>
                                        <p:tav tm="100000">
                                          <p:val>
                                            <p:strVal val="#ppt_x"/>
                                          </p:val>
                                        </p:tav>
                                      </p:tavLst>
                                    </p:anim>
                                    <p:anim calcmode="lin" valueType="num">
                                      <p:cBhvr>
                                        <p:cTn id="334" dur="500" fill="hold"/>
                                        <p:tgtEl>
                                          <p:spTgt spid="300"/>
                                        </p:tgtEl>
                                        <p:attrNameLst>
                                          <p:attrName>ppt_y</p:attrName>
                                        </p:attrNameLst>
                                      </p:cBhvr>
                                      <p:tavLst>
                                        <p:tav tm="0">
                                          <p:val>
                                            <p:strVal val="#ppt_y-#ppt_h/2"/>
                                          </p:val>
                                        </p:tav>
                                        <p:tav tm="100000">
                                          <p:val>
                                            <p:strVal val="#ppt_y"/>
                                          </p:val>
                                        </p:tav>
                                      </p:tavLst>
                                    </p:anim>
                                    <p:anim calcmode="lin" valueType="num">
                                      <p:cBhvr>
                                        <p:cTn id="335" dur="500" fill="hold"/>
                                        <p:tgtEl>
                                          <p:spTgt spid="300"/>
                                        </p:tgtEl>
                                        <p:attrNameLst>
                                          <p:attrName>ppt_w</p:attrName>
                                        </p:attrNameLst>
                                      </p:cBhvr>
                                      <p:tavLst>
                                        <p:tav tm="0">
                                          <p:val>
                                            <p:strVal val="#ppt_w"/>
                                          </p:val>
                                        </p:tav>
                                        <p:tav tm="100000">
                                          <p:val>
                                            <p:strVal val="#ppt_w"/>
                                          </p:val>
                                        </p:tav>
                                      </p:tavLst>
                                    </p:anim>
                                    <p:anim calcmode="lin" valueType="num">
                                      <p:cBhvr>
                                        <p:cTn id="336" dur="500" fill="hold"/>
                                        <p:tgtEl>
                                          <p:spTgt spid="300"/>
                                        </p:tgtEl>
                                        <p:attrNameLst>
                                          <p:attrName>ppt_h</p:attrName>
                                        </p:attrNameLst>
                                      </p:cBhvr>
                                      <p:tavLst>
                                        <p:tav tm="0">
                                          <p:val>
                                            <p:fltVal val="0"/>
                                          </p:val>
                                        </p:tav>
                                        <p:tav tm="100000">
                                          <p:val>
                                            <p:strVal val="#ppt_h"/>
                                          </p:val>
                                        </p:tav>
                                      </p:tavLst>
                                    </p:anim>
                                  </p:childTnLst>
                                </p:cTn>
                              </p:par>
                            </p:childTnLst>
                          </p:cTn>
                        </p:par>
                        <p:par>
                          <p:cTn id="337" fill="hold">
                            <p:stCondLst>
                              <p:cond delay="3500"/>
                            </p:stCondLst>
                            <p:childTnLst>
                              <p:par>
                                <p:cTn id="338" presetID="1" presetClass="entr" presetSubtype="0" fill="hold" grpId="0" nodeType="afterEffect">
                                  <p:stCondLst>
                                    <p:cond delay="0"/>
                                  </p:stCondLst>
                                  <p:childTnLst>
                                    <p:set>
                                      <p:cBhvr>
                                        <p:cTn id="339" dur="1" fill="hold">
                                          <p:stCondLst>
                                            <p:cond delay="0"/>
                                          </p:stCondLst>
                                        </p:cTn>
                                        <p:tgtEl>
                                          <p:spTgt spid="298"/>
                                        </p:tgtEl>
                                        <p:attrNameLst>
                                          <p:attrName>style.visibility</p:attrName>
                                        </p:attrNameLst>
                                      </p:cBhvr>
                                      <p:to>
                                        <p:strVal val="visible"/>
                                      </p:to>
                                    </p:set>
                                  </p:childTnLst>
                                </p:cTn>
                              </p:par>
                            </p:childTnLst>
                          </p:cTn>
                        </p:par>
                      </p:childTnLst>
                    </p:cTn>
                  </p:par>
                  <p:par>
                    <p:cTn id="340" fill="hold">
                      <p:stCondLst>
                        <p:cond delay="indefinite"/>
                      </p:stCondLst>
                      <p:childTnLst>
                        <p:par>
                          <p:cTn id="341" fill="hold">
                            <p:stCondLst>
                              <p:cond delay="0"/>
                            </p:stCondLst>
                            <p:childTnLst>
                              <p:par>
                                <p:cTn id="342" presetID="17" presetClass="entr" presetSubtype="8" fill="hold" nodeType="clickEffect">
                                  <p:stCondLst>
                                    <p:cond delay="0"/>
                                  </p:stCondLst>
                                  <p:childTnLst>
                                    <p:set>
                                      <p:cBhvr>
                                        <p:cTn id="343" dur="1" fill="hold">
                                          <p:stCondLst>
                                            <p:cond delay="0"/>
                                          </p:stCondLst>
                                        </p:cTn>
                                        <p:tgtEl>
                                          <p:spTgt spid="306"/>
                                        </p:tgtEl>
                                        <p:attrNameLst>
                                          <p:attrName>style.visibility</p:attrName>
                                        </p:attrNameLst>
                                      </p:cBhvr>
                                      <p:to>
                                        <p:strVal val="visible"/>
                                      </p:to>
                                    </p:set>
                                    <p:anim calcmode="lin" valueType="num">
                                      <p:cBhvr>
                                        <p:cTn id="344" dur="500" fill="hold"/>
                                        <p:tgtEl>
                                          <p:spTgt spid="306"/>
                                        </p:tgtEl>
                                        <p:attrNameLst>
                                          <p:attrName>ppt_x</p:attrName>
                                        </p:attrNameLst>
                                      </p:cBhvr>
                                      <p:tavLst>
                                        <p:tav tm="0">
                                          <p:val>
                                            <p:strVal val="#ppt_x-#ppt_w/2"/>
                                          </p:val>
                                        </p:tav>
                                        <p:tav tm="100000">
                                          <p:val>
                                            <p:strVal val="#ppt_x"/>
                                          </p:val>
                                        </p:tav>
                                      </p:tavLst>
                                    </p:anim>
                                    <p:anim calcmode="lin" valueType="num">
                                      <p:cBhvr>
                                        <p:cTn id="345" dur="500" fill="hold"/>
                                        <p:tgtEl>
                                          <p:spTgt spid="306"/>
                                        </p:tgtEl>
                                        <p:attrNameLst>
                                          <p:attrName>ppt_y</p:attrName>
                                        </p:attrNameLst>
                                      </p:cBhvr>
                                      <p:tavLst>
                                        <p:tav tm="0">
                                          <p:val>
                                            <p:strVal val="#ppt_y"/>
                                          </p:val>
                                        </p:tav>
                                        <p:tav tm="100000">
                                          <p:val>
                                            <p:strVal val="#ppt_y"/>
                                          </p:val>
                                        </p:tav>
                                      </p:tavLst>
                                    </p:anim>
                                    <p:anim calcmode="lin" valueType="num">
                                      <p:cBhvr>
                                        <p:cTn id="346" dur="500" fill="hold"/>
                                        <p:tgtEl>
                                          <p:spTgt spid="306"/>
                                        </p:tgtEl>
                                        <p:attrNameLst>
                                          <p:attrName>ppt_w</p:attrName>
                                        </p:attrNameLst>
                                      </p:cBhvr>
                                      <p:tavLst>
                                        <p:tav tm="0">
                                          <p:val>
                                            <p:fltVal val="0"/>
                                          </p:val>
                                        </p:tav>
                                        <p:tav tm="100000">
                                          <p:val>
                                            <p:strVal val="#ppt_w"/>
                                          </p:val>
                                        </p:tav>
                                      </p:tavLst>
                                    </p:anim>
                                    <p:anim calcmode="lin" valueType="num">
                                      <p:cBhvr>
                                        <p:cTn id="347" dur="500" fill="hold"/>
                                        <p:tgtEl>
                                          <p:spTgt spid="306"/>
                                        </p:tgtEl>
                                        <p:attrNameLst>
                                          <p:attrName>ppt_h</p:attrName>
                                        </p:attrNameLst>
                                      </p:cBhvr>
                                      <p:tavLst>
                                        <p:tav tm="0">
                                          <p:val>
                                            <p:strVal val="#ppt_h"/>
                                          </p:val>
                                        </p:tav>
                                        <p:tav tm="100000">
                                          <p:val>
                                            <p:strVal val="#ppt_h"/>
                                          </p:val>
                                        </p:tav>
                                      </p:tavLst>
                                    </p:anim>
                                  </p:childTnLst>
                                </p:cTn>
                              </p:par>
                            </p:childTnLst>
                          </p:cTn>
                        </p:par>
                        <p:par>
                          <p:cTn id="348" fill="hold">
                            <p:stCondLst>
                              <p:cond delay="500"/>
                            </p:stCondLst>
                            <p:childTnLst>
                              <p:par>
                                <p:cTn id="349" presetID="17" presetClass="entr" presetSubtype="1" fill="hold" nodeType="afterEffect">
                                  <p:stCondLst>
                                    <p:cond delay="0"/>
                                  </p:stCondLst>
                                  <p:childTnLst>
                                    <p:set>
                                      <p:cBhvr>
                                        <p:cTn id="350" dur="1" fill="hold">
                                          <p:stCondLst>
                                            <p:cond delay="0"/>
                                          </p:stCondLst>
                                        </p:cTn>
                                        <p:tgtEl>
                                          <p:spTgt spid="307"/>
                                        </p:tgtEl>
                                        <p:attrNameLst>
                                          <p:attrName>style.visibility</p:attrName>
                                        </p:attrNameLst>
                                      </p:cBhvr>
                                      <p:to>
                                        <p:strVal val="visible"/>
                                      </p:to>
                                    </p:set>
                                    <p:anim calcmode="lin" valueType="num">
                                      <p:cBhvr>
                                        <p:cTn id="351" dur="500" fill="hold"/>
                                        <p:tgtEl>
                                          <p:spTgt spid="307"/>
                                        </p:tgtEl>
                                        <p:attrNameLst>
                                          <p:attrName>ppt_x</p:attrName>
                                        </p:attrNameLst>
                                      </p:cBhvr>
                                      <p:tavLst>
                                        <p:tav tm="0">
                                          <p:val>
                                            <p:strVal val="#ppt_x"/>
                                          </p:val>
                                        </p:tav>
                                        <p:tav tm="100000">
                                          <p:val>
                                            <p:strVal val="#ppt_x"/>
                                          </p:val>
                                        </p:tav>
                                      </p:tavLst>
                                    </p:anim>
                                    <p:anim calcmode="lin" valueType="num">
                                      <p:cBhvr>
                                        <p:cTn id="352" dur="500" fill="hold"/>
                                        <p:tgtEl>
                                          <p:spTgt spid="307"/>
                                        </p:tgtEl>
                                        <p:attrNameLst>
                                          <p:attrName>ppt_y</p:attrName>
                                        </p:attrNameLst>
                                      </p:cBhvr>
                                      <p:tavLst>
                                        <p:tav tm="0">
                                          <p:val>
                                            <p:strVal val="#ppt_y-#ppt_h/2"/>
                                          </p:val>
                                        </p:tav>
                                        <p:tav tm="100000">
                                          <p:val>
                                            <p:strVal val="#ppt_y"/>
                                          </p:val>
                                        </p:tav>
                                      </p:tavLst>
                                    </p:anim>
                                    <p:anim calcmode="lin" valueType="num">
                                      <p:cBhvr>
                                        <p:cTn id="353" dur="500" fill="hold"/>
                                        <p:tgtEl>
                                          <p:spTgt spid="307"/>
                                        </p:tgtEl>
                                        <p:attrNameLst>
                                          <p:attrName>ppt_w</p:attrName>
                                        </p:attrNameLst>
                                      </p:cBhvr>
                                      <p:tavLst>
                                        <p:tav tm="0">
                                          <p:val>
                                            <p:strVal val="#ppt_w"/>
                                          </p:val>
                                        </p:tav>
                                        <p:tav tm="100000">
                                          <p:val>
                                            <p:strVal val="#ppt_w"/>
                                          </p:val>
                                        </p:tav>
                                      </p:tavLst>
                                    </p:anim>
                                    <p:anim calcmode="lin" valueType="num">
                                      <p:cBhvr>
                                        <p:cTn id="354" dur="500" fill="hold"/>
                                        <p:tgtEl>
                                          <p:spTgt spid="307"/>
                                        </p:tgtEl>
                                        <p:attrNameLst>
                                          <p:attrName>ppt_h</p:attrName>
                                        </p:attrNameLst>
                                      </p:cBhvr>
                                      <p:tavLst>
                                        <p:tav tm="0">
                                          <p:val>
                                            <p:fltVal val="0"/>
                                          </p:val>
                                        </p:tav>
                                        <p:tav tm="100000">
                                          <p:val>
                                            <p:strVal val="#ppt_h"/>
                                          </p:val>
                                        </p:tav>
                                      </p:tavLst>
                                    </p:anim>
                                  </p:childTnLst>
                                </p:cTn>
                              </p:par>
                            </p:childTnLst>
                          </p:cTn>
                        </p:par>
                        <p:par>
                          <p:cTn id="355" fill="hold">
                            <p:stCondLst>
                              <p:cond delay="1000"/>
                            </p:stCondLst>
                            <p:childTnLst>
                              <p:par>
                                <p:cTn id="356" presetID="18" presetClass="entr" presetSubtype="6" fill="hold" nodeType="afterEffect">
                                  <p:stCondLst>
                                    <p:cond delay="0"/>
                                  </p:stCondLst>
                                  <p:childTnLst>
                                    <p:set>
                                      <p:cBhvr>
                                        <p:cTn id="357" dur="1" fill="hold">
                                          <p:stCondLst>
                                            <p:cond delay="0"/>
                                          </p:stCondLst>
                                        </p:cTn>
                                        <p:tgtEl>
                                          <p:spTgt spid="316"/>
                                        </p:tgtEl>
                                        <p:attrNameLst>
                                          <p:attrName>style.visibility</p:attrName>
                                        </p:attrNameLst>
                                      </p:cBhvr>
                                      <p:to>
                                        <p:strVal val="visible"/>
                                      </p:to>
                                    </p:set>
                                    <p:animEffect transition="in" filter="strips(downRight)">
                                      <p:cBhvr>
                                        <p:cTn id="358" dur="500"/>
                                        <p:tgtEl>
                                          <p:spTgt spid="316"/>
                                        </p:tgtEl>
                                      </p:cBhvr>
                                    </p:animEffect>
                                  </p:childTnLst>
                                </p:cTn>
                              </p:par>
                            </p:childTnLst>
                          </p:cTn>
                        </p:par>
                        <p:par>
                          <p:cTn id="359" fill="hold">
                            <p:stCondLst>
                              <p:cond delay="1500"/>
                            </p:stCondLst>
                            <p:childTnLst>
                              <p:par>
                                <p:cTn id="360" presetID="17" presetClass="entr" presetSubtype="8" fill="hold" nodeType="afterEffect">
                                  <p:stCondLst>
                                    <p:cond delay="0"/>
                                  </p:stCondLst>
                                  <p:childTnLst>
                                    <p:set>
                                      <p:cBhvr>
                                        <p:cTn id="361" dur="1" fill="hold">
                                          <p:stCondLst>
                                            <p:cond delay="0"/>
                                          </p:stCondLst>
                                        </p:cTn>
                                        <p:tgtEl>
                                          <p:spTgt spid="317"/>
                                        </p:tgtEl>
                                        <p:attrNameLst>
                                          <p:attrName>style.visibility</p:attrName>
                                        </p:attrNameLst>
                                      </p:cBhvr>
                                      <p:to>
                                        <p:strVal val="visible"/>
                                      </p:to>
                                    </p:set>
                                    <p:anim calcmode="lin" valueType="num">
                                      <p:cBhvr>
                                        <p:cTn id="362" dur="500" fill="hold"/>
                                        <p:tgtEl>
                                          <p:spTgt spid="317"/>
                                        </p:tgtEl>
                                        <p:attrNameLst>
                                          <p:attrName>ppt_x</p:attrName>
                                        </p:attrNameLst>
                                      </p:cBhvr>
                                      <p:tavLst>
                                        <p:tav tm="0">
                                          <p:val>
                                            <p:strVal val="#ppt_x-#ppt_w/2"/>
                                          </p:val>
                                        </p:tav>
                                        <p:tav tm="100000">
                                          <p:val>
                                            <p:strVal val="#ppt_x"/>
                                          </p:val>
                                        </p:tav>
                                      </p:tavLst>
                                    </p:anim>
                                    <p:anim calcmode="lin" valueType="num">
                                      <p:cBhvr>
                                        <p:cTn id="363" dur="500" fill="hold"/>
                                        <p:tgtEl>
                                          <p:spTgt spid="317"/>
                                        </p:tgtEl>
                                        <p:attrNameLst>
                                          <p:attrName>ppt_y</p:attrName>
                                        </p:attrNameLst>
                                      </p:cBhvr>
                                      <p:tavLst>
                                        <p:tav tm="0">
                                          <p:val>
                                            <p:strVal val="#ppt_y"/>
                                          </p:val>
                                        </p:tav>
                                        <p:tav tm="100000">
                                          <p:val>
                                            <p:strVal val="#ppt_y"/>
                                          </p:val>
                                        </p:tav>
                                      </p:tavLst>
                                    </p:anim>
                                    <p:anim calcmode="lin" valueType="num">
                                      <p:cBhvr>
                                        <p:cTn id="364" dur="500" fill="hold"/>
                                        <p:tgtEl>
                                          <p:spTgt spid="317"/>
                                        </p:tgtEl>
                                        <p:attrNameLst>
                                          <p:attrName>ppt_w</p:attrName>
                                        </p:attrNameLst>
                                      </p:cBhvr>
                                      <p:tavLst>
                                        <p:tav tm="0">
                                          <p:val>
                                            <p:fltVal val="0"/>
                                          </p:val>
                                        </p:tav>
                                        <p:tav tm="100000">
                                          <p:val>
                                            <p:strVal val="#ppt_w"/>
                                          </p:val>
                                        </p:tav>
                                      </p:tavLst>
                                    </p:anim>
                                    <p:anim calcmode="lin" valueType="num">
                                      <p:cBhvr>
                                        <p:cTn id="365" dur="500" fill="hold"/>
                                        <p:tgtEl>
                                          <p:spTgt spid="317"/>
                                        </p:tgtEl>
                                        <p:attrNameLst>
                                          <p:attrName>ppt_h</p:attrName>
                                        </p:attrNameLst>
                                      </p:cBhvr>
                                      <p:tavLst>
                                        <p:tav tm="0">
                                          <p:val>
                                            <p:strVal val="#ppt_h"/>
                                          </p:val>
                                        </p:tav>
                                        <p:tav tm="100000">
                                          <p:val>
                                            <p:strVal val="#ppt_h"/>
                                          </p:val>
                                        </p:tav>
                                      </p:tavLst>
                                    </p:anim>
                                  </p:childTnLst>
                                </p:cTn>
                              </p:par>
                            </p:childTnLst>
                          </p:cTn>
                        </p:par>
                        <p:par>
                          <p:cTn id="366" fill="hold">
                            <p:stCondLst>
                              <p:cond delay="2000"/>
                            </p:stCondLst>
                            <p:childTnLst>
                              <p:par>
                                <p:cTn id="367" presetID="17" presetClass="entr" presetSubtype="8" fill="hold" nodeType="afterEffect">
                                  <p:stCondLst>
                                    <p:cond delay="0"/>
                                  </p:stCondLst>
                                  <p:childTnLst>
                                    <p:set>
                                      <p:cBhvr>
                                        <p:cTn id="368" dur="1" fill="hold">
                                          <p:stCondLst>
                                            <p:cond delay="0"/>
                                          </p:stCondLst>
                                        </p:cTn>
                                        <p:tgtEl>
                                          <p:spTgt spid="308"/>
                                        </p:tgtEl>
                                        <p:attrNameLst>
                                          <p:attrName>style.visibility</p:attrName>
                                        </p:attrNameLst>
                                      </p:cBhvr>
                                      <p:to>
                                        <p:strVal val="visible"/>
                                      </p:to>
                                    </p:set>
                                    <p:anim calcmode="lin" valueType="num">
                                      <p:cBhvr>
                                        <p:cTn id="369" dur="500" fill="hold"/>
                                        <p:tgtEl>
                                          <p:spTgt spid="308"/>
                                        </p:tgtEl>
                                        <p:attrNameLst>
                                          <p:attrName>ppt_x</p:attrName>
                                        </p:attrNameLst>
                                      </p:cBhvr>
                                      <p:tavLst>
                                        <p:tav tm="0">
                                          <p:val>
                                            <p:strVal val="#ppt_x-#ppt_w/2"/>
                                          </p:val>
                                        </p:tav>
                                        <p:tav tm="100000">
                                          <p:val>
                                            <p:strVal val="#ppt_x"/>
                                          </p:val>
                                        </p:tav>
                                      </p:tavLst>
                                    </p:anim>
                                    <p:anim calcmode="lin" valueType="num">
                                      <p:cBhvr>
                                        <p:cTn id="370" dur="500" fill="hold"/>
                                        <p:tgtEl>
                                          <p:spTgt spid="308"/>
                                        </p:tgtEl>
                                        <p:attrNameLst>
                                          <p:attrName>ppt_y</p:attrName>
                                        </p:attrNameLst>
                                      </p:cBhvr>
                                      <p:tavLst>
                                        <p:tav tm="0">
                                          <p:val>
                                            <p:strVal val="#ppt_y"/>
                                          </p:val>
                                        </p:tav>
                                        <p:tav tm="100000">
                                          <p:val>
                                            <p:strVal val="#ppt_y"/>
                                          </p:val>
                                        </p:tav>
                                      </p:tavLst>
                                    </p:anim>
                                    <p:anim calcmode="lin" valueType="num">
                                      <p:cBhvr>
                                        <p:cTn id="371" dur="500" fill="hold"/>
                                        <p:tgtEl>
                                          <p:spTgt spid="308"/>
                                        </p:tgtEl>
                                        <p:attrNameLst>
                                          <p:attrName>ppt_w</p:attrName>
                                        </p:attrNameLst>
                                      </p:cBhvr>
                                      <p:tavLst>
                                        <p:tav tm="0">
                                          <p:val>
                                            <p:fltVal val="0"/>
                                          </p:val>
                                        </p:tav>
                                        <p:tav tm="100000">
                                          <p:val>
                                            <p:strVal val="#ppt_w"/>
                                          </p:val>
                                        </p:tav>
                                      </p:tavLst>
                                    </p:anim>
                                    <p:anim calcmode="lin" valueType="num">
                                      <p:cBhvr>
                                        <p:cTn id="372" dur="500" fill="hold"/>
                                        <p:tgtEl>
                                          <p:spTgt spid="308"/>
                                        </p:tgtEl>
                                        <p:attrNameLst>
                                          <p:attrName>ppt_h</p:attrName>
                                        </p:attrNameLst>
                                      </p:cBhvr>
                                      <p:tavLst>
                                        <p:tav tm="0">
                                          <p:val>
                                            <p:strVal val="#ppt_h"/>
                                          </p:val>
                                        </p:tav>
                                        <p:tav tm="100000">
                                          <p:val>
                                            <p:strVal val="#ppt_h"/>
                                          </p:val>
                                        </p:tav>
                                      </p:tavLst>
                                    </p:anim>
                                  </p:childTnLst>
                                </p:cTn>
                              </p:par>
                            </p:childTnLst>
                          </p:cTn>
                        </p:par>
                        <p:par>
                          <p:cTn id="373" fill="hold">
                            <p:stCondLst>
                              <p:cond delay="2500"/>
                            </p:stCondLst>
                            <p:childTnLst>
                              <p:par>
                                <p:cTn id="374" presetID="17" presetClass="entr" presetSubtype="1" fill="hold" nodeType="afterEffect">
                                  <p:stCondLst>
                                    <p:cond delay="0"/>
                                  </p:stCondLst>
                                  <p:childTnLst>
                                    <p:set>
                                      <p:cBhvr>
                                        <p:cTn id="375" dur="1" fill="hold">
                                          <p:stCondLst>
                                            <p:cond delay="0"/>
                                          </p:stCondLst>
                                        </p:cTn>
                                        <p:tgtEl>
                                          <p:spTgt spid="309"/>
                                        </p:tgtEl>
                                        <p:attrNameLst>
                                          <p:attrName>style.visibility</p:attrName>
                                        </p:attrNameLst>
                                      </p:cBhvr>
                                      <p:to>
                                        <p:strVal val="visible"/>
                                      </p:to>
                                    </p:set>
                                    <p:anim calcmode="lin" valueType="num">
                                      <p:cBhvr>
                                        <p:cTn id="376" dur="500" fill="hold"/>
                                        <p:tgtEl>
                                          <p:spTgt spid="309"/>
                                        </p:tgtEl>
                                        <p:attrNameLst>
                                          <p:attrName>ppt_x</p:attrName>
                                        </p:attrNameLst>
                                      </p:cBhvr>
                                      <p:tavLst>
                                        <p:tav tm="0">
                                          <p:val>
                                            <p:strVal val="#ppt_x"/>
                                          </p:val>
                                        </p:tav>
                                        <p:tav tm="100000">
                                          <p:val>
                                            <p:strVal val="#ppt_x"/>
                                          </p:val>
                                        </p:tav>
                                      </p:tavLst>
                                    </p:anim>
                                    <p:anim calcmode="lin" valueType="num">
                                      <p:cBhvr>
                                        <p:cTn id="377" dur="500" fill="hold"/>
                                        <p:tgtEl>
                                          <p:spTgt spid="309"/>
                                        </p:tgtEl>
                                        <p:attrNameLst>
                                          <p:attrName>ppt_y</p:attrName>
                                        </p:attrNameLst>
                                      </p:cBhvr>
                                      <p:tavLst>
                                        <p:tav tm="0">
                                          <p:val>
                                            <p:strVal val="#ppt_y-#ppt_h/2"/>
                                          </p:val>
                                        </p:tav>
                                        <p:tav tm="100000">
                                          <p:val>
                                            <p:strVal val="#ppt_y"/>
                                          </p:val>
                                        </p:tav>
                                      </p:tavLst>
                                    </p:anim>
                                    <p:anim calcmode="lin" valueType="num">
                                      <p:cBhvr>
                                        <p:cTn id="378" dur="500" fill="hold"/>
                                        <p:tgtEl>
                                          <p:spTgt spid="309"/>
                                        </p:tgtEl>
                                        <p:attrNameLst>
                                          <p:attrName>ppt_w</p:attrName>
                                        </p:attrNameLst>
                                      </p:cBhvr>
                                      <p:tavLst>
                                        <p:tav tm="0">
                                          <p:val>
                                            <p:strVal val="#ppt_w"/>
                                          </p:val>
                                        </p:tav>
                                        <p:tav tm="100000">
                                          <p:val>
                                            <p:strVal val="#ppt_w"/>
                                          </p:val>
                                        </p:tav>
                                      </p:tavLst>
                                    </p:anim>
                                    <p:anim calcmode="lin" valueType="num">
                                      <p:cBhvr>
                                        <p:cTn id="379" dur="500" fill="hold"/>
                                        <p:tgtEl>
                                          <p:spTgt spid="309"/>
                                        </p:tgtEl>
                                        <p:attrNameLst>
                                          <p:attrName>ppt_h</p:attrName>
                                        </p:attrNameLst>
                                      </p:cBhvr>
                                      <p:tavLst>
                                        <p:tav tm="0">
                                          <p:val>
                                            <p:fltVal val="0"/>
                                          </p:val>
                                        </p:tav>
                                        <p:tav tm="100000">
                                          <p:val>
                                            <p:strVal val="#ppt_h"/>
                                          </p:val>
                                        </p:tav>
                                      </p:tavLst>
                                    </p:anim>
                                  </p:childTnLst>
                                </p:cTn>
                              </p:par>
                            </p:childTnLst>
                          </p:cTn>
                        </p:par>
                        <p:par>
                          <p:cTn id="380" fill="hold">
                            <p:stCondLst>
                              <p:cond delay="3000"/>
                            </p:stCondLst>
                            <p:childTnLst>
                              <p:par>
                                <p:cTn id="381" presetID="18" presetClass="entr" presetSubtype="6" fill="hold" nodeType="afterEffect">
                                  <p:stCondLst>
                                    <p:cond delay="0"/>
                                  </p:stCondLst>
                                  <p:childTnLst>
                                    <p:set>
                                      <p:cBhvr>
                                        <p:cTn id="382" dur="1" fill="hold">
                                          <p:stCondLst>
                                            <p:cond delay="0"/>
                                          </p:stCondLst>
                                        </p:cTn>
                                        <p:tgtEl>
                                          <p:spTgt spid="315"/>
                                        </p:tgtEl>
                                        <p:attrNameLst>
                                          <p:attrName>style.visibility</p:attrName>
                                        </p:attrNameLst>
                                      </p:cBhvr>
                                      <p:to>
                                        <p:strVal val="visible"/>
                                      </p:to>
                                    </p:set>
                                    <p:animEffect transition="in" filter="strips(downRight)">
                                      <p:cBhvr>
                                        <p:cTn id="383" dur="500"/>
                                        <p:tgtEl>
                                          <p:spTgt spid="315"/>
                                        </p:tgtEl>
                                      </p:cBhvr>
                                    </p:animEffect>
                                  </p:childTnLst>
                                </p:cTn>
                              </p:par>
                            </p:childTnLst>
                          </p:cTn>
                        </p:par>
                        <p:par>
                          <p:cTn id="384" fill="hold">
                            <p:stCondLst>
                              <p:cond delay="3500"/>
                            </p:stCondLst>
                            <p:childTnLst>
                              <p:par>
                                <p:cTn id="385" presetID="17" presetClass="entr" presetSubtype="8" fill="hold" nodeType="afterEffect">
                                  <p:stCondLst>
                                    <p:cond delay="0"/>
                                  </p:stCondLst>
                                  <p:childTnLst>
                                    <p:set>
                                      <p:cBhvr>
                                        <p:cTn id="386" dur="1" fill="hold">
                                          <p:stCondLst>
                                            <p:cond delay="0"/>
                                          </p:stCondLst>
                                        </p:cTn>
                                        <p:tgtEl>
                                          <p:spTgt spid="318"/>
                                        </p:tgtEl>
                                        <p:attrNameLst>
                                          <p:attrName>style.visibility</p:attrName>
                                        </p:attrNameLst>
                                      </p:cBhvr>
                                      <p:to>
                                        <p:strVal val="visible"/>
                                      </p:to>
                                    </p:set>
                                    <p:anim calcmode="lin" valueType="num">
                                      <p:cBhvr>
                                        <p:cTn id="387" dur="500" fill="hold"/>
                                        <p:tgtEl>
                                          <p:spTgt spid="318"/>
                                        </p:tgtEl>
                                        <p:attrNameLst>
                                          <p:attrName>ppt_x</p:attrName>
                                        </p:attrNameLst>
                                      </p:cBhvr>
                                      <p:tavLst>
                                        <p:tav tm="0">
                                          <p:val>
                                            <p:strVal val="#ppt_x-#ppt_w/2"/>
                                          </p:val>
                                        </p:tav>
                                        <p:tav tm="100000">
                                          <p:val>
                                            <p:strVal val="#ppt_x"/>
                                          </p:val>
                                        </p:tav>
                                      </p:tavLst>
                                    </p:anim>
                                    <p:anim calcmode="lin" valueType="num">
                                      <p:cBhvr>
                                        <p:cTn id="388" dur="500" fill="hold"/>
                                        <p:tgtEl>
                                          <p:spTgt spid="318"/>
                                        </p:tgtEl>
                                        <p:attrNameLst>
                                          <p:attrName>ppt_y</p:attrName>
                                        </p:attrNameLst>
                                      </p:cBhvr>
                                      <p:tavLst>
                                        <p:tav tm="0">
                                          <p:val>
                                            <p:strVal val="#ppt_y"/>
                                          </p:val>
                                        </p:tav>
                                        <p:tav tm="100000">
                                          <p:val>
                                            <p:strVal val="#ppt_y"/>
                                          </p:val>
                                        </p:tav>
                                      </p:tavLst>
                                    </p:anim>
                                    <p:anim calcmode="lin" valueType="num">
                                      <p:cBhvr>
                                        <p:cTn id="389" dur="500" fill="hold"/>
                                        <p:tgtEl>
                                          <p:spTgt spid="318"/>
                                        </p:tgtEl>
                                        <p:attrNameLst>
                                          <p:attrName>ppt_w</p:attrName>
                                        </p:attrNameLst>
                                      </p:cBhvr>
                                      <p:tavLst>
                                        <p:tav tm="0">
                                          <p:val>
                                            <p:fltVal val="0"/>
                                          </p:val>
                                        </p:tav>
                                        <p:tav tm="100000">
                                          <p:val>
                                            <p:strVal val="#ppt_w"/>
                                          </p:val>
                                        </p:tav>
                                      </p:tavLst>
                                    </p:anim>
                                    <p:anim calcmode="lin" valueType="num">
                                      <p:cBhvr>
                                        <p:cTn id="390" dur="500" fill="hold"/>
                                        <p:tgtEl>
                                          <p:spTgt spid="318"/>
                                        </p:tgtEl>
                                        <p:attrNameLst>
                                          <p:attrName>ppt_h</p:attrName>
                                        </p:attrNameLst>
                                      </p:cBhvr>
                                      <p:tavLst>
                                        <p:tav tm="0">
                                          <p:val>
                                            <p:strVal val="#ppt_h"/>
                                          </p:val>
                                        </p:tav>
                                        <p:tav tm="100000">
                                          <p:val>
                                            <p:strVal val="#ppt_h"/>
                                          </p:val>
                                        </p:tav>
                                      </p:tavLst>
                                    </p:anim>
                                  </p:childTnLst>
                                </p:cTn>
                              </p:par>
                            </p:childTnLst>
                          </p:cTn>
                        </p:par>
                        <p:par>
                          <p:cTn id="391" fill="hold">
                            <p:stCondLst>
                              <p:cond delay="4000"/>
                            </p:stCondLst>
                            <p:childTnLst>
                              <p:par>
                                <p:cTn id="392" presetID="17" presetClass="entr" presetSubtype="8" fill="hold" nodeType="afterEffect">
                                  <p:stCondLst>
                                    <p:cond delay="0"/>
                                  </p:stCondLst>
                                  <p:childTnLst>
                                    <p:set>
                                      <p:cBhvr>
                                        <p:cTn id="393" dur="1" fill="hold">
                                          <p:stCondLst>
                                            <p:cond delay="0"/>
                                          </p:stCondLst>
                                        </p:cTn>
                                        <p:tgtEl>
                                          <p:spTgt spid="310"/>
                                        </p:tgtEl>
                                        <p:attrNameLst>
                                          <p:attrName>style.visibility</p:attrName>
                                        </p:attrNameLst>
                                      </p:cBhvr>
                                      <p:to>
                                        <p:strVal val="visible"/>
                                      </p:to>
                                    </p:set>
                                    <p:anim calcmode="lin" valueType="num">
                                      <p:cBhvr>
                                        <p:cTn id="394" dur="500" fill="hold"/>
                                        <p:tgtEl>
                                          <p:spTgt spid="310"/>
                                        </p:tgtEl>
                                        <p:attrNameLst>
                                          <p:attrName>ppt_x</p:attrName>
                                        </p:attrNameLst>
                                      </p:cBhvr>
                                      <p:tavLst>
                                        <p:tav tm="0">
                                          <p:val>
                                            <p:strVal val="#ppt_x-#ppt_w/2"/>
                                          </p:val>
                                        </p:tav>
                                        <p:tav tm="100000">
                                          <p:val>
                                            <p:strVal val="#ppt_x"/>
                                          </p:val>
                                        </p:tav>
                                      </p:tavLst>
                                    </p:anim>
                                    <p:anim calcmode="lin" valueType="num">
                                      <p:cBhvr>
                                        <p:cTn id="395" dur="500" fill="hold"/>
                                        <p:tgtEl>
                                          <p:spTgt spid="310"/>
                                        </p:tgtEl>
                                        <p:attrNameLst>
                                          <p:attrName>ppt_y</p:attrName>
                                        </p:attrNameLst>
                                      </p:cBhvr>
                                      <p:tavLst>
                                        <p:tav tm="0">
                                          <p:val>
                                            <p:strVal val="#ppt_y"/>
                                          </p:val>
                                        </p:tav>
                                        <p:tav tm="100000">
                                          <p:val>
                                            <p:strVal val="#ppt_y"/>
                                          </p:val>
                                        </p:tav>
                                      </p:tavLst>
                                    </p:anim>
                                    <p:anim calcmode="lin" valueType="num">
                                      <p:cBhvr>
                                        <p:cTn id="396" dur="500" fill="hold"/>
                                        <p:tgtEl>
                                          <p:spTgt spid="310"/>
                                        </p:tgtEl>
                                        <p:attrNameLst>
                                          <p:attrName>ppt_w</p:attrName>
                                        </p:attrNameLst>
                                      </p:cBhvr>
                                      <p:tavLst>
                                        <p:tav tm="0">
                                          <p:val>
                                            <p:fltVal val="0"/>
                                          </p:val>
                                        </p:tav>
                                        <p:tav tm="100000">
                                          <p:val>
                                            <p:strVal val="#ppt_w"/>
                                          </p:val>
                                        </p:tav>
                                      </p:tavLst>
                                    </p:anim>
                                    <p:anim calcmode="lin" valueType="num">
                                      <p:cBhvr>
                                        <p:cTn id="397" dur="500" fill="hold"/>
                                        <p:tgtEl>
                                          <p:spTgt spid="310"/>
                                        </p:tgtEl>
                                        <p:attrNameLst>
                                          <p:attrName>ppt_h</p:attrName>
                                        </p:attrNameLst>
                                      </p:cBhvr>
                                      <p:tavLst>
                                        <p:tav tm="0">
                                          <p:val>
                                            <p:strVal val="#ppt_h"/>
                                          </p:val>
                                        </p:tav>
                                        <p:tav tm="100000">
                                          <p:val>
                                            <p:strVal val="#ppt_h"/>
                                          </p:val>
                                        </p:tav>
                                      </p:tavLst>
                                    </p:anim>
                                  </p:childTnLst>
                                </p:cTn>
                              </p:par>
                            </p:childTnLst>
                          </p:cTn>
                        </p:par>
                        <p:par>
                          <p:cTn id="398" fill="hold">
                            <p:stCondLst>
                              <p:cond delay="4500"/>
                            </p:stCondLst>
                            <p:childTnLst>
                              <p:par>
                                <p:cTn id="399" presetID="17" presetClass="entr" presetSubtype="1" fill="hold" nodeType="afterEffect">
                                  <p:stCondLst>
                                    <p:cond delay="0"/>
                                  </p:stCondLst>
                                  <p:childTnLst>
                                    <p:set>
                                      <p:cBhvr>
                                        <p:cTn id="400" dur="1" fill="hold">
                                          <p:stCondLst>
                                            <p:cond delay="0"/>
                                          </p:stCondLst>
                                        </p:cTn>
                                        <p:tgtEl>
                                          <p:spTgt spid="311"/>
                                        </p:tgtEl>
                                        <p:attrNameLst>
                                          <p:attrName>style.visibility</p:attrName>
                                        </p:attrNameLst>
                                      </p:cBhvr>
                                      <p:to>
                                        <p:strVal val="visible"/>
                                      </p:to>
                                    </p:set>
                                    <p:anim calcmode="lin" valueType="num">
                                      <p:cBhvr>
                                        <p:cTn id="401" dur="500" fill="hold"/>
                                        <p:tgtEl>
                                          <p:spTgt spid="311"/>
                                        </p:tgtEl>
                                        <p:attrNameLst>
                                          <p:attrName>ppt_x</p:attrName>
                                        </p:attrNameLst>
                                      </p:cBhvr>
                                      <p:tavLst>
                                        <p:tav tm="0">
                                          <p:val>
                                            <p:strVal val="#ppt_x"/>
                                          </p:val>
                                        </p:tav>
                                        <p:tav tm="100000">
                                          <p:val>
                                            <p:strVal val="#ppt_x"/>
                                          </p:val>
                                        </p:tav>
                                      </p:tavLst>
                                    </p:anim>
                                    <p:anim calcmode="lin" valueType="num">
                                      <p:cBhvr>
                                        <p:cTn id="402" dur="500" fill="hold"/>
                                        <p:tgtEl>
                                          <p:spTgt spid="311"/>
                                        </p:tgtEl>
                                        <p:attrNameLst>
                                          <p:attrName>ppt_y</p:attrName>
                                        </p:attrNameLst>
                                      </p:cBhvr>
                                      <p:tavLst>
                                        <p:tav tm="0">
                                          <p:val>
                                            <p:strVal val="#ppt_y-#ppt_h/2"/>
                                          </p:val>
                                        </p:tav>
                                        <p:tav tm="100000">
                                          <p:val>
                                            <p:strVal val="#ppt_y"/>
                                          </p:val>
                                        </p:tav>
                                      </p:tavLst>
                                    </p:anim>
                                    <p:anim calcmode="lin" valueType="num">
                                      <p:cBhvr>
                                        <p:cTn id="403" dur="500" fill="hold"/>
                                        <p:tgtEl>
                                          <p:spTgt spid="311"/>
                                        </p:tgtEl>
                                        <p:attrNameLst>
                                          <p:attrName>ppt_w</p:attrName>
                                        </p:attrNameLst>
                                      </p:cBhvr>
                                      <p:tavLst>
                                        <p:tav tm="0">
                                          <p:val>
                                            <p:strVal val="#ppt_w"/>
                                          </p:val>
                                        </p:tav>
                                        <p:tav tm="100000">
                                          <p:val>
                                            <p:strVal val="#ppt_w"/>
                                          </p:val>
                                        </p:tav>
                                      </p:tavLst>
                                    </p:anim>
                                    <p:anim calcmode="lin" valueType="num">
                                      <p:cBhvr>
                                        <p:cTn id="404" dur="500" fill="hold"/>
                                        <p:tgtEl>
                                          <p:spTgt spid="311"/>
                                        </p:tgtEl>
                                        <p:attrNameLst>
                                          <p:attrName>ppt_h</p:attrName>
                                        </p:attrNameLst>
                                      </p:cBhvr>
                                      <p:tavLst>
                                        <p:tav tm="0">
                                          <p:val>
                                            <p:fltVal val="0"/>
                                          </p:val>
                                        </p:tav>
                                        <p:tav tm="100000">
                                          <p:val>
                                            <p:strVal val="#ppt_h"/>
                                          </p:val>
                                        </p:tav>
                                      </p:tavLst>
                                    </p:anim>
                                  </p:childTnLst>
                                </p:cTn>
                              </p:par>
                            </p:childTnLst>
                          </p:cTn>
                        </p:par>
                        <p:par>
                          <p:cTn id="405" fill="hold">
                            <p:stCondLst>
                              <p:cond delay="5000"/>
                            </p:stCondLst>
                            <p:childTnLst>
                              <p:par>
                                <p:cTn id="406" presetID="18" presetClass="entr" presetSubtype="6" fill="hold" nodeType="afterEffect">
                                  <p:stCondLst>
                                    <p:cond delay="0"/>
                                  </p:stCondLst>
                                  <p:childTnLst>
                                    <p:set>
                                      <p:cBhvr>
                                        <p:cTn id="407" dur="1" fill="hold">
                                          <p:stCondLst>
                                            <p:cond delay="0"/>
                                          </p:stCondLst>
                                        </p:cTn>
                                        <p:tgtEl>
                                          <p:spTgt spid="314"/>
                                        </p:tgtEl>
                                        <p:attrNameLst>
                                          <p:attrName>style.visibility</p:attrName>
                                        </p:attrNameLst>
                                      </p:cBhvr>
                                      <p:to>
                                        <p:strVal val="visible"/>
                                      </p:to>
                                    </p:set>
                                    <p:animEffect transition="in" filter="strips(downRight)">
                                      <p:cBhvr>
                                        <p:cTn id="408" dur="500"/>
                                        <p:tgtEl>
                                          <p:spTgt spid="314"/>
                                        </p:tgtEl>
                                      </p:cBhvr>
                                    </p:animEffect>
                                  </p:childTnLst>
                                </p:cTn>
                              </p:par>
                            </p:childTnLst>
                          </p:cTn>
                        </p:par>
                        <p:par>
                          <p:cTn id="409" fill="hold">
                            <p:stCondLst>
                              <p:cond delay="5500"/>
                            </p:stCondLst>
                            <p:childTnLst>
                              <p:par>
                                <p:cTn id="410" presetID="17" presetClass="entr" presetSubtype="8" fill="hold" nodeType="afterEffect">
                                  <p:stCondLst>
                                    <p:cond delay="0"/>
                                  </p:stCondLst>
                                  <p:childTnLst>
                                    <p:set>
                                      <p:cBhvr>
                                        <p:cTn id="411" dur="1" fill="hold">
                                          <p:stCondLst>
                                            <p:cond delay="0"/>
                                          </p:stCondLst>
                                        </p:cTn>
                                        <p:tgtEl>
                                          <p:spTgt spid="319"/>
                                        </p:tgtEl>
                                        <p:attrNameLst>
                                          <p:attrName>style.visibility</p:attrName>
                                        </p:attrNameLst>
                                      </p:cBhvr>
                                      <p:to>
                                        <p:strVal val="visible"/>
                                      </p:to>
                                    </p:set>
                                    <p:anim calcmode="lin" valueType="num">
                                      <p:cBhvr>
                                        <p:cTn id="412" dur="500" fill="hold"/>
                                        <p:tgtEl>
                                          <p:spTgt spid="319"/>
                                        </p:tgtEl>
                                        <p:attrNameLst>
                                          <p:attrName>ppt_x</p:attrName>
                                        </p:attrNameLst>
                                      </p:cBhvr>
                                      <p:tavLst>
                                        <p:tav tm="0">
                                          <p:val>
                                            <p:strVal val="#ppt_x-#ppt_w/2"/>
                                          </p:val>
                                        </p:tav>
                                        <p:tav tm="100000">
                                          <p:val>
                                            <p:strVal val="#ppt_x"/>
                                          </p:val>
                                        </p:tav>
                                      </p:tavLst>
                                    </p:anim>
                                    <p:anim calcmode="lin" valueType="num">
                                      <p:cBhvr>
                                        <p:cTn id="413" dur="500" fill="hold"/>
                                        <p:tgtEl>
                                          <p:spTgt spid="319"/>
                                        </p:tgtEl>
                                        <p:attrNameLst>
                                          <p:attrName>ppt_y</p:attrName>
                                        </p:attrNameLst>
                                      </p:cBhvr>
                                      <p:tavLst>
                                        <p:tav tm="0">
                                          <p:val>
                                            <p:strVal val="#ppt_y"/>
                                          </p:val>
                                        </p:tav>
                                        <p:tav tm="100000">
                                          <p:val>
                                            <p:strVal val="#ppt_y"/>
                                          </p:val>
                                        </p:tav>
                                      </p:tavLst>
                                    </p:anim>
                                    <p:anim calcmode="lin" valueType="num">
                                      <p:cBhvr>
                                        <p:cTn id="414" dur="500" fill="hold"/>
                                        <p:tgtEl>
                                          <p:spTgt spid="319"/>
                                        </p:tgtEl>
                                        <p:attrNameLst>
                                          <p:attrName>ppt_w</p:attrName>
                                        </p:attrNameLst>
                                      </p:cBhvr>
                                      <p:tavLst>
                                        <p:tav tm="0">
                                          <p:val>
                                            <p:fltVal val="0"/>
                                          </p:val>
                                        </p:tav>
                                        <p:tav tm="100000">
                                          <p:val>
                                            <p:strVal val="#ppt_w"/>
                                          </p:val>
                                        </p:tav>
                                      </p:tavLst>
                                    </p:anim>
                                    <p:anim calcmode="lin" valueType="num">
                                      <p:cBhvr>
                                        <p:cTn id="415" dur="500" fill="hold"/>
                                        <p:tgtEl>
                                          <p:spTgt spid="319"/>
                                        </p:tgtEl>
                                        <p:attrNameLst>
                                          <p:attrName>ppt_h</p:attrName>
                                        </p:attrNameLst>
                                      </p:cBhvr>
                                      <p:tavLst>
                                        <p:tav tm="0">
                                          <p:val>
                                            <p:strVal val="#ppt_h"/>
                                          </p:val>
                                        </p:tav>
                                        <p:tav tm="100000">
                                          <p:val>
                                            <p:strVal val="#ppt_h"/>
                                          </p:val>
                                        </p:tav>
                                      </p:tavLst>
                                    </p:anim>
                                  </p:childTnLst>
                                </p:cTn>
                              </p:par>
                            </p:childTnLst>
                          </p:cTn>
                        </p:par>
                        <p:par>
                          <p:cTn id="416" fill="hold">
                            <p:stCondLst>
                              <p:cond delay="6000"/>
                            </p:stCondLst>
                            <p:childTnLst>
                              <p:par>
                                <p:cTn id="417" presetID="17" presetClass="entr" presetSubtype="8" fill="hold" nodeType="afterEffect">
                                  <p:stCondLst>
                                    <p:cond delay="0"/>
                                  </p:stCondLst>
                                  <p:childTnLst>
                                    <p:set>
                                      <p:cBhvr>
                                        <p:cTn id="418" dur="1" fill="hold">
                                          <p:stCondLst>
                                            <p:cond delay="0"/>
                                          </p:stCondLst>
                                        </p:cTn>
                                        <p:tgtEl>
                                          <p:spTgt spid="312"/>
                                        </p:tgtEl>
                                        <p:attrNameLst>
                                          <p:attrName>style.visibility</p:attrName>
                                        </p:attrNameLst>
                                      </p:cBhvr>
                                      <p:to>
                                        <p:strVal val="visible"/>
                                      </p:to>
                                    </p:set>
                                    <p:anim calcmode="lin" valueType="num">
                                      <p:cBhvr>
                                        <p:cTn id="419" dur="500" fill="hold"/>
                                        <p:tgtEl>
                                          <p:spTgt spid="312"/>
                                        </p:tgtEl>
                                        <p:attrNameLst>
                                          <p:attrName>ppt_x</p:attrName>
                                        </p:attrNameLst>
                                      </p:cBhvr>
                                      <p:tavLst>
                                        <p:tav tm="0">
                                          <p:val>
                                            <p:strVal val="#ppt_x-#ppt_w/2"/>
                                          </p:val>
                                        </p:tav>
                                        <p:tav tm="100000">
                                          <p:val>
                                            <p:strVal val="#ppt_x"/>
                                          </p:val>
                                        </p:tav>
                                      </p:tavLst>
                                    </p:anim>
                                    <p:anim calcmode="lin" valueType="num">
                                      <p:cBhvr>
                                        <p:cTn id="420" dur="500" fill="hold"/>
                                        <p:tgtEl>
                                          <p:spTgt spid="312"/>
                                        </p:tgtEl>
                                        <p:attrNameLst>
                                          <p:attrName>ppt_y</p:attrName>
                                        </p:attrNameLst>
                                      </p:cBhvr>
                                      <p:tavLst>
                                        <p:tav tm="0">
                                          <p:val>
                                            <p:strVal val="#ppt_y"/>
                                          </p:val>
                                        </p:tav>
                                        <p:tav tm="100000">
                                          <p:val>
                                            <p:strVal val="#ppt_y"/>
                                          </p:val>
                                        </p:tav>
                                      </p:tavLst>
                                    </p:anim>
                                    <p:anim calcmode="lin" valueType="num">
                                      <p:cBhvr>
                                        <p:cTn id="421" dur="500" fill="hold"/>
                                        <p:tgtEl>
                                          <p:spTgt spid="312"/>
                                        </p:tgtEl>
                                        <p:attrNameLst>
                                          <p:attrName>ppt_w</p:attrName>
                                        </p:attrNameLst>
                                      </p:cBhvr>
                                      <p:tavLst>
                                        <p:tav tm="0">
                                          <p:val>
                                            <p:fltVal val="0"/>
                                          </p:val>
                                        </p:tav>
                                        <p:tav tm="100000">
                                          <p:val>
                                            <p:strVal val="#ppt_w"/>
                                          </p:val>
                                        </p:tav>
                                      </p:tavLst>
                                    </p:anim>
                                    <p:anim calcmode="lin" valueType="num">
                                      <p:cBhvr>
                                        <p:cTn id="422" dur="500" fill="hold"/>
                                        <p:tgtEl>
                                          <p:spTgt spid="312"/>
                                        </p:tgtEl>
                                        <p:attrNameLst>
                                          <p:attrName>ppt_h</p:attrName>
                                        </p:attrNameLst>
                                      </p:cBhvr>
                                      <p:tavLst>
                                        <p:tav tm="0">
                                          <p:val>
                                            <p:strVal val="#ppt_h"/>
                                          </p:val>
                                        </p:tav>
                                        <p:tav tm="100000">
                                          <p:val>
                                            <p:strVal val="#ppt_h"/>
                                          </p:val>
                                        </p:tav>
                                      </p:tavLst>
                                    </p:anim>
                                  </p:childTnLst>
                                </p:cTn>
                              </p:par>
                            </p:childTnLst>
                          </p:cTn>
                        </p:par>
                        <p:par>
                          <p:cTn id="423" fill="hold">
                            <p:stCondLst>
                              <p:cond delay="6500"/>
                            </p:stCondLst>
                            <p:childTnLst>
                              <p:par>
                                <p:cTn id="424" presetID="18" presetClass="entr" presetSubtype="6" fill="hold" nodeType="afterEffect">
                                  <p:stCondLst>
                                    <p:cond delay="0"/>
                                  </p:stCondLst>
                                  <p:childTnLst>
                                    <p:set>
                                      <p:cBhvr>
                                        <p:cTn id="425" dur="1" fill="hold">
                                          <p:stCondLst>
                                            <p:cond delay="0"/>
                                          </p:stCondLst>
                                        </p:cTn>
                                        <p:tgtEl>
                                          <p:spTgt spid="313"/>
                                        </p:tgtEl>
                                        <p:attrNameLst>
                                          <p:attrName>style.visibility</p:attrName>
                                        </p:attrNameLst>
                                      </p:cBhvr>
                                      <p:to>
                                        <p:strVal val="visible"/>
                                      </p:to>
                                    </p:set>
                                    <p:animEffect transition="in" filter="strips(downRight)">
                                      <p:cBhvr>
                                        <p:cTn id="426" dur="500"/>
                                        <p:tgtEl>
                                          <p:spTgt spid="313"/>
                                        </p:tgtEl>
                                      </p:cBhvr>
                                    </p:animEffect>
                                  </p:childTnLst>
                                </p:cTn>
                              </p:par>
                            </p:childTnLst>
                          </p:cTn>
                        </p:par>
                        <p:par>
                          <p:cTn id="427" fill="hold">
                            <p:stCondLst>
                              <p:cond delay="7000"/>
                            </p:stCondLst>
                            <p:childTnLst>
                              <p:par>
                                <p:cTn id="428" presetID="17" presetClass="entr" presetSubtype="8" fill="hold" nodeType="afterEffect">
                                  <p:stCondLst>
                                    <p:cond delay="0"/>
                                  </p:stCondLst>
                                  <p:childTnLst>
                                    <p:set>
                                      <p:cBhvr>
                                        <p:cTn id="429" dur="1" fill="hold">
                                          <p:stCondLst>
                                            <p:cond delay="0"/>
                                          </p:stCondLst>
                                        </p:cTn>
                                        <p:tgtEl>
                                          <p:spTgt spid="320"/>
                                        </p:tgtEl>
                                        <p:attrNameLst>
                                          <p:attrName>style.visibility</p:attrName>
                                        </p:attrNameLst>
                                      </p:cBhvr>
                                      <p:to>
                                        <p:strVal val="visible"/>
                                      </p:to>
                                    </p:set>
                                    <p:anim calcmode="lin" valueType="num">
                                      <p:cBhvr>
                                        <p:cTn id="430" dur="500" fill="hold"/>
                                        <p:tgtEl>
                                          <p:spTgt spid="320"/>
                                        </p:tgtEl>
                                        <p:attrNameLst>
                                          <p:attrName>ppt_x</p:attrName>
                                        </p:attrNameLst>
                                      </p:cBhvr>
                                      <p:tavLst>
                                        <p:tav tm="0">
                                          <p:val>
                                            <p:strVal val="#ppt_x-#ppt_w/2"/>
                                          </p:val>
                                        </p:tav>
                                        <p:tav tm="100000">
                                          <p:val>
                                            <p:strVal val="#ppt_x"/>
                                          </p:val>
                                        </p:tav>
                                      </p:tavLst>
                                    </p:anim>
                                    <p:anim calcmode="lin" valueType="num">
                                      <p:cBhvr>
                                        <p:cTn id="431" dur="500" fill="hold"/>
                                        <p:tgtEl>
                                          <p:spTgt spid="320"/>
                                        </p:tgtEl>
                                        <p:attrNameLst>
                                          <p:attrName>ppt_y</p:attrName>
                                        </p:attrNameLst>
                                      </p:cBhvr>
                                      <p:tavLst>
                                        <p:tav tm="0">
                                          <p:val>
                                            <p:strVal val="#ppt_y"/>
                                          </p:val>
                                        </p:tav>
                                        <p:tav tm="100000">
                                          <p:val>
                                            <p:strVal val="#ppt_y"/>
                                          </p:val>
                                        </p:tav>
                                      </p:tavLst>
                                    </p:anim>
                                    <p:anim calcmode="lin" valueType="num">
                                      <p:cBhvr>
                                        <p:cTn id="432" dur="500" fill="hold"/>
                                        <p:tgtEl>
                                          <p:spTgt spid="320"/>
                                        </p:tgtEl>
                                        <p:attrNameLst>
                                          <p:attrName>ppt_w</p:attrName>
                                        </p:attrNameLst>
                                      </p:cBhvr>
                                      <p:tavLst>
                                        <p:tav tm="0">
                                          <p:val>
                                            <p:fltVal val="0"/>
                                          </p:val>
                                        </p:tav>
                                        <p:tav tm="100000">
                                          <p:val>
                                            <p:strVal val="#ppt_w"/>
                                          </p:val>
                                        </p:tav>
                                      </p:tavLst>
                                    </p:anim>
                                    <p:anim calcmode="lin" valueType="num">
                                      <p:cBhvr>
                                        <p:cTn id="433" dur="500" fill="hold"/>
                                        <p:tgtEl>
                                          <p:spTgt spid="320"/>
                                        </p:tgtEl>
                                        <p:attrNameLst>
                                          <p:attrName>ppt_h</p:attrName>
                                        </p:attrNameLst>
                                      </p:cBhvr>
                                      <p:tavLst>
                                        <p:tav tm="0">
                                          <p:val>
                                            <p:strVal val="#ppt_h"/>
                                          </p:val>
                                        </p:tav>
                                        <p:tav tm="100000">
                                          <p:val>
                                            <p:strVal val="#ppt_h"/>
                                          </p:val>
                                        </p:tav>
                                      </p:tavLst>
                                    </p:anim>
                                  </p:childTnLst>
                                </p:cTn>
                              </p:par>
                            </p:childTnLst>
                          </p:cTn>
                        </p:par>
                      </p:childTnLst>
                    </p:cTn>
                  </p:par>
                  <p:par>
                    <p:cTn id="434" fill="hold">
                      <p:stCondLst>
                        <p:cond delay="indefinite"/>
                      </p:stCondLst>
                      <p:childTnLst>
                        <p:par>
                          <p:cTn id="435" fill="hold">
                            <p:stCondLst>
                              <p:cond delay="0"/>
                            </p:stCondLst>
                            <p:childTnLst>
                              <p:par>
                                <p:cTn id="436" presetID="22" presetClass="entr" presetSubtype="8" fill="hold" grpId="0" nodeType="clickEffect">
                                  <p:stCondLst>
                                    <p:cond delay="0"/>
                                  </p:stCondLst>
                                  <p:childTnLst>
                                    <p:set>
                                      <p:cBhvr>
                                        <p:cTn id="437" dur="1" fill="hold">
                                          <p:stCondLst>
                                            <p:cond delay="0"/>
                                          </p:stCondLst>
                                        </p:cTn>
                                        <p:tgtEl>
                                          <p:spTgt spid="376"/>
                                        </p:tgtEl>
                                        <p:attrNameLst>
                                          <p:attrName>style.visibility</p:attrName>
                                        </p:attrNameLst>
                                      </p:cBhvr>
                                      <p:to>
                                        <p:strVal val="visible"/>
                                      </p:to>
                                    </p:set>
                                    <p:animEffect transition="in" filter="wipe(left)">
                                      <p:cBhvr>
                                        <p:cTn id="438" dur="500"/>
                                        <p:tgtEl>
                                          <p:spTgt spid="376"/>
                                        </p:tgtEl>
                                      </p:cBhvr>
                                    </p:animEffect>
                                  </p:childTnLst>
                                </p:cTn>
                              </p:par>
                            </p:childTnLst>
                          </p:cTn>
                        </p:par>
                        <p:par>
                          <p:cTn id="439" fill="hold">
                            <p:stCondLst>
                              <p:cond delay="500"/>
                            </p:stCondLst>
                            <p:childTnLst>
                              <p:par>
                                <p:cTn id="440" presetID="22" presetClass="entr" presetSubtype="8" fill="hold" grpId="0" nodeType="afterEffect">
                                  <p:stCondLst>
                                    <p:cond delay="0"/>
                                  </p:stCondLst>
                                  <p:childTnLst>
                                    <p:set>
                                      <p:cBhvr>
                                        <p:cTn id="441" dur="1" fill="hold">
                                          <p:stCondLst>
                                            <p:cond delay="0"/>
                                          </p:stCondLst>
                                        </p:cTn>
                                        <p:tgtEl>
                                          <p:spTgt spid="377"/>
                                        </p:tgtEl>
                                        <p:attrNameLst>
                                          <p:attrName>style.visibility</p:attrName>
                                        </p:attrNameLst>
                                      </p:cBhvr>
                                      <p:to>
                                        <p:strVal val="visible"/>
                                      </p:to>
                                    </p:set>
                                    <p:animEffect transition="in" filter="wipe(left)">
                                      <p:cBhvr>
                                        <p:cTn id="442" dur="500"/>
                                        <p:tgtEl>
                                          <p:spTgt spid="377"/>
                                        </p:tgtEl>
                                      </p:cBhvr>
                                    </p:animEffect>
                                  </p:childTnLst>
                                </p:cTn>
                              </p:par>
                            </p:childTnLst>
                          </p:cTn>
                        </p:par>
                      </p:childTnLst>
                    </p:cTn>
                  </p:par>
                  <p:par>
                    <p:cTn id="443" fill="hold">
                      <p:stCondLst>
                        <p:cond delay="indefinite"/>
                      </p:stCondLst>
                      <p:childTnLst>
                        <p:par>
                          <p:cTn id="444" fill="hold">
                            <p:stCondLst>
                              <p:cond delay="0"/>
                            </p:stCondLst>
                            <p:childTnLst>
                              <p:par>
                                <p:cTn id="445" presetID="22" presetClass="entr" presetSubtype="8" fill="hold" grpId="0" nodeType="clickEffect">
                                  <p:stCondLst>
                                    <p:cond delay="0"/>
                                  </p:stCondLst>
                                  <p:childTnLst>
                                    <p:set>
                                      <p:cBhvr>
                                        <p:cTn id="446" dur="1" fill="hold">
                                          <p:stCondLst>
                                            <p:cond delay="0"/>
                                          </p:stCondLst>
                                        </p:cTn>
                                        <p:tgtEl>
                                          <p:spTgt spid="378"/>
                                        </p:tgtEl>
                                        <p:attrNameLst>
                                          <p:attrName>style.visibility</p:attrName>
                                        </p:attrNameLst>
                                      </p:cBhvr>
                                      <p:to>
                                        <p:strVal val="visible"/>
                                      </p:to>
                                    </p:set>
                                    <p:animEffect transition="in" filter="wipe(left)">
                                      <p:cBhvr>
                                        <p:cTn id="447" dur="500"/>
                                        <p:tgtEl>
                                          <p:spTgt spid="378"/>
                                        </p:tgtEl>
                                      </p:cBhvr>
                                    </p:animEffect>
                                  </p:childTnLst>
                                </p:cTn>
                              </p:par>
                            </p:childTnLst>
                          </p:cTn>
                        </p:par>
                      </p:childTnLst>
                    </p:cTn>
                  </p:par>
                  <p:par>
                    <p:cTn id="448" fill="hold">
                      <p:stCondLst>
                        <p:cond delay="indefinite"/>
                      </p:stCondLst>
                      <p:childTnLst>
                        <p:par>
                          <p:cTn id="449" fill="hold">
                            <p:stCondLst>
                              <p:cond delay="0"/>
                            </p:stCondLst>
                            <p:childTnLst>
                              <p:par>
                                <p:cTn id="450" presetID="18" presetClass="entr" presetSubtype="6" fill="hold" nodeType="clickEffect">
                                  <p:stCondLst>
                                    <p:cond delay="0"/>
                                  </p:stCondLst>
                                  <p:childTnLst>
                                    <p:set>
                                      <p:cBhvr>
                                        <p:cTn id="451" dur="1" fill="hold">
                                          <p:stCondLst>
                                            <p:cond delay="0"/>
                                          </p:stCondLst>
                                        </p:cTn>
                                        <p:tgtEl>
                                          <p:spTgt spid="322"/>
                                        </p:tgtEl>
                                        <p:attrNameLst>
                                          <p:attrName>style.visibility</p:attrName>
                                        </p:attrNameLst>
                                      </p:cBhvr>
                                      <p:to>
                                        <p:strVal val="visible"/>
                                      </p:to>
                                    </p:set>
                                    <p:animEffect transition="in" filter="strips(downRight)">
                                      <p:cBhvr>
                                        <p:cTn id="452" dur="500"/>
                                        <p:tgtEl>
                                          <p:spTgt spid="322"/>
                                        </p:tgtEl>
                                      </p:cBhvr>
                                    </p:animEffect>
                                  </p:childTnLst>
                                </p:cTn>
                              </p:par>
                            </p:childTnLst>
                          </p:cTn>
                        </p:par>
                        <p:par>
                          <p:cTn id="453" fill="hold">
                            <p:stCondLst>
                              <p:cond delay="500"/>
                            </p:stCondLst>
                            <p:childTnLst>
                              <p:par>
                                <p:cTn id="454" presetID="17" presetClass="entr" presetSubtype="1" fill="hold" grpId="0" nodeType="afterEffect">
                                  <p:stCondLst>
                                    <p:cond delay="0"/>
                                  </p:stCondLst>
                                  <p:childTnLst>
                                    <p:set>
                                      <p:cBhvr>
                                        <p:cTn id="455" dur="1" fill="hold">
                                          <p:stCondLst>
                                            <p:cond delay="0"/>
                                          </p:stCondLst>
                                        </p:cTn>
                                        <p:tgtEl>
                                          <p:spTgt spid="299"/>
                                        </p:tgtEl>
                                        <p:attrNameLst>
                                          <p:attrName>style.visibility</p:attrName>
                                        </p:attrNameLst>
                                      </p:cBhvr>
                                      <p:to>
                                        <p:strVal val="visible"/>
                                      </p:to>
                                    </p:set>
                                    <p:anim calcmode="lin" valueType="num">
                                      <p:cBhvr>
                                        <p:cTn id="456" dur="500" fill="hold"/>
                                        <p:tgtEl>
                                          <p:spTgt spid="299"/>
                                        </p:tgtEl>
                                        <p:attrNameLst>
                                          <p:attrName>ppt_x</p:attrName>
                                        </p:attrNameLst>
                                      </p:cBhvr>
                                      <p:tavLst>
                                        <p:tav tm="0">
                                          <p:val>
                                            <p:strVal val="#ppt_x"/>
                                          </p:val>
                                        </p:tav>
                                        <p:tav tm="100000">
                                          <p:val>
                                            <p:strVal val="#ppt_x"/>
                                          </p:val>
                                        </p:tav>
                                      </p:tavLst>
                                    </p:anim>
                                    <p:anim calcmode="lin" valueType="num">
                                      <p:cBhvr>
                                        <p:cTn id="457" dur="500" fill="hold"/>
                                        <p:tgtEl>
                                          <p:spTgt spid="299"/>
                                        </p:tgtEl>
                                        <p:attrNameLst>
                                          <p:attrName>ppt_y</p:attrName>
                                        </p:attrNameLst>
                                      </p:cBhvr>
                                      <p:tavLst>
                                        <p:tav tm="0">
                                          <p:val>
                                            <p:strVal val="#ppt_y-#ppt_h/2"/>
                                          </p:val>
                                        </p:tav>
                                        <p:tav tm="100000">
                                          <p:val>
                                            <p:strVal val="#ppt_y"/>
                                          </p:val>
                                        </p:tav>
                                      </p:tavLst>
                                    </p:anim>
                                    <p:anim calcmode="lin" valueType="num">
                                      <p:cBhvr>
                                        <p:cTn id="458" dur="500" fill="hold"/>
                                        <p:tgtEl>
                                          <p:spTgt spid="299"/>
                                        </p:tgtEl>
                                        <p:attrNameLst>
                                          <p:attrName>ppt_w</p:attrName>
                                        </p:attrNameLst>
                                      </p:cBhvr>
                                      <p:tavLst>
                                        <p:tav tm="0">
                                          <p:val>
                                            <p:strVal val="#ppt_w"/>
                                          </p:val>
                                        </p:tav>
                                        <p:tav tm="100000">
                                          <p:val>
                                            <p:strVal val="#ppt_w"/>
                                          </p:val>
                                        </p:tav>
                                      </p:tavLst>
                                    </p:anim>
                                    <p:anim calcmode="lin" valueType="num">
                                      <p:cBhvr>
                                        <p:cTn id="459" dur="500" fill="hold"/>
                                        <p:tgtEl>
                                          <p:spTgt spid="299"/>
                                        </p:tgtEl>
                                        <p:attrNameLst>
                                          <p:attrName>ppt_h</p:attrName>
                                        </p:attrNameLst>
                                      </p:cBhvr>
                                      <p:tavLst>
                                        <p:tav tm="0">
                                          <p:val>
                                            <p:fltVal val="0"/>
                                          </p:val>
                                        </p:tav>
                                        <p:tav tm="100000">
                                          <p:val>
                                            <p:strVal val="#ppt_h"/>
                                          </p:val>
                                        </p:tav>
                                      </p:tavLst>
                                    </p:anim>
                                  </p:childTnLst>
                                </p:cTn>
                              </p:par>
                            </p:childTnLst>
                          </p:cTn>
                        </p:par>
                        <p:par>
                          <p:cTn id="460" fill="hold">
                            <p:stCondLst>
                              <p:cond delay="1000"/>
                            </p:stCondLst>
                            <p:childTnLst>
                              <p:par>
                                <p:cTn id="461" presetID="22" presetClass="entr" presetSubtype="8" fill="hold" grpId="0" nodeType="afterEffect">
                                  <p:stCondLst>
                                    <p:cond delay="0"/>
                                  </p:stCondLst>
                                  <p:childTnLst>
                                    <p:set>
                                      <p:cBhvr>
                                        <p:cTn id="462" dur="1" fill="hold">
                                          <p:stCondLst>
                                            <p:cond delay="0"/>
                                          </p:stCondLst>
                                        </p:cTn>
                                        <p:tgtEl>
                                          <p:spTgt spid="321"/>
                                        </p:tgtEl>
                                        <p:attrNameLst>
                                          <p:attrName>style.visibility</p:attrName>
                                        </p:attrNameLst>
                                      </p:cBhvr>
                                      <p:to>
                                        <p:strVal val="visible"/>
                                      </p:to>
                                    </p:set>
                                    <p:animEffect transition="in" filter="wipe(left)">
                                      <p:cBhvr>
                                        <p:cTn id="463" dur="5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animBg="1"/>
      <p:bldP spid="255" grpId="0" animBg="1"/>
      <p:bldP spid="256" grpId="0" animBg="1"/>
      <p:bldP spid="257" grpId="0" animBg="1"/>
      <p:bldP spid="258" grpId="0" animBg="1"/>
      <p:bldP spid="259" grpId="0" animBg="1"/>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73" grpId="0" animBg="1"/>
      <p:bldP spid="287" grpId="0" animBg="1"/>
      <p:bldP spid="288" grpId="0" animBg="1"/>
      <p:bldP spid="289" grpId="0" animBg="1"/>
      <p:bldP spid="297" grpId="0" animBg="1"/>
      <p:bldP spid="298" grpId="0" animBg="1"/>
      <p:bldP spid="299" grpId="0" animBg="1"/>
      <p:bldP spid="300" grpId="0" animBg="1"/>
      <p:bldP spid="302" grpId="0" animBg="1"/>
      <p:bldP spid="305" grpId="0" animBg="1"/>
      <p:bldP spid="321" grpId="0"/>
      <p:bldP spid="376" grpId="0" animBg="1"/>
      <p:bldP spid="377" grpId="0" animBg="1"/>
      <p:bldP spid="37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564025-22FB-41B4-8BB4-0FC1D4191F16}"/>
              </a:ext>
            </a:extLst>
          </p:cNvPr>
          <p:cNvSpPr>
            <a:spLocks noGrp="1"/>
          </p:cNvSpPr>
          <p:nvPr>
            <p:ph type="title"/>
          </p:nvPr>
        </p:nvSpPr>
        <p:spPr/>
        <p:txBody>
          <a:bodyPr/>
          <a:lstStyle/>
          <a:p>
            <a:r>
              <a:rPr lang="en-US" altLang="zh-CN" b="0" dirty="0">
                <a:solidFill>
                  <a:srgbClr val="FF0000"/>
                </a:solidFill>
              </a:rPr>
              <a:t>【</a:t>
            </a:r>
            <a:r>
              <a:rPr lang="zh-CN" altLang="en-US" b="0" dirty="0">
                <a:solidFill>
                  <a:srgbClr val="FF0000"/>
                </a:solidFill>
              </a:rPr>
              <a:t>例</a:t>
            </a:r>
            <a:r>
              <a:rPr lang="en-US" altLang="zh-CN" b="0" dirty="0">
                <a:solidFill>
                  <a:srgbClr val="FF0000"/>
                </a:solidFill>
              </a:rPr>
              <a:t>2】</a:t>
            </a:r>
            <a:r>
              <a:rPr lang="zh-CN" altLang="en-US" b="0" dirty="0"/>
              <a:t>组相联</a:t>
            </a:r>
            <a:r>
              <a:rPr lang="zh-CN" altLang="en-US" b="0" dirty="0">
                <a:latin typeface="+mn-ea"/>
                <a:ea typeface="+mn-ea"/>
              </a:rPr>
              <a:t>，</a:t>
            </a:r>
            <a:r>
              <a:rPr lang="zh-CN" altLang="en-US" b="0" dirty="0"/>
              <a:t>主存地址划分采用三字段法。</a:t>
            </a:r>
          </a:p>
        </p:txBody>
      </p:sp>
      <p:sp>
        <p:nvSpPr>
          <p:cNvPr id="4" name="内容占位符 3">
            <a:extLst>
              <a:ext uri="{FF2B5EF4-FFF2-40B4-BE49-F238E27FC236}">
                <a16:creationId xmlns:a16="http://schemas.microsoft.com/office/drawing/2014/main" id="{7DAF693F-FA86-4B85-925C-9DCCB54E30E7}"/>
              </a:ext>
            </a:extLst>
          </p:cNvPr>
          <p:cNvSpPr>
            <a:spLocks noGrp="1"/>
          </p:cNvSpPr>
          <p:nvPr>
            <p:ph idx="1"/>
          </p:nvPr>
        </p:nvSpPr>
        <p:spPr>
          <a:xfrm>
            <a:off x="179512" y="548680"/>
            <a:ext cx="8316416" cy="2736303"/>
          </a:xfrm>
        </p:spPr>
        <p:txBody>
          <a:bodyPr/>
          <a:lstStyle/>
          <a:p>
            <a:pPr marL="0" indent="0">
              <a:spcBef>
                <a:spcPts val="0"/>
              </a:spcBef>
              <a:buNone/>
            </a:pPr>
            <a:r>
              <a:rPr lang="zh-CN" altLang="en-US" sz="2400" dirty="0"/>
              <a:t>高速缓存</a:t>
            </a:r>
            <a:r>
              <a:rPr lang="en-US" altLang="zh-CN" sz="2400" dirty="0"/>
              <a:t>Cache</a:t>
            </a:r>
            <a:r>
              <a:rPr lang="zh-CN" altLang="en-US" sz="2400" dirty="0"/>
              <a:t>共</a:t>
            </a:r>
            <a:r>
              <a:rPr lang="en-US" altLang="zh-CN" sz="2400" dirty="0"/>
              <a:t>1KB</a:t>
            </a:r>
            <a:r>
              <a:rPr lang="zh-CN" altLang="en-US" sz="2400" dirty="0"/>
              <a:t>，每块</a:t>
            </a:r>
            <a:r>
              <a:rPr lang="en-US" altLang="zh-CN" sz="2400" dirty="0"/>
              <a:t>128B</a:t>
            </a:r>
            <a:r>
              <a:rPr lang="zh-CN" altLang="en-US" sz="2400" dirty="0"/>
              <a:t>，采用</a:t>
            </a:r>
            <a:r>
              <a:rPr lang="en-US" altLang="zh-CN" sz="2400" dirty="0"/>
              <a:t>4</a:t>
            </a:r>
            <a:r>
              <a:rPr lang="zh-CN" altLang="en-US" sz="2400" dirty="0"/>
              <a:t>路组相联地址映射方式。主存最大寻址空间</a:t>
            </a:r>
            <a:r>
              <a:rPr lang="en-US" altLang="zh-CN" sz="2400" dirty="0"/>
              <a:t>1MB</a:t>
            </a:r>
            <a:r>
              <a:rPr lang="zh-CN" altLang="en-US" sz="2400" dirty="0"/>
              <a:t>，按字节编址。</a:t>
            </a:r>
            <a:endParaRPr lang="en-US" altLang="zh-CN" sz="2400" dirty="0"/>
          </a:p>
          <a:p>
            <a:pPr marL="0" indent="0">
              <a:spcBef>
                <a:spcPts val="0"/>
              </a:spcBef>
              <a:buNone/>
            </a:pPr>
            <a:r>
              <a:rPr lang="zh-CN" altLang="en-US" sz="2400" dirty="0"/>
              <a:t>（</a:t>
            </a:r>
            <a:r>
              <a:rPr lang="en-US" altLang="zh-CN" sz="2400" dirty="0"/>
              <a:t>1</a:t>
            </a:r>
            <a:r>
              <a:rPr lang="zh-CN" altLang="en-US" sz="2400" dirty="0"/>
              <a:t>）说明主存地址中的标记、索引、块内地址字段各用多少位表示。</a:t>
            </a:r>
            <a:endParaRPr lang="en-US" altLang="zh-CN" sz="2400" dirty="0"/>
          </a:p>
          <a:p>
            <a:pPr marL="0" indent="0">
              <a:spcBef>
                <a:spcPts val="0"/>
              </a:spcBef>
              <a:buNone/>
            </a:pPr>
            <a:r>
              <a:rPr lang="zh-CN" altLang="en-US" sz="2400" dirty="0"/>
              <a:t>（</a:t>
            </a:r>
            <a:r>
              <a:rPr lang="en-US" altLang="zh-CN" sz="2400" dirty="0"/>
              <a:t>2</a:t>
            </a:r>
            <a:r>
              <a:rPr lang="zh-CN" altLang="en-US" sz="2400" dirty="0"/>
              <a:t>）已知地址映射表如下图所示，若主存地址为</a:t>
            </a:r>
            <a:r>
              <a:rPr lang="en-US" altLang="zh-CN" sz="2400" dirty="0"/>
              <a:t>45ABDH</a:t>
            </a:r>
            <a:r>
              <a:rPr lang="zh-CN" altLang="en-US" sz="2400" dirty="0"/>
              <a:t>，请问是否命中</a:t>
            </a:r>
            <a:r>
              <a:rPr lang="en-US" altLang="zh-CN" sz="2400" dirty="0"/>
              <a:t>Cache</a:t>
            </a:r>
            <a:r>
              <a:rPr lang="zh-CN" altLang="en-US" sz="2400" dirty="0"/>
              <a:t>？如果未命中，说明理由；如果命中，试确定命中第几路</a:t>
            </a:r>
            <a:r>
              <a:rPr lang="en-US" altLang="zh-CN" sz="2400" dirty="0"/>
              <a:t>Cache</a:t>
            </a:r>
            <a:r>
              <a:rPr lang="zh-CN" altLang="en-US" sz="2400" dirty="0"/>
              <a:t>，路内地址是什么。</a:t>
            </a:r>
            <a:endParaRPr lang="en-US" altLang="zh-CN" sz="2400" dirty="0"/>
          </a:p>
        </p:txBody>
      </p:sp>
      <p:sp>
        <p:nvSpPr>
          <p:cNvPr id="2" name="灯片编号占位符 1">
            <a:extLst>
              <a:ext uri="{FF2B5EF4-FFF2-40B4-BE49-F238E27FC236}">
                <a16:creationId xmlns:a16="http://schemas.microsoft.com/office/drawing/2014/main" id="{8834B34A-E59D-49A1-AA11-E9BAE0620CF6}"/>
              </a:ext>
            </a:extLst>
          </p:cNvPr>
          <p:cNvSpPr>
            <a:spLocks noGrp="1"/>
          </p:cNvSpPr>
          <p:nvPr>
            <p:ph type="sldNum" sz="quarter" idx="11"/>
          </p:nvPr>
        </p:nvSpPr>
        <p:spPr/>
        <p:txBody>
          <a:bodyPr/>
          <a:lstStyle/>
          <a:p>
            <a:pPr>
              <a:defRPr/>
            </a:pPr>
            <a:fld id="{A2CE294A-19F8-4F72-BA56-E1C5D25BCC50}" type="slidenum">
              <a:rPr lang="zh-CN" altLang="en-US" smtClean="0"/>
              <a:pPr>
                <a:defRPr/>
              </a:pPr>
              <a:t>31</a:t>
            </a:fld>
            <a:endParaRPr lang="en-US" altLang="zh-CN"/>
          </a:p>
        </p:txBody>
      </p:sp>
      <p:graphicFrame>
        <p:nvGraphicFramePr>
          <p:cNvPr id="5" name="表格 5">
            <a:extLst>
              <a:ext uri="{FF2B5EF4-FFF2-40B4-BE49-F238E27FC236}">
                <a16:creationId xmlns:a16="http://schemas.microsoft.com/office/drawing/2014/main" id="{44DFF5C5-15BA-44AE-B957-9D170C079596}"/>
              </a:ext>
            </a:extLst>
          </p:cNvPr>
          <p:cNvGraphicFramePr>
            <a:graphicFrameLocks noGrp="1"/>
          </p:cNvGraphicFramePr>
          <p:nvPr>
            <p:extLst>
              <p:ext uri="{D42A27DB-BD31-4B8C-83A1-F6EECF244321}">
                <p14:modId xmlns:p14="http://schemas.microsoft.com/office/powerpoint/2010/main" val="2779165049"/>
              </p:ext>
            </p:extLst>
          </p:nvPr>
        </p:nvGraphicFramePr>
        <p:xfrm>
          <a:off x="899592" y="3212976"/>
          <a:ext cx="7272808" cy="1351280"/>
        </p:xfrm>
        <a:graphic>
          <a:graphicData uri="http://schemas.openxmlformats.org/drawingml/2006/table">
            <a:tbl>
              <a:tblPr firstRow="1" bandRow="1">
                <a:tableStyleId>{5940675A-B579-460E-94D1-54222C63F5DA}</a:tableStyleId>
              </a:tblPr>
              <a:tblGrid>
                <a:gridCol w="864096">
                  <a:extLst>
                    <a:ext uri="{9D8B030D-6E8A-4147-A177-3AD203B41FA5}">
                      <a16:colId xmlns:a16="http://schemas.microsoft.com/office/drawing/2014/main" val="3808076957"/>
                    </a:ext>
                  </a:extLst>
                </a:gridCol>
                <a:gridCol w="792088">
                  <a:extLst>
                    <a:ext uri="{9D8B030D-6E8A-4147-A177-3AD203B41FA5}">
                      <a16:colId xmlns:a16="http://schemas.microsoft.com/office/drawing/2014/main" val="2794311858"/>
                    </a:ext>
                  </a:extLst>
                </a:gridCol>
                <a:gridCol w="216024">
                  <a:extLst>
                    <a:ext uri="{9D8B030D-6E8A-4147-A177-3AD203B41FA5}">
                      <a16:colId xmlns:a16="http://schemas.microsoft.com/office/drawing/2014/main" val="579617525"/>
                    </a:ext>
                  </a:extLst>
                </a:gridCol>
                <a:gridCol w="864096">
                  <a:extLst>
                    <a:ext uri="{9D8B030D-6E8A-4147-A177-3AD203B41FA5}">
                      <a16:colId xmlns:a16="http://schemas.microsoft.com/office/drawing/2014/main" val="4121148356"/>
                    </a:ext>
                  </a:extLst>
                </a:gridCol>
                <a:gridCol w="792088">
                  <a:extLst>
                    <a:ext uri="{9D8B030D-6E8A-4147-A177-3AD203B41FA5}">
                      <a16:colId xmlns:a16="http://schemas.microsoft.com/office/drawing/2014/main" val="101778644"/>
                    </a:ext>
                  </a:extLst>
                </a:gridCol>
                <a:gridCol w="216024">
                  <a:extLst>
                    <a:ext uri="{9D8B030D-6E8A-4147-A177-3AD203B41FA5}">
                      <a16:colId xmlns:a16="http://schemas.microsoft.com/office/drawing/2014/main" val="1632648293"/>
                    </a:ext>
                  </a:extLst>
                </a:gridCol>
                <a:gridCol w="864096">
                  <a:extLst>
                    <a:ext uri="{9D8B030D-6E8A-4147-A177-3AD203B41FA5}">
                      <a16:colId xmlns:a16="http://schemas.microsoft.com/office/drawing/2014/main" val="3321349745"/>
                    </a:ext>
                  </a:extLst>
                </a:gridCol>
                <a:gridCol w="792088">
                  <a:extLst>
                    <a:ext uri="{9D8B030D-6E8A-4147-A177-3AD203B41FA5}">
                      <a16:colId xmlns:a16="http://schemas.microsoft.com/office/drawing/2014/main" val="366097512"/>
                    </a:ext>
                  </a:extLst>
                </a:gridCol>
                <a:gridCol w="216024">
                  <a:extLst>
                    <a:ext uri="{9D8B030D-6E8A-4147-A177-3AD203B41FA5}">
                      <a16:colId xmlns:a16="http://schemas.microsoft.com/office/drawing/2014/main" val="3213669486"/>
                    </a:ext>
                  </a:extLst>
                </a:gridCol>
                <a:gridCol w="864096">
                  <a:extLst>
                    <a:ext uri="{9D8B030D-6E8A-4147-A177-3AD203B41FA5}">
                      <a16:colId xmlns:a16="http://schemas.microsoft.com/office/drawing/2014/main" val="91023151"/>
                    </a:ext>
                  </a:extLst>
                </a:gridCol>
                <a:gridCol w="792088">
                  <a:extLst>
                    <a:ext uri="{9D8B030D-6E8A-4147-A177-3AD203B41FA5}">
                      <a16:colId xmlns:a16="http://schemas.microsoft.com/office/drawing/2014/main" val="180387261"/>
                    </a:ext>
                  </a:extLst>
                </a:gridCol>
              </a:tblGrid>
              <a:tr h="216024">
                <a:tc gridSpan="2">
                  <a:txBody>
                    <a:bodyPr/>
                    <a:lstStyle/>
                    <a:p>
                      <a:pPr algn="ctr"/>
                      <a:r>
                        <a:rPr lang="zh-CN" altLang="en-US" sz="2000" b="1" dirty="0"/>
                        <a:t>第</a:t>
                      </a:r>
                      <a:r>
                        <a:rPr lang="en-US" altLang="zh-CN" sz="2000" b="1" dirty="0"/>
                        <a:t>1</a:t>
                      </a:r>
                      <a:r>
                        <a:rPr lang="zh-CN" altLang="en-US" sz="2000" b="1" dirty="0"/>
                        <a:t>路</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dirty="0"/>
                    </a:p>
                  </a:txBody>
                  <a:tcPr marL="0" marR="0" marT="72000" marB="72000" anchor="ctr"/>
                </a:tc>
                <a:tc>
                  <a:txBody>
                    <a:bodyPr/>
                    <a:lstStyle/>
                    <a:p>
                      <a:pPr algn="ctr"/>
                      <a:endParaRPr lang="zh-CN" altLang="en-US" sz="2000" b="1"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000" b="1" dirty="0"/>
                        <a:t>第</a:t>
                      </a:r>
                      <a:r>
                        <a:rPr lang="en-US" altLang="zh-CN" sz="2000" b="1" dirty="0"/>
                        <a:t>2</a:t>
                      </a:r>
                      <a:r>
                        <a:rPr lang="zh-CN" altLang="en-US" sz="2000" b="1" dirty="0"/>
                        <a:t>路</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000" b="1" dirty="0"/>
                    </a:p>
                  </a:txBody>
                  <a:tcPr marL="0" marR="0" marT="72000" marB="72000" anchor="ctr"/>
                </a:tc>
                <a:tc>
                  <a:txBody>
                    <a:bodyPr/>
                    <a:lstStyle/>
                    <a:p>
                      <a:pPr algn="ctr"/>
                      <a:endParaRPr lang="zh-CN" altLang="en-US" sz="2000" b="1"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000" b="1" dirty="0"/>
                        <a:t>第</a:t>
                      </a:r>
                      <a:r>
                        <a:rPr lang="en-US" altLang="zh-CN" sz="2000" b="1" dirty="0"/>
                        <a:t>3</a:t>
                      </a:r>
                      <a:r>
                        <a:rPr lang="zh-CN" altLang="en-US" sz="2000" b="1" dirty="0"/>
                        <a:t>路</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000" b="1" dirty="0"/>
                    </a:p>
                  </a:txBody>
                  <a:tcPr marL="0" marR="0" marT="72000" marB="72000" anchor="ctr"/>
                </a:tc>
                <a:tc>
                  <a:txBody>
                    <a:bodyPr/>
                    <a:lstStyle/>
                    <a:p>
                      <a:pPr algn="ctr"/>
                      <a:endParaRPr lang="zh-CN" altLang="en-US" sz="2000" b="1"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algn="ctr"/>
                      <a:r>
                        <a:rPr lang="zh-CN" altLang="en-US" sz="2000" b="1" dirty="0"/>
                        <a:t>第</a:t>
                      </a:r>
                      <a:r>
                        <a:rPr lang="en-US" altLang="zh-CN" sz="2000" b="1" dirty="0"/>
                        <a:t>4</a:t>
                      </a:r>
                      <a:r>
                        <a:rPr lang="zh-CN" altLang="en-US" sz="2000" b="1" dirty="0"/>
                        <a:t>路</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sz="2000" b="1" dirty="0"/>
                    </a:p>
                  </a:txBody>
                  <a:tcPr marL="0" marR="0" marT="72000" marB="72000" anchor="ctr"/>
                </a:tc>
                <a:extLst>
                  <a:ext uri="{0D108BD9-81ED-4DB2-BD59-A6C34878D82A}">
                    <a16:rowId xmlns:a16="http://schemas.microsoft.com/office/drawing/2014/main" val="2986358247"/>
                  </a:ext>
                </a:extLst>
              </a:tr>
              <a:tr h="199256">
                <a:tc>
                  <a:txBody>
                    <a:bodyPr/>
                    <a:lstStyle/>
                    <a:p>
                      <a:pPr algn="ctr"/>
                      <a:r>
                        <a:rPr lang="zh-CN" altLang="en-US" sz="2000" b="1" dirty="0"/>
                        <a:t>有效位</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t>标记</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t>有效位</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t>标记</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dirty="0"/>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t>有效位</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t>标记</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t>有效位</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2000" b="1" dirty="0"/>
                        <a:t>标记</a:t>
                      </a:r>
                    </a:p>
                  </a:txBody>
                  <a:tcPr marL="0" marR="0" marT="0" marB="0"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4262935"/>
                  </a:ext>
                </a:extLst>
              </a:tr>
              <a:tr h="370840">
                <a:tc>
                  <a:txBody>
                    <a:bodyPr/>
                    <a:lstStyle/>
                    <a:p>
                      <a:pPr algn="ctr"/>
                      <a:r>
                        <a:rPr lang="en-US" altLang="zh-CN" sz="2000" b="1" dirty="0">
                          <a:latin typeface="+mj-lt"/>
                        </a:rPr>
                        <a:t>0</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45BH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dirty="0">
                          <a:latin typeface="+mj-lt"/>
                        </a:rPr>
                        <a:t>0</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45AH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dirty="0">
                          <a:latin typeface="+mj-lt"/>
                        </a:rPr>
                        <a:t>1</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45AH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dirty="0">
                          <a:latin typeface="+mj-lt"/>
                        </a:rPr>
                        <a:t>1</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459H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3431636"/>
                  </a:ext>
                </a:extLst>
              </a:tr>
              <a:tr h="370840">
                <a:tc>
                  <a:txBody>
                    <a:bodyPr/>
                    <a:lstStyle/>
                    <a:p>
                      <a:pPr algn="ctr"/>
                      <a:r>
                        <a:rPr lang="en-US" altLang="zh-CN" sz="2000" b="1" dirty="0">
                          <a:latin typeface="+mj-lt"/>
                        </a:rPr>
                        <a:t>1</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459H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dirty="0">
                          <a:latin typeface="+mj-lt"/>
                        </a:rPr>
                        <a:t>1</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45BH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dirty="0">
                          <a:latin typeface="+mj-lt"/>
                        </a:rPr>
                        <a:t>1</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45AH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b="1" dirty="0">
                          <a:latin typeface="+mj-lt"/>
                        </a:rPr>
                        <a:t>0</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latin typeface="+mj-lt"/>
                        </a:rPr>
                        <a:t>45AH</a:t>
                      </a:r>
                      <a:endParaRPr lang="zh-CN" altLang="en-US" sz="2000" b="1" dirty="0">
                        <a:latin typeface="+mj-lt"/>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801226"/>
                  </a:ext>
                </a:extLst>
              </a:tr>
            </a:tbl>
          </a:graphicData>
        </a:graphic>
      </p:graphicFrame>
      <p:sp>
        <p:nvSpPr>
          <p:cNvPr id="15" name="内容占位符 3">
            <a:extLst>
              <a:ext uri="{FF2B5EF4-FFF2-40B4-BE49-F238E27FC236}">
                <a16:creationId xmlns:a16="http://schemas.microsoft.com/office/drawing/2014/main" id="{9A2561EE-92C1-40CA-8C5C-E915F1945FED}"/>
              </a:ext>
            </a:extLst>
          </p:cNvPr>
          <p:cNvSpPr txBox="1">
            <a:spLocks/>
          </p:cNvSpPr>
          <p:nvPr/>
        </p:nvSpPr>
        <p:spPr bwMode="auto">
          <a:xfrm>
            <a:off x="683568" y="4653136"/>
            <a:ext cx="8424936" cy="1980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19138" indent="-360363"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077913"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1795463" indent="-358775"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a:spcBef>
                <a:spcPts val="0"/>
              </a:spcBef>
              <a:buNone/>
            </a:pPr>
            <a:r>
              <a:rPr lang="zh-CN" altLang="en-US" sz="2400" kern="0" dirty="0"/>
              <a:t>（</a:t>
            </a:r>
            <a:r>
              <a:rPr lang="en-US" altLang="zh-CN" sz="2400" kern="0" dirty="0"/>
              <a:t>1</a:t>
            </a:r>
            <a:r>
              <a:rPr lang="zh-CN" altLang="en-US" sz="2400" kern="0" dirty="0"/>
              <a:t>）</a:t>
            </a:r>
            <a:r>
              <a:rPr lang="en-US" altLang="zh-CN" sz="2400" kern="0" dirty="0">
                <a:latin typeface="+mn-ea"/>
              </a:rPr>
              <a:t>[</a:t>
            </a:r>
            <a:r>
              <a:rPr lang="zh-CN" altLang="en-US" sz="2400" kern="0" dirty="0"/>
              <a:t>标记</a:t>
            </a:r>
            <a:r>
              <a:rPr lang="en-US" altLang="zh-CN" sz="2400" kern="0" dirty="0">
                <a:solidFill>
                  <a:srgbClr val="FF0000"/>
                </a:solidFill>
              </a:rPr>
              <a:t>12</a:t>
            </a:r>
            <a:r>
              <a:rPr lang="zh-CN" altLang="en-US" sz="2400" kern="0" dirty="0"/>
              <a:t>位</a:t>
            </a:r>
            <a:r>
              <a:rPr lang="en-US" altLang="zh-CN" sz="2400" kern="0" dirty="0">
                <a:latin typeface="+mn-ea"/>
              </a:rPr>
              <a:t>][</a:t>
            </a:r>
            <a:r>
              <a:rPr lang="zh-CN" altLang="en-US" sz="2400" kern="0" dirty="0"/>
              <a:t>索引</a:t>
            </a:r>
            <a:r>
              <a:rPr lang="en-US" altLang="zh-CN" sz="2400" kern="0" dirty="0">
                <a:solidFill>
                  <a:srgbClr val="FF0000"/>
                </a:solidFill>
              </a:rPr>
              <a:t>1</a:t>
            </a:r>
            <a:r>
              <a:rPr lang="zh-CN" altLang="en-US" sz="2400" kern="0" dirty="0"/>
              <a:t>位</a:t>
            </a:r>
            <a:r>
              <a:rPr lang="en-US" altLang="zh-CN" sz="2400" kern="0" dirty="0">
                <a:latin typeface="+mn-ea"/>
              </a:rPr>
              <a:t>][</a:t>
            </a:r>
            <a:r>
              <a:rPr lang="zh-CN" altLang="en-US" sz="2400" kern="0" dirty="0"/>
              <a:t>块内地址</a:t>
            </a:r>
            <a:r>
              <a:rPr lang="en-US" altLang="zh-CN" sz="2400" kern="0" dirty="0">
                <a:solidFill>
                  <a:srgbClr val="FF0000"/>
                </a:solidFill>
              </a:rPr>
              <a:t>7</a:t>
            </a:r>
            <a:r>
              <a:rPr lang="zh-CN" altLang="en-US" sz="2400" kern="0" dirty="0"/>
              <a:t>位</a:t>
            </a:r>
            <a:r>
              <a:rPr lang="en-US" altLang="zh-CN" sz="2400" kern="0" dirty="0">
                <a:latin typeface="+mn-ea"/>
              </a:rPr>
              <a:t>]</a:t>
            </a:r>
          </a:p>
          <a:p>
            <a:pPr marL="0" indent="0">
              <a:spcBef>
                <a:spcPts val="0"/>
              </a:spcBef>
              <a:buNone/>
            </a:pPr>
            <a:r>
              <a:rPr lang="zh-CN" altLang="en-US" sz="2400" kern="0" dirty="0"/>
              <a:t>（</a:t>
            </a:r>
            <a:r>
              <a:rPr lang="en-US" altLang="zh-CN" sz="2400" kern="0" dirty="0"/>
              <a:t>2</a:t>
            </a:r>
            <a:r>
              <a:rPr lang="zh-CN" altLang="en-US" sz="2400" kern="0" dirty="0"/>
              <a:t>）主存地址为</a:t>
            </a:r>
            <a:r>
              <a:rPr lang="en-US" altLang="zh-CN" sz="2400" kern="0" dirty="0"/>
              <a:t>45ABDH</a:t>
            </a:r>
            <a:r>
              <a:rPr lang="zh-CN" altLang="en-US" sz="2400" kern="0" dirty="0"/>
              <a:t>：</a:t>
            </a:r>
            <a:r>
              <a:rPr lang="en-US" altLang="zh-CN" sz="2400" kern="0" dirty="0">
                <a:latin typeface="+mn-ea"/>
              </a:rPr>
              <a:t>(</a:t>
            </a:r>
            <a:r>
              <a:rPr lang="en-US" altLang="zh-CN" sz="2400" kern="0" dirty="0">
                <a:solidFill>
                  <a:srgbClr val="0000FF"/>
                </a:solidFill>
              </a:rPr>
              <a:t>0100 0101 1010</a:t>
            </a:r>
            <a:r>
              <a:rPr lang="en-US" altLang="zh-CN" sz="2400" kern="0" dirty="0">
                <a:latin typeface="+mn-ea"/>
              </a:rPr>
              <a:t>)(</a:t>
            </a:r>
            <a:r>
              <a:rPr lang="en-US" altLang="zh-CN" sz="2400" kern="0" dirty="0">
                <a:solidFill>
                  <a:srgbClr val="FF0000"/>
                </a:solidFill>
              </a:rPr>
              <a:t>1</a:t>
            </a:r>
            <a:r>
              <a:rPr lang="en-US" altLang="zh-CN" sz="2400" kern="0" dirty="0">
                <a:latin typeface="+mn-ea"/>
              </a:rPr>
              <a:t>)(</a:t>
            </a:r>
            <a:r>
              <a:rPr lang="en-US" altLang="zh-CN" sz="2400" kern="0" dirty="0">
                <a:solidFill>
                  <a:srgbClr val="008000"/>
                </a:solidFill>
              </a:rPr>
              <a:t>011 1101</a:t>
            </a:r>
            <a:r>
              <a:rPr lang="en-US" altLang="zh-CN" sz="2400" kern="0" dirty="0">
                <a:latin typeface="+mn-ea"/>
              </a:rPr>
              <a:t>)</a:t>
            </a:r>
          </a:p>
          <a:p>
            <a:pPr marL="715963" indent="0">
              <a:spcBef>
                <a:spcPts val="0"/>
              </a:spcBef>
              <a:buNone/>
            </a:pPr>
            <a:r>
              <a:rPr lang="zh-CN" altLang="en-US" sz="2400" kern="0" dirty="0"/>
              <a:t>地址映射表共两行（第</a:t>
            </a:r>
            <a:r>
              <a:rPr lang="en-US" altLang="zh-CN" sz="2400" kern="0" dirty="0"/>
              <a:t>0</a:t>
            </a:r>
            <a:r>
              <a:rPr lang="zh-CN" altLang="en-US" sz="2400" kern="0" dirty="0"/>
              <a:t>行、第</a:t>
            </a:r>
            <a:r>
              <a:rPr lang="en-US" altLang="zh-CN" sz="2400" kern="0" dirty="0"/>
              <a:t>1</a:t>
            </a:r>
            <a:r>
              <a:rPr lang="zh-CN" altLang="en-US" sz="2400" kern="0" dirty="0"/>
              <a:t>行），</a:t>
            </a:r>
            <a:endParaRPr lang="en-US" altLang="zh-CN" sz="2400" kern="0" dirty="0"/>
          </a:p>
          <a:p>
            <a:pPr marL="715963" indent="0">
              <a:spcBef>
                <a:spcPts val="0"/>
              </a:spcBef>
              <a:buNone/>
            </a:pPr>
            <a:r>
              <a:rPr lang="zh-CN" altLang="en-US" sz="2400" kern="0" dirty="0"/>
              <a:t>在地址映射表的第</a:t>
            </a:r>
            <a:r>
              <a:rPr lang="en-US" altLang="zh-CN" sz="2400" kern="0" dirty="0">
                <a:solidFill>
                  <a:srgbClr val="FF0000"/>
                </a:solidFill>
              </a:rPr>
              <a:t>1</a:t>
            </a:r>
            <a:r>
              <a:rPr lang="zh-CN" altLang="en-US" sz="2400" kern="0" dirty="0"/>
              <a:t>行中，有效位为</a:t>
            </a:r>
            <a:r>
              <a:rPr lang="en-US" altLang="zh-CN" sz="2400" kern="0" dirty="0"/>
              <a:t>1</a:t>
            </a:r>
            <a:r>
              <a:rPr lang="zh-CN" altLang="en-US" sz="2400" kern="0" dirty="0"/>
              <a:t>且标记为</a:t>
            </a:r>
            <a:r>
              <a:rPr lang="en-US" altLang="zh-CN" sz="2400" kern="0" dirty="0">
                <a:solidFill>
                  <a:srgbClr val="0000FF"/>
                </a:solidFill>
              </a:rPr>
              <a:t>45A</a:t>
            </a:r>
            <a:r>
              <a:rPr lang="en-US" altLang="zh-CN" sz="2400" kern="0" dirty="0"/>
              <a:t>H</a:t>
            </a:r>
            <a:r>
              <a:rPr lang="zh-CN" altLang="en-US" sz="2400" kern="0" dirty="0"/>
              <a:t>的，</a:t>
            </a:r>
            <a:endParaRPr lang="en-US" altLang="zh-CN" sz="2400" kern="0" dirty="0"/>
          </a:p>
          <a:p>
            <a:pPr marL="715963" indent="0">
              <a:spcBef>
                <a:spcPts val="0"/>
              </a:spcBef>
              <a:buNone/>
            </a:pPr>
            <a:r>
              <a:rPr lang="zh-CN" altLang="en-US" sz="2400" kern="0" dirty="0"/>
              <a:t>只有第</a:t>
            </a:r>
            <a:r>
              <a:rPr lang="en-US" altLang="zh-CN" sz="2400" kern="0" dirty="0"/>
              <a:t>3</a:t>
            </a:r>
            <a:r>
              <a:rPr lang="zh-CN" altLang="en-US" sz="2400" kern="0" dirty="0"/>
              <a:t>路的第</a:t>
            </a:r>
            <a:r>
              <a:rPr lang="en-US" altLang="zh-CN" sz="2400" kern="0" dirty="0">
                <a:solidFill>
                  <a:srgbClr val="FF0000"/>
                </a:solidFill>
              </a:rPr>
              <a:t>1</a:t>
            </a:r>
            <a:r>
              <a:rPr lang="zh-CN" altLang="en-US" sz="2400" kern="0" dirty="0"/>
              <a:t>块，路内地址为：</a:t>
            </a:r>
            <a:r>
              <a:rPr lang="en-US" altLang="zh-CN" sz="2400" kern="0" dirty="0">
                <a:latin typeface="+mn-ea"/>
              </a:rPr>
              <a:t>(</a:t>
            </a:r>
            <a:r>
              <a:rPr lang="en-US" altLang="zh-CN" sz="2400" kern="0" dirty="0">
                <a:solidFill>
                  <a:srgbClr val="FF0000"/>
                </a:solidFill>
              </a:rPr>
              <a:t>1</a:t>
            </a:r>
            <a:r>
              <a:rPr lang="en-US" altLang="zh-CN" sz="2400" kern="0" dirty="0">
                <a:latin typeface="+mn-ea"/>
              </a:rPr>
              <a:t>)(</a:t>
            </a:r>
            <a:r>
              <a:rPr lang="en-US" altLang="zh-CN" sz="2400" kern="0" dirty="0">
                <a:solidFill>
                  <a:srgbClr val="008000"/>
                </a:solidFill>
              </a:rPr>
              <a:t>011 1101</a:t>
            </a:r>
            <a:r>
              <a:rPr lang="en-US" altLang="zh-CN" sz="2400" kern="0" dirty="0">
                <a:latin typeface="+mn-ea"/>
              </a:rPr>
              <a:t>)</a:t>
            </a:r>
            <a:r>
              <a:rPr lang="zh-CN" altLang="en-US" sz="2400" kern="0" dirty="0">
                <a:latin typeface="+mn-ea"/>
              </a:rPr>
              <a:t>。</a:t>
            </a:r>
            <a:endParaRPr lang="en-US" altLang="zh-CN" sz="2400" kern="0" dirty="0"/>
          </a:p>
        </p:txBody>
      </p:sp>
      <p:sp>
        <p:nvSpPr>
          <p:cNvPr id="17" name="矩形 16">
            <a:extLst>
              <a:ext uri="{FF2B5EF4-FFF2-40B4-BE49-F238E27FC236}">
                <a16:creationId xmlns:a16="http://schemas.microsoft.com/office/drawing/2014/main" id="{F1295DB6-1BE1-4CD9-B282-3C3906A4E9AD}"/>
              </a:ext>
            </a:extLst>
          </p:cNvPr>
          <p:cNvSpPr/>
          <p:nvPr/>
        </p:nvSpPr>
        <p:spPr>
          <a:xfrm>
            <a:off x="-36512" y="4653136"/>
            <a:ext cx="1112805" cy="461665"/>
          </a:xfrm>
          <a:prstGeom prst="rect">
            <a:avLst/>
          </a:prstGeom>
        </p:spPr>
        <p:txBody>
          <a:bodyPr wrap="none">
            <a:spAutoFit/>
          </a:bodyPr>
          <a:lstStyle/>
          <a:p>
            <a:r>
              <a:rPr lang="en-US" altLang="zh-CN" sz="2400" kern="0" dirty="0">
                <a:solidFill>
                  <a:srgbClr val="000000"/>
                </a:solidFill>
                <a:latin typeface="宋体"/>
              </a:rPr>
              <a:t>【</a:t>
            </a:r>
            <a:r>
              <a:rPr lang="zh-CN" altLang="en-US" sz="2400" kern="0" dirty="0">
                <a:solidFill>
                  <a:srgbClr val="000000"/>
                </a:solidFill>
                <a:latin typeface="宋体"/>
              </a:rPr>
              <a:t>解</a:t>
            </a:r>
            <a:r>
              <a:rPr lang="en-US" altLang="zh-CN" sz="2400" kern="0" dirty="0">
                <a:solidFill>
                  <a:srgbClr val="000000"/>
                </a:solidFill>
                <a:latin typeface="宋体"/>
              </a:rPr>
              <a:t>】</a:t>
            </a:r>
            <a:endParaRPr lang="zh-CN" altLang="en-US" dirty="0"/>
          </a:p>
        </p:txBody>
      </p:sp>
      <p:sp>
        <p:nvSpPr>
          <p:cNvPr id="19" name="动作按钮: 后退或前一项 18">
            <a:hlinkClick r:id="" action="ppaction://hlinkshowjump?jump=previousslide" highlightClick="1"/>
            <a:extLst>
              <a:ext uri="{FF2B5EF4-FFF2-40B4-BE49-F238E27FC236}">
                <a16:creationId xmlns:a16="http://schemas.microsoft.com/office/drawing/2014/main" id="{6C249C0A-0266-45BF-8F02-6AA12C046201}"/>
              </a:ext>
            </a:extLst>
          </p:cNvPr>
          <p:cNvSpPr/>
          <p:nvPr/>
        </p:nvSpPr>
        <p:spPr bwMode="auto">
          <a:xfrm>
            <a:off x="8460432" y="692696"/>
            <a:ext cx="504056" cy="344553"/>
          </a:xfrm>
          <a:prstGeom prst="actionButtonBackPreviou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5361213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 calcmode="lin" valueType="num">
                                      <p:cBhvr additive="base">
                                        <p:cTn id="14" dur="500"/>
                                        <p:tgtEl>
                                          <p:spTgt spid="15">
                                            <p:txEl>
                                              <p:pRg st="0" end="0"/>
                                            </p:txEl>
                                          </p:spTgt>
                                        </p:tgtEl>
                                        <p:attrNameLst>
                                          <p:attrName>ppt_y</p:attrName>
                                        </p:attrNameLst>
                                      </p:cBhvr>
                                      <p:tavLst>
                                        <p:tav tm="0">
                                          <p:val>
                                            <p:strVal val="#ppt_y+#ppt_h*1.125000"/>
                                          </p:val>
                                        </p:tav>
                                        <p:tav tm="100000">
                                          <p:val>
                                            <p:strVal val="#ppt_y"/>
                                          </p:val>
                                        </p:tav>
                                      </p:tavLst>
                                    </p:anim>
                                    <p:animEffect transition="in" filter="wipe(up)">
                                      <p:cBhvr>
                                        <p:cTn id="15" dur="5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 calcmode="lin" valueType="num">
                                      <p:cBhvr additive="base">
                                        <p:cTn id="20" dur="500"/>
                                        <p:tgtEl>
                                          <p:spTgt spid="15">
                                            <p:txEl>
                                              <p:pRg st="1" end="1"/>
                                            </p:txEl>
                                          </p:spTgt>
                                        </p:tgtEl>
                                        <p:attrNameLst>
                                          <p:attrName>ppt_y</p:attrName>
                                        </p:attrNameLst>
                                      </p:cBhvr>
                                      <p:tavLst>
                                        <p:tav tm="0">
                                          <p:val>
                                            <p:strVal val="#ppt_y+#ppt_h*1.125000"/>
                                          </p:val>
                                        </p:tav>
                                        <p:tav tm="100000">
                                          <p:val>
                                            <p:strVal val="#ppt_y"/>
                                          </p:val>
                                        </p:tav>
                                      </p:tavLst>
                                    </p:anim>
                                    <p:animEffect transition="in" filter="wipe(up)">
                                      <p:cBhvr>
                                        <p:cTn id="21" dur="500"/>
                                        <p:tgtEl>
                                          <p:spTgt spid="1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5">
                                            <p:txEl>
                                              <p:pRg st="2" end="2"/>
                                            </p:txEl>
                                          </p:spTgt>
                                        </p:tgtEl>
                                        <p:attrNameLst>
                                          <p:attrName>style.visibility</p:attrName>
                                        </p:attrNameLst>
                                      </p:cBhvr>
                                      <p:to>
                                        <p:strVal val="visible"/>
                                      </p:to>
                                    </p:set>
                                    <p:anim calcmode="lin" valueType="num">
                                      <p:cBhvr additive="base">
                                        <p:cTn id="26" dur="500"/>
                                        <p:tgtEl>
                                          <p:spTgt spid="15">
                                            <p:txEl>
                                              <p:pRg st="2" end="2"/>
                                            </p:txEl>
                                          </p:spTgt>
                                        </p:tgtEl>
                                        <p:attrNameLst>
                                          <p:attrName>ppt_y</p:attrName>
                                        </p:attrNameLst>
                                      </p:cBhvr>
                                      <p:tavLst>
                                        <p:tav tm="0">
                                          <p:val>
                                            <p:strVal val="#ppt_y+#ppt_h*1.125000"/>
                                          </p:val>
                                        </p:tav>
                                        <p:tav tm="100000">
                                          <p:val>
                                            <p:strVal val="#ppt_y"/>
                                          </p:val>
                                        </p:tav>
                                      </p:tavLst>
                                    </p:anim>
                                    <p:animEffect transition="in" filter="wipe(up)">
                                      <p:cBhvr>
                                        <p:cTn id="27" dur="500"/>
                                        <p:tgtEl>
                                          <p:spTgt spid="1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5">
                                            <p:txEl>
                                              <p:pRg st="3" end="3"/>
                                            </p:txEl>
                                          </p:spTgt>
                                        </p:tgtEl>
                                        <p:attrNameLst>
                                          <p:attrName>style.visibility</p:attrName>
                                        </p:attrNameLst>
                                      </p:cBhvr>
                                      <p:to>
                                        <p:strVal val="visible"/>
                                      </p:to>
                                    </p:set>
                                    <p:anim calcmode="lin" valueType="num">
                                      <p:cBhvr additive="base">
                                        <p:cTn id="32" dur="500"/>
                                        <p:tgtEl>
                                          <p:spTgt spid="15">
                                            <p:txEl>
                                              <p:pRg st="3" end="3"/>
                                            </p:txEl>
                                          </p:spTgt>
                                        </p:tgtEl>
                                        <p:attrNameLst>
                                          <p:attrName>ppt_y</p:attrName>
                                        </p:attrNameLst>
                                      </p:cBhvr>
                                      <p:tavLst>
                                        <p:tav tm="0">
                                          <p:val>
                                            <p:strVal val="#ppt_y+#ppt_h*1.125000"/>
                                          </p:val>
                                        </p:tav>
                                        <p:tav tm="100000">
                                          <p:val>
                                            <p:strVal val="#ppt_y"/>
                                          </p:val>
                                        </p:tav>
                                      </p:tavLst>
                                    </p:anim>
                                    <p:animEffect transition="in" filter="wipe(up)">
                                      <p:cBhvr>
                                        <p:cTn id="33" dur="500"/>
                                        <p:tgtEl>
                                          <p:spTgt spid="1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xEl>
                                              <p:pRg st="4" end="4"/>
                                            </p:txEl>
                                          </p:spTgt>
                                        </p:tgtEl>
                                        <p:attrNameLst>
                                          <p:attrName>style.visibility</p:attrName>
                                        </p:attrNameLst>
                                      </p:cBhvr>
                                      <p:to>
                                        <p:strVal val="visible"/>
                                      </p:to>
                                    </p:set>
                                    <p:anim calcmode="lin" valueType="num">
                                      <p:cBhvr additive="base">
                                        <p:cTn id="38" dur="500"/>
                                        <p:tgtEl>
                                          <p:spTgt spid="15">
                                            <p:txEl>
                                              <p:pRg st="4" end="4"/>
                                            </p:txEl>
                                          </p:spTgt>
                                        </p:tgtEl>
                                        <p:attrNameLst>
                                          <p:attrName>ppt_y</p:attrName>
                                        </p:attrNameLst>
                                      </p:cBhvr>
                                      <p:tavLst>
                                        <p:tav tm="0">
                                          <p:val>
                                            <p:strVal val="#ppt_y+#ppt_h*1.125000"/>
                                          </p:val>
                                        </p:tav>
                                        <p:tav tm="100000">
                                          <p:val>
                                            <p:strVal val="#ppt_y"/>
                                          </p:val>
                                        </p:tav>
                                      </p:tavLst>
                                    </p:anim>
                                    <p:animEffect transition="in" filter="wipe(up)">
                                      <p:cBhvr>
                                        <p:cTn id="39"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994"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4</a:t>
            </a:r>
            <a:r>
              <a:rPr lang="zh-CN" altLang="en-US" sz="4000" b="0" dirty="0">
                <a:solidFill>
                  <a:srgbClr val="FFFFFF"/>
                </a:solidFill>
                <a:latin typeface="Arial" charset="0"/>
                <a:ea typeface="黑体" pitchFamily="2" charset="-122"/>
              </a:rPr>
              <a:t>章  存储系统</a:t>
            </a:r>
            <a:endParaRPr lang="zh-CN" altLang="en-US" sz="4000" b="0" dirty="0">
              <a:solidFill>
                <a:srgbClr val="CCFF66"/>
              </a:solidFill>
              <a:latin typeface="Arial" charset="0"/>
              <a:ea typeface="黑体" pitchFamily="2" charset="-122"/>
            </a:endParaRPr>
          </a:p>
        </p:txBody>
      </p:sp>
      <p:sp>
        <p:nvSpPr>
          <p:cNvPr id="1620995"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4.3  </a:t>
            </a:r>
            <a:r>
              <a:rPr lang="zh-CN" altLang="en-US" sz="4000" b="0" dirty="0">
                <a:latin typeface="+mn-lt"/>
                <a:ea typeface="楷体" panose="02010609060101010101" pitchFamily="49" charset="-122"/>
              </a:rPr>
              <a:t>高速缓冲存储器</a:t>
            </a:r>
          </a:p>
        </p:txBody>
      </p:sp>
      <p:sp>
        <p:nvSpPr>
          <p:cNvPr id="1620996"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b="0" dirty="0">
                <a:solidFill>
                  <a:srgbClr val="CC0066"/>
                </a:solidFill>
                <a:ea typeface="隶书" pitchFamily="49" charset="-122"/>
              </a:rPr>
              <a:t>4.3.3</a:t>
            </a:r>
            <a:r>
              <a:rPr lang="en-US" altLang="zh-CN" sz="4200" b="0" dirty="0">
                <a:solidFill>
                  <a:srgbClr val="CC0066"/>
                </a:solidFill>
                <a:latin typeface="隶书" pitchFamily="49" charset="-122"/>
                <a:ea typeface="隶书" pitchFamily="49" charset="-122"/>
              </a:rPr>
              <a:t> </a:t>
            </a:r>
            <a:r>
              <a:rPr lang="zh-CN" altLang="en-US" sz="4200" b="0" dirty="0">
                <a:solidFill>
                  <a:srgbClr val="CC0066"/>
                </a:solidFill>
                <a:latin typeface="隶书" pitchFamily="49" charset="-122"/>
                <a:ea typeface="隶书" pitchFamily="49" charset="-122"/>
              </a:rPr>
              <a:t>替换算法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20994">
                                            <p:txEl>
                                              <p:pRg st="0" end="0"/>
                                            </p:txEl>
                                          </p:spTgt>
                                        </p:tgtEl>
                                        <p:attrNameLst>
                                          <p:attrName>style.visibility</p:attrName>
                                        </p:attrNameLst>
                                      </p:cBhvr>
                                      <p:to>
                                        <p:strVal val="visible"/>
                                      </p:to>
                                    </p:set>
                                    <p:anim calcmode="lin" valueType="num">
                                      <p:cBhvr>
                                        <p:cTn id="7" dur="500" fill="hold"/>
                                        <p:tgtEl>
                                          <p:spTgt spid="162099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2099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2099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2099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20994">
                                            <p:txEl>
                                              <p:pRg st="1" end="1"/>
                                            </p:txEl>
                                          </p:spTgt>
                                        </p:tgtEl>
                                        <p:attrNameLst>
                                          <p:attrName>style.visibility</p:attrName>
                                        </p:attrNameLst>
                                      </p:cBhvr>
                                      <p:to>
                                        <p:strVal val="visible"/>
                                      </p:to>
                                    </p:set>
                                    <p:anim calcmode="lin" valueType="num">
                                      <p:cBhvr additive="base">
                                        <p:cTn id="14" dur="500" fill="hold"/>
                                        <p:tgtEl>
                                          <p:spTgt spid="162099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2099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20995">
                                            <p:txEl>
                                              <p:pRg st="0" end="0"/>
                                            </p:txEl>
                                          </p:spTgt>
                                        </p:tgtEl>
                                        <p:attrNameLst>
                                          <p:attrName>style.visibility</p:attrName>
                                        </p:attrNameLst>
                                      </p:cBhvr>
                                      <p:to>
                                        <p:strVal val="visible"/>
                                      </p:to>
                                    </p:set>
                                    <p:anim calcmode="lin" valueType="num">
                                      <p:cBhvr additive="base">
                                        <p:cTn id="19" dur="500" fill="hold"/>
                                        <p:tgtEl>
                                          <p:spTgt spid="162099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099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20996">
                                            <p:txEl>
                                              <p:pRg st="0" end="0"/>
                                            </p:txEl>
                                          </p:spTgt>
                                        </p:tgtEl>
                                        <p:attrNameLst>
                                          <p:attrName>style.visibility</p:attrName>
                                        </p:attrNameLst>
                                      </p:cBhvr>
                                      <p:to>
                                        <p:strVal val="visible"/>
                                      </p:to>
                                    </p:set>
                                    <p:anim calcmode="lin" valueType="num">
                                      <p:cBhvr additive="base">
                                        <p:cTn id="23" dur="500" fill="hold"/>
                                        <p:tgtEl>
                                          <p:spTgt spid="1620996">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2099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p>
            <a:fld id="{D6FE594A-15A1-45E7-A46D-08AEB9C1DB89}" type="slidenum">
              <a:rPr lang="zh-CN" altLang="en-US" smtClean="0"/>
              <a:pPr/>
              <a:t>33</a:t>
            </a:fld>
            <a:endParaRPr lang="en-US" altLang="zh-CN"/>
          </a:p>
        </p:txBody>
      </p:sp>
      <p:sp>
        <p:nvSpPr>
          <p:cNvPr id="34819" name="Rectangle 2"/>
          <p:cNvSpPr>
            <a:spLocks noGrp="1" noChangeArrowheads="1"/>
          </p:cNvSpPr>
          <p:nvPr>
            <p:ph type="title"/>
          </p:nvPr>
        </p:nvSpPr>
        <p:spPr/>
        <p:txBody>
          <a:bodyPr/>
          <a:lstStyle/>
          <a:p>
            <a:pPr eaLnBrk="1" hangingPunct="1"/>
            <a:r>
              <a:rPr lang="en-US" altLang="zh-CN"/>
              <a:t>4.3.3 </a:t>
            </a:r>
            <a:r>
              <a:rPr lang="zh-CN" altLang="en-US"/>
              <a:t>替换算法</a:t>
            </a:r>
          </a:p>
        </p:txBody>
      </p:sp>
      <p:sp>
        <p:nvSpPr>
          <p:cNvPr id="34820" name="Rectangle 3"/>
          <p:cNvSpPr>
            <a:spLocks noGrp="1" noChangeArrowheads="1"/>
          </p:cNvSpPr>
          <p:nvPr>
            <p:ph type="body" idx="1"/>
          </p:nvPr>
        </p:nvSpPr>
        <p:spPr>
          <a:xfrm>
            <a:off x="413438" y="620688"/>
            <a:ext cx="8623058" cy="5976664"/>
          </a:xfrm>
        </p:spPr>
        <p:txBody>
          <a:bodyPr/>
          <a:lstStyle/>
          <a:p>
            <a:pPr eaLnBrk="1" hangingPunct="1">
              <a:buFont typeface="Wingdings" pitchFamily="2" charset="2"/>
              <a:buNone/>
            </a:pPr>
            <a:r>
              <a:rPr lang="zh-CN" altLang="en-US" dirty="0">
                <a:solidFill>
                  <a:srgbClr val="CC0000"/>
                </a:solidFill>
                <a:ea typeface="黑体" pitchFamily="2" charset="-122"/>
              </a:rPr>
              <a:t>直接映射</a:t>
            </a:r>
            <a:r>
              <a:rPr lang="zh-CN" altLang="en-US" dirty="0">
                <a:solidFill>
                  <a:srgbClr val="6600FF"/>
                </a:solidFill>
                <a:ea typeface="黑体" pitchFamily="2" charset="-122"/>
              </a:rPr>
              <a:t>不需要</a:t>
            </a:r>
            <a:r>
              <a:rPr lang="zh-CN" altLang="en-US" dirty="0">
                <a:ea typeface="黑体" pitchFamily="2" charset="-122"/>
              </a:rPr>
              <a:t>替换算法。</a:t>
            </a:r>
          </a:p>
          <a:p>
            <a:pPr eaLnBrk="1" hangingPunct="1">
              <a:buFont typeface="Wingdings" pitchFamily="2" charset="2"/>
              <a:buNone/>
            </a:pPr>
            <a:r>
              <a:rPr lang="zh-CN" altLang="en-US" dirty="0">
                <a:solidFill>
                  <a:srgbClr val="FF0066"/>
                </a:solidFill>
                <a:ea typeface="黑体" pitchFamily="2" charset="-122"/>
              </a:rPr>
              <a:t>全相联</a:t>
            </a:r>
            <a:r>
              <a:rPr lang="zh-CN" altLang="en-US" dirty="0">
                <a:ea typeface="黑体" pitchFamily="2" charset="-122"/>
              </a:rPr>
              <a:t>、</a:t>
            </a:r>
            <a:r>
              <a:rPr lang="zh-CN" altLang="en-US" dirty="0">
                <a:solidFill>
                  <a:srgbClr val="FF0066"/>
                </a:solidFill>
                <a:ea typeface="黑体" pitchFamily="2" charset="-122"/>
              </a:rPr>
              <a:t>组相联</a:t>
            </a:r>
            <a:r>
              <a:rPr lang="zh-CN" altLang="en-US" dirty="0">
                <a:ea typeface="黑体" pitchFamily="2" charset="-122"/>
              </a:rPr>
              <a:t>：</a:t>
            </a:r>
          </a:p>
          <a:p>
            <a:pPr eaLnBrk="1" hangingPunct="1"/>
            <a:r>
              <a:rPr lang="zh-CN" altLang="en-US" dirty="0">
                <a:solidFill>
                  <a:srgbClr val="0000FF"/>
                </a:solidFill>
              </a:rPr>
              <a:t>随机</a:t>
            </a:r>
            <a:r>
              <a:rPr lang="zh-CN" altLang="en-US" dirty="0"/>
              <a:t>替换算法（</a:t>
            </a:r>
            <a:r>
              <a:rPr lang="en-US" altLang="zh-CN" dirty="0">
                <a:solidFill>
                  <a:srgbClr val="FF0066"/>
                </a:solidFill>
              </a:rPr>
              <a:t>RAND</a:t>
            </a:r>
            <a:r>
              <a:rPr lang="en-US" altLang="zh-CN" sz="2400" dirty="0"/>
              <a:t>, </a:t>
            </a:r>
            <a:r>
              <a:rPr lang="en-US" altLang="zh-CN" sz="2400" i="1" dirty="0">
                <a:solidFill>
                  <a:srgbClr val="FF0066"/>
                </a:solidFill>
              </a:rPr>
              <a:t>Rand</a:t>
            </a:r>
            <a:r>
              <a:rPr lang="en-US" altLang="zh-CN" sz="2400" i="1" dirty="0"/>
              <a:t>om Algorithm</a:t>
            </a:r>
            <a:r>
              <a:rPr lang="zh-CN" altLang="en-US" dirty="0"/>
              <a:t>）</a:t>
            </a:r>
          </a:p>
          <a:p>
            <a:pPr eaLnBrk="1" hangingPunct="1"/>
            <a:r>
              <a:rPr lang="zh-CN" altLang="en-US" dirty="0">
                <a:solidFill>
                  <a:srgbClr val="0000FF"/>
                </a:solidFill>
              </a:rPr>
              <a:t>先进先出</a:t>
            </a:r>
            <a:r>
              <a:rPr lang="zh-CN" altLang="en-US" dirty="0"/>
              <a:t>替换算法 </a:t>
            </a:r>
            <a:r>
              <a:rPr lang="en-US" altLang="zh-CN" dirty="0">
                <a:latin typeface="宋体" pitchFamily="2" charset="-122"/>
              </a:rPr>
              <a:t>(</a:t>
            </a:r>
            <a:r>
              <a:rPr lang="en-US" altLang="zh-CN" dirty="0">
                <a:solidFill>
                  <a:srgbClr val="FF0066"/>
                </a:solidFill>
              </a:rPr>
              <a:t>FIFO</a:t>
            </a:r>
            <a:r>
              <a:rPr lang="en-US" altLang="zh-CN" sz="2400" dirty="0"/>
              <a:t>, </a:t>
            </a:r>
            <a:r>
              <a:rPr lang="en-US" altLang="zh-CN" sz="2400" i="1" dirty="0">
                <a:solidFill>
                  <a:srgbClr val="FF0066"/>
                </a:solidFill>
              </a:rPr>
              <a:t>F</a:t>
            </a:r>
            <a:r>
              <a:rPr lang="en-US" altLang="zh-CN" sz="2400" i="1" dirty="0"/>
              <a:t>irst-</a:t>
            </a:r>
            <a:r>
              <a:rPr lang="en-US" altLang="zh-CN" sz="2400" i="1" dirty="0">
                <a:solidFill>
                  <a:srgbClr val="FF0066"/>
                </a:solidFill>
              </a:rPr>
              <a:t>i</a:t>
            </a:r>
            <a:r>
              <a:rPr lang="en-US" altLang="zh-CN" sz="2400" i="1" dirty="0"/>
              <a:t>n </a:t>
            </a:r>
            <a:r>
              <a:rPr lang="en-US" altLang="zh-CN" sz="2400" i="1" dirty="0">
                <a:solidFill>
                  <a:srgbClr val="FF0066"/>
                </a:solidFill>
              </a:rPr>
              <a:t>F</a:t>
            </a:r>
            <a:r>
              <a:rPr lang="en-US" altLang="zh-CN" sz="2400" i="1" dirty="0"/>
              <a:t>irst-</a:t>
            </a:r>
            <a:r>
              <a:rPr lang="en-US" altLang="zh-CN" sz="2400" i="1" dirty="0">
                <a:solidFill>
                  <a:srgbClr val="FF0066"/>
                </a:solidFill>
              </a:rPr>
              <a:t>o</a:t>
            </a:r>
            <a:r>
              <a:rPr lang="en-US" altLang="zh-CN" sz="2400" i="1" dirty="0"/>
              <a:t>ut Algorithm</a:t>
            </a:r>
            <a:r>
              <a:rPr lang="en-US" altLang="zh-CN" dirty="0">
                <a:latin typeface="宋体" pitchFamily="2" charset="-122"/>
              </a:rPr>
              <a:t>)</a:t>
            </a:r>
          </a:p>
          <a:p>
            <a:pPr lvl="1" eaLnBrk="1" hangingPunct="1"/>
            <a:r>
              <a:rPr lang="zh-CN" altLang="en-US" sz="2400" dirty="0"/>
              <a:t>利用了历史信息</a:t>
            </a:r>
          </a:p>
          <a:p>
            <a:pPr lvl="1" eaLnBrk="1" hangingPunct="1"/>
            <a:r>
              <a:rPr lang="zh-CN" altLang="en-US" sz="2400" dirty="0"/>
              <a:t>没有反映局部性</a:t>
            </a:r>
            <a:r>
              <a:rPr lang="en-US" altLang="zh-CN" sz="2400" dirty="0"/>
              <a:t>——</a:t>
            </a:r>
            <a:r>
              <a:rPr lang="zh-CN" altLang="en-US" sz="2400" dirty="0"/>
              <a:t>最先调入的，可能也是要使用的。</a:t>
            </a:r>
          </a:p>
          <a:p>
            <a:pPr eaLnBrk="1" hangingPunct="1"/>
            <a:r>
              <a:rPr lang="zh-CN" altLang="en-US" dirty="0">
                <a:solidFill>
                  <a:srgbClr val="0000FF"/>
                </a:solidFill>
              </a:rPr>
              <a:t>最不经常使用</a:t>
            </a:r>
            <a:r>
              <a:rPr lang="en-US" altLang="zh-CN" dirty="0">
                <a:latin typeface="+mn-ea"/>
              </a:rPr>
              <a:t>(</a:t>
            </a:r>
            <a:r>
              <a:rPr lang="zh-CN" altLang="en-US" dirty="0">
                <a:solidFill>
                  <a:srgbClr val="FF0000"/>
                </a:solidFill>
              </a:rPr>
              <a:t>最少使用</a:t>
            </a:r>
            <a:r>
              <a:rPr lang="en-US" altLang="zh-CN" dirty="0">
                <a:latin typeface="+mn-ea"/>
              </a:rPr>
              <a:t>)</a:t>
            </a:r>
            <a:r>
              <a:rPr lang="zh-CN" altLang="en-US" dirty="0"/>
              <a:t>替换算法</a:t>
            </a:r>
            <a:r>
              <a:rPr lang="en-US" altLang="zh-CN" dirty="0">
                <a:latin typeface="+mn-ea"/>
              </a:rPr>
              <a:t>(</a:t>
            </a:r>
            <a:r>
              <a:rPr lang="en-US" altLang="zh-CN" dirty="0"/>
              <a:t> </a:t>
            </a:r>
            <a:r>
              <a:rPr lang="en-US" altLang="zh-CN" dirty="0">
                <a:solidFill>
                  <a:srgbClr val="FF0066"/>
                </a:solidFill>
              </a:rPr>
              <a:t>LFU</a:t>
            </a:r>
            <a:r>
              <a:rPr lang="en-US" altLang="zh-CN" dirty="0">
                <a:solidFill>
                  <a:srgbClr val="008000"/>
                </a:solidFill>
              </a:rPr>
              <a:t> </a:t>
            </a:r>
            <a:r>
              <a:rPr lang="en-US" altLang="zh-CN" sz="2400" dirty="0"/>
              <a:t>, </a:t>
            </a:r>
            <a:r>
              <a:rPr lang="zh-CN" altLang="en-US" sz="2400" dirty="0"/>
              <a:t> </a:t>
            </a:r>
            <a:r>
              <a:rPr lang="en-US" altLang="zh-CN" sz="2400" i="1" dirty="0">
                <a:solidFill>
                  <a:srgbClr val="FF0066"/>
                </a:solidFill>
              </a:rPr>
              <a:t>L</a:t>
            </a:r>
            <a:r>
              <a:rPr lang="en-US" altLang="zh-CN" sz="2400" i="1" dirty="0"/>
              <a:t>east </a:t>
            </a:r>
            <a:r>
              <a:rPr lang="en-US" altLang="zh-CN" sz="2400" i="1" dirty="0">
                <a:solidFill>
                  <a:srgbClr val="FF0066"/>
                </a:solidFill>
              </a:rPr>
              <a:t>F</a:t>
            </a:r>
            <a:r>
              <a:rPr lang="en-US" altLang="zh-CN" sz="2400" i="1" dirty="0"/>
              <a:t>requently </a:t>
            </a:r>
            <a:r>
              <a:rPr lang="en-US" altLang="zh-CN" sz="2400" i="1" dirty="0">
                <a:solidFill>
                  <a:srgbClr val="FF0066"/>
                </a:solidFill>
              </a:rPr>
              <a:t>U</a:t>
            </a:r>
            <a:r>
              <a:rPr lang="en-US" altLang="zh-CN" sz="2400" i="1" dirty="0"/>
              <a:t>sed Algorithm</a:t>
            </a:r>
            <a:r>
              <a:rPr lang="en-US" altLang="zh-CN" dirty="0">
                <a:latin typeface="+mn-ea"/>
              </a:rPr>
              <a:t>)</a:t>
            </a:r>
            <a:r>
              <a:rPr lang="zh-CN" altLang="en-US" dirty="0"/>
              <a:t>：计数器位数多，实现困难。</a:t>
            </a:r>
          </a:p>
          <a:p>
            <a:pPr eaLnBrk="1" hangingPunct="1"/>
            <a:r>
              <a:rPr lang="zh-CN" altLang="en-US" dirty="0">
                <a:solidFill>
                  <a:srgbClr val="0000FF"/>
                </a:solidFill>
              </a:rPr>
              <a:t>近期最少使用</a:t>
            </a:r>
            <a:r>
              <a:rPr lang="en-US" altLang="zh-CN" dirty="0">
                <a:latin typeface="+mn-ea"/>
              </a:rPr>
              <a:t>(</a:t>
            </a:r>
            <a:r>
              <a:rPr lang="zh-CN" altLang="en-US" dirty="0">
                <a:solidFill>
                  <a:srgbClr val="FF0000"/>
                </a:solidFill>
              </a:rPr>
              <a:t>最久未用</a:t>
            </a:r>
            <a:r>
              <a:rPr lang="en-US" altLang="zh-CN" dirty="0">
                <a:latin typeface="+mn-ea"/>
              </a:rPr>
              <a:t>)</a:t>
            </a:r>
            <a:r>
              <a:rPr lang="zh-CN" altLang="en-US" dirty="0"/>
              <a:t>替换算法</a:t>
            </a:r>
            <a:br>
              <a:rPr lang="en-US" altLang="zh-CN" dirty="0"/>
            </a:br>
            <a:r>
              <a:rPr lang="zh-CN" altLang="en-US" dirty="0"/>
              <a:t>（</a:t>
            </a:r>
            <a:r>
              <a:rPr lang="en-US" altLang="zh-CN" dirty="0">
                <a:solidFill>
                  <a:srgbClr val="FF0066"/>
                </a:solidFill>
              </a:rPr>
              <a:t>LRU</a:t>
            </a:r>
            <a:r>
              <a:rPr lang="en-US" altLang="zh-CN" sz="2400" dirty="0"/>
              <a:t>, </a:t>
            </a:r>
            <a:r>
              <a:rPr lang="en-US" altLang="zh-CN" sz="2400" i="1" dirty="0">
                <a:solidFill>
                  <a:srgbClr val="FF0066"/>
                </a:solidFill>
              </a:rPr>
              <a:t>L</a:t>
            </a:r>
            <a:r>
              <a:rPr lang="en-US" altLang="zh-CN" sz="2400" i="1" dirty="0"/>
              <a:t>east </a:t>
            </a:r>
            <a:r>
              <a:rPr lang="en-US" altLang="zh-CN" sz="2400" i="1" dirty="0">
                <a:solidFill>
                  <a:srgbClr val="FF0066"/>
                </a:solidFill>
              </a:rPr>
              <a:t>R</a:t>
            </a:r>
            <a:r>
              <a:rPr lang="en-US" altLang="zh-CN" sz="2400" i="1" dirty="0"/>
              <a:t>ecently </a:t>
            </a:r>
            <a:r>
              <a:rPr lang="en-US" altLang="zh-CN" sz="2400" i="1" dirty="0">
                <a:solidFill>
                  <a:srgbClr val="FF0066"/>
                </a:solidFill>
              </a:rPr>
              <a:t>U</a:t>
            </a:r>
            <a:r>
              <a:rPr lang="en-US" altLang="zh-CN" sz="2400" i="1" dirty="0"/>
              <a:t>sed Algorithm</a:t>
            </a:r>
            <a:r>
              <a:rPr lang="zh-CN" altLang="en-US" dirty="0"/>
              <a:t>）：</a:t>
            </a:r>
            <a:br>
              <a:rPr lang="en-US" altLang="zh-CN" dirty="0"/>
            </a:br>
            <a:r>
              <a:rPr lang="zh-CN" altLang="en-US" dirty="0"/>
              <a:t>多</a:t>
            </a:r>
            <a:r>
              <a:rPr lang="en-US" altLang="zh-CN" dirty="0"/>
              <a:t>/</a:t>
            </a:r>
            <a:r>
              <a:rPr lang="zh-CN" altLang="en-US" dirty="0"/>
              <a:t>少</a:t>
            </a:r>
            <a:r>
              <a:rPr lang="zh-CN" altLang="en-US" dirty="0">
                <a:sym typeface="Wingdings" pitchFamily="2" charset="2"/>
              </a:rPr>
              <a:t>有</a:t>
            </a:r>
            <a:r>
              <a:rPr lang="en-US" altLang="zh-CN" dirty="0">
                <a:sym typeface="Wingdings" pitchFamily="2" charset="2"/>
              </a:rPr>
              <a:t>/</a:t>
            </a:r>
            <a:r>
              <a:rPr lang="zh-CN" altLang="en-US" dirty="0">
                <a:sym typeface="Wingdings" pitchFamily="2" charset="2"/>
              </a:rPr>
              <a:t>无</a:t>
            </a:r>
            <a:r>
              <a:rPr lang="zh-CN" altLang="en-US" dirty="0"/>
              <a:t>。替换近期最久未用的块。</a:t>
            </a:r>
          </a:p>
          <a:p>
            <a:pPr eaLnBrk="1" hangingPunct="1"/>
            <a:r>
              <a:rPr lang="zh-CN" altLang="en-US" dirty="0">
                <a:solidFill>
                  <a:srgbClr val="0000FF"/>
                </a:solidFill>
              </a:rPr>
              <a:t>最佳</a:t>
            </a:r>
            <a:r>
              <a:rPr lang="zh-CN" altLang="en-US" dirty="0"/>
              <a:t>替换算法（</a:t>
            </a:r>
            <a:r>
              <a:rPr lang="en-US" altLang="zh-CN" dirty="0">
                <a:solidFill>
                  <a:srgbClr val="FF0066"/>
                </a:solidFill>
              </a:rPr>
              <a:t>OPT</a:t>
            </a:r>
            <a:r>
              <a:rPr lang="en-US" altLang="zh-CN" sz="2400" dirty="0"/>
              <a:t>, </a:t>
            </a:r>
            <a:r>
              <a:rPr lang="en-US" altLang="zh-CN" sz="2400" i="1" dirty="0">
                <a:solidFill>
                  <a:srgbClr val="FF0066"/>
                </a:solidFill>
              </a:rPr>
              <a:t>Opt</a:t>
            </a:r>
            <a:r>
              <a:rPr lang="en-US" altLang="zh-CN" sz="2400" i="1" dirty="0"/>
              <a:t>imal replacement algorithm</a:t>
            </a:r>
            <a:r>
              <a:rPr lang="zh-CN" altLang="en-US" dirty="0"/>
              <a: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p:spPr>
        <p:txBody>
          <a:bodyPr/>
          <a:lstStyle/>
          <a:p>
            <a:fld id="{3DF20991-B058-4330-87AD-4DD628622327}" type="slidenum">
              <a:rPr lang="zh-CN" altLang="en-US" smtClean="0"/>
              <a:pPr/>
              <a:t>34</a:t>
            </a:fld>
            <a:endParaRPr lang="en-US" altLang="zh-CN"/>
          </a:p>
        </p:txBody>
      </p:sp>
      <p:sp>
        <p:nvSpPr>
          <p:cNvPr id="35843" name="Rectangle 2"/>
          <p:cNvSpPr>
            <a:spLocks noGrp="1" noChangeArrowheads="1"/>
          </p:cNvSpPr>
          <p:nvPr>
            <p:ph type="title"/>
          </p:nvPr>
        </p:nvSpPr>
        <p:spPr/>
        <p:txBody>
          <a:bodyPr/>
          <a:lstStyle/>
          <a:p>
            <a:pPr eaLnBrk="1" hangingPunct="1"/>
            <a:r>
              <a:rPr lang="en-US" altLang="zh-CN"/>
              <a:t>4.3.3 </a:t>
            </a:r>
            <a:r>
              <a:rPr lang="zh-CN" altLang="en-US"/>
              <a:t>替换算法</a:t>
            </a:r>
          </a:p>
        </p:txBody>
      </p:sp>
      <p:sp>
        <p:nvSpPr>
          <p:cNvPr id="35844" name="Rectangle 5"/>
          <p:cNvSpPr>
            <a:spLocks noGrp="1" noChangeArrowheads="1"/>
          </p:cNvSpPr>
          <p:nvPr>
            <p:ph type="body" idx="1"/>
          </p:nvPr>
        </p:nvSpPr>
        <p:spPr>
          <a:xfrm>
            <a:off x="107504" y="724798"/>
            <a:ext cx="8857109" cy="471954"/>
          </a:xfrm>
        </p:spPr>
        <p:txBody>
          <a:bodyPr/>
          <a:lstStyle/>
          <a:p>
            <a:pPr marL="0" indent="0" eaLnBrk="1" hangingPunct="1">
              <a:buNone/>
            </a:pPr>
            <a:r>
              <a:rPr lang="en-US" altLang="zh-CN" sz="2400" dirty="0">
                <a:solidFill>
                  <a:srgbClr val="FF0000"/>
                </a:solidFill>
              </a:rPr>
              <a:t>【</a:t>
            </a:r>
            <a:r>
              <a:rPr lang="zh-CN" altLang="en-US" sz="2400" dirty="0">
                <a:solidFill>
                  <a:srgbClr val="FF0000"/>
                </a:solidFill>
              </a:rPr>
              <a:t>例</a:t>
            </a:r>
            <a:r>
              <a:rPr lang="en-US" altLang="zh-CN" sz="2400" dirty="0">
                <a:solidFill>
                  <a:srgbClr val="FF0000"/>
                </a:solidFill>
              </a:rPr>
              <a:t>】</a:t>
            </a:r>
            <a:r>
              <a:rPr lang="en-US" altLang="zh-CN" sz="2400" dirty="0"/>
              <a:t>Cache 3</a:t>
            </a:r>
            <a:r>
              <a:rPr lang="zh-CN" altLang="en-US" sz="2400" dirty="0"/>
              <a:t>块，全相联；程序在内存中占</a:t>
            </a:r>
            <a:r>
              <a:rPr lang="en-US" altLang="zh-CN" sz="2400" dirty="0"/>
              <a:t>5</a:t>
            </a:r>
            <a:r>
              <a:rPr lang="zh-CN" altLang="en-US" sz="2400" dirty="0"/>
              <a:t>块，第一次执行。</a:t>
            </a:r>
          </a:p>
        </p:txBody>
      </p:sp>
      <p:graphicFrame>
        <p:nvGraphicFramePr>
          <p:cNvPr id="1623046" name="Group 6"/>
          <p:cNvGraphicFramePr>
            <a:graphicFrameLocks noGrp="1"/>
          </p:cNvGraphicFramePr>
          <p:nvPr>
            <p:extLst>
              <p:ext uri="{D42A27DB-BD31-4B8C-83A1-F6EECF244321}">
                <p14:modId xmlns:p14="http://schemas.microsoft.com/office/powerpoint/2010/main" val="2413054238"/>
              </p:ext>
            </p:extLst>
          </p:nvPr>
        </p:nvGraphicFramePr>
        <p:xfrm>
          <a:off x="252413" y="1340768"/>
          <a:ext cx="8626475" cy="4996245"/>
        </p:xfrm>
        <a:graphic>
          <a:graphicData uri="http://schemas.openxmlformats.org/drawingml/2006/table">
            <a:tbl>
              <a:tblPr/>
              <a:tblGrid>
                <a:gridCol w="2435225">
                  <a:extLst>
                    <a:ext uri="{9D8B030D-6E8A-4147-A177-3AD203B41FA5}">
                      <a16:colId xmlns:a16="http://schemas.microsoft.com/office/drawing/2014/main" val="20000"/>
                    </a:ext>
                  </a:extLst>
                </a:gridCol>
                <a:gridCol w="515937">
                  <a:extLst>
                    <a:ext uri="{9D8B030D-6E8A-4147-A177-3AD203B41FA5}">
                      <a16:colId xmlns:a16="http://schemas.microsoft.com/office/drawing/2014/main" val="20001"/>
                    </a:ext>
                  </a:extLst>
                </a:gridCol>
                <a:gridCol w="515938">
                  <a:extLst>
                    <a:ext uri="{9D8B030D-6E8A-4147-A177-3AD203B41FA5}">
                      <a16:colId xmlns:a16="http://schemas.microsoft.com/office/drawing/2014/main" val="20002"/>
                    </a:ext>
                  </a:extLst>
                </a:gridCol>
                <a:gridCol w="515937">
                  <a:extLst>
                    <a:ext uri="{9D8B030D-6E8A-4147-A177-3AD203B41FA5}">
                      <a16:colId xmlns:a16="http://schemas.microsoft.com/office/drawing/2014/main" val="20003"/>
                    </a:ext>
                  </a:extLst>
                </a:gridCol>
                <a:gridCol w="515938">
                  <a:extLst>
                    <a:ext uri="{9D8B030D-6E8A-4147-A177-3AD203B41FA5}">
                      <a16:colId xmlns:a16="http://schemas.microsoft.com/office/drawing/2014/main" val="20004"/>
                    </a:ext>
                  </a:extLst>
                </a:gridCol>
                <a:gridCol w="515937">
                  <a:extLst>
                    <a:ext uri="{9D8B030D-6E8A-4147-A177-3AD203B41FA5}">
                      <a16:colId xmlns:a16="http://schemas.microsoft.com/office/drawing/2014/main" val="20005"/>
                    </a:ext>
                  </a:extLst>
                </a:gridCol>
                <a:gridCol w="515938">
                  <a:extLst>
                    <a:ext uri="{9D8B030D-6E8A-4147-A177-3AD203B41FA5}">
                      <a16:colId xmlns:a16="http://schemas.microsoft.com/office/drawing/2014/main" val="20006"/>
                    </a:ext>
                  </a:extLst>
                </a:gridCol>
                <a:gridCol w="515937">
                  <a:extLst>
                    <a:ext uri="{9D8B030D-6E8A-4147-A177-3AD203B41FA5}">
                      <a16:colId xmlns:a16="http://schemas.microsoft.com/office/drawing/2014/main" val="20007"/>
                    </a:ext>
                  </a:extLst>
                </a:gridCol>
                <a:gridCol w="515938">
                  <a:extLst>
                    <a:ext uri="{9D8B030D-6E8A-4147-A177-3AD203B41FA5}">
                      <a16:colId xmlns:a16="http://schemas.microsoft.com/office/drawing/2014/main" val="20008"/>
                    </a:ext>
                  </a:extLst>
                </a:gridCol>
                <a:gridCol w="515937">
                  <a:extLst>
                    <a:ext uri="{9D8B030D-6E8A-4147-A177-3AD203B41FA5}">
                      <a16:colId xmlns:a16="http://schemas.microsoft.com/office/drawing/2014/main" val="20009"/>
                    </a:ext>
                  </a:extLst>
                </a:gridCol>
                <a:gridCol w="515938">
                  <a:extLst>
                    <a:ext uri="{9D8B030D-6E8A-4147-A177-3AD203B41FA5}">
                      <a16:colId xmlns:a16="http://schemas.microsoft.com/office/drawing/2014/main" val="20010"/>
                    </a:ext>
                  </a:extLst>
                </a:gridCol>
                <a:gridCol w="515937">
                  <a:extLst>
                    <a:ext uri="{9D8B030D-6E8A-4147-A177-3AD203B41FA5}">
                      <a16:colId xmlns:a16="http://schemas.microsoft.com/office/drawing/2014/main" val="20011"/>
                    </a:ext>
                  </a:extLst>
                </a:gridCol>
                <a:gridCol w="515938">
                  <a:extLst>
                    <a:ext uri="{9D8B030D-6E8A-4147-A177-3AD203B41FA5}">
                      <a16:colId xmlns:a16="http://schemas.microsoft.com/office/drawing/2014/main" val="20012"/>
                    </a:ext>
                  </a:extLst>
                </a:gridCol>
              </a:tblGrid>
              <a:tr h="319584">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FF6600"/>
                          </a:solidFill>
                          <a:effectLst/>
                          <a:latin typeface="Times New Roman" pitchFamily="18" charset="0"/>
                          <a:ea typeface="宋体" pitchFamily="2" charset="-122"/>
                        </a:rPr>
                        <a:t>时间</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7</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8</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9</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rgbClr val="FF6600"/>
                          </a:solidFill>
                          <a:effectLst/>
                          <a:latin typeface="Times New Roman" pitchFamily="18" charset="0"/>
                          <a:ea typeface="宋体" pitchFamily="2" charset="-122"/>
                        </a:rPr>
                        <a:t>12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6644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a:ln>
                            <a:noFill/>
                          </a:ln>
                          <a:solidFill>
                            <a:srgbClr val="0000FF"/>
                          </a:solidFill>
                          <a:effectLst/>
                          <a:latin typeface="Times New Roman" pitchFamily="18" charset="0"/>
                          <a:ea typeface="宋体" pitchFamily="2" charset="-122"/>
                        </a:rPr>
                        <a:t>所执行程序块号</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4128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FIFO</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16136">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146968">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r h="265832">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LRU</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rgbClr val="FF0000"/>
                          </a:solidFill>
                          <a:effectLst/>
                          <a:latin typeface="Times New Roman" pitchFamily="18" charset="0"/>
                          <a:ea typeface="宋体" pitchFamily="2" charset="-122"/>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P5</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12700" cap="flat" cmpd="sng" algn="ctr">
                      <a:solidFill>
                        <a:srgbClr val="FF6600"/>
                      </a:solidFill>
                      <a:prstDash val="dash"/>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r h="0">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P2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7"/>
                  </a:ext>
                </a:extLst>
              </a:tr>
              <a:tr h="0">
                <a:tc rowSpan="3">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OPT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P4</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P2</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rgbClr val="FF6600"/>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3663784449"/>
                  </a:ext>
                </a:extLst>
              </a:tr>
              <a:tr h="233449">
                <a:tc vMerge="1">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P3</a:t>
                      </a: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P3</a:t>
                      </a: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P3</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12700" cap="flat" cmpd="sng" algn="ctr">
                      <a:solidFill>
                        <a:srgbClr val="FF6600"/>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1791433774"/>
                  </a:ext>
                </a:extLst>
              </a:tr>
              <a:tr h="223751">
                <a:tc vMerge="1">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endParaRPr kumimoji="0" lang="zh-CN" altLang="en-US" sz="2000" b="1" i="0" u="none" strike="noStrike" kern="1200" cap="none" normalizeH="0" baseline="0" dirty="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endParaRPr kumimoji="0" lang="zh-CN" altLang="en-US" sz="2000" b="1" i="0" u="none" strike="noStrike" kern="1200" cap="none" normalizeH="0" baseline="0">
                        <a:ln>
                          <a:noFill/>
                        </a:ln>
                        <a:solidFill>
                          <a:schemeClr val="tx1"/>
                        </a:solidFill>
                        <a:effectLst/>
                        <a:latin typeface="Times New Roman" pitchFamily="18" charset="0"/>
                        <a:ea typeface="宋体" pitchFamily="2" charset="-122"/>
                        <a:cs typeface="+mn-cs"/>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rgbClr val="FF0000"/>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ts val="3100"/>
                        </a:lnSpc>
                        <a:spcBef>
                          <a:spcPts val="0"/>
                        </a:spcBef>
                        <a:spcAft>
                          <a:spcPct val="0"/>
                        </a:spcAft>
                        <a:buClr>
                          <a:schemeClr val="bg2"/>
                        </a:buClr>
                        <a:buSzPct val="75000"/>
                        <a:buFont typeface="Wingdings" pitchFamily="2" charset="2"/>
                        <a:buNone/>
                        <a:tabLst/>
                      </a:pPr>
                      <a:r>
                        <a:rPr kumimoji="0" lang="en-US" altLang="zh-CN" sz="2000" b="1" i="0" u="none" strike="noStrike" kern="1200" cap="none" normalizeH="0" baseline="0" dirty="0">
                          <a:ln>
                            <a:noFill/>
                          </a:ln>
                          <a:solidFill>
                            <a:schemeClr val="tx1"/>
                          </a:solidFill>
                          <a:effectLst/>
                          <a:latin typeface="Times New Roman" pitchFamily="18" charset="0"/>
                          <a:ea typeface="宋体" pitchFamily="2" charset="-122"/>
                          <a:cs typeface="+mn-cs"/>
                        </a:rPr>
                        <a:t>P5</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rgbClr val="FF6600"/>
                      </a:solidFill>
                      <a:prstDash val="dash"/>
                      <a:round/>
                      <a:headEnd type="none" w="med" len="med"/>
                      <a:tailEnd type="none" w="med" len="med"/>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423487192"/>
                  </a:ext>
                </a:extLst>
              </a:tr>
            </a:tbl>
          </a:graphicData>
        </a:graphic>
      </p:graphicFrame>
      <p:sp>
        <p:nvSpPr>
          <p:cNvPr id="35973" name="Oval 138"/>
          <p:cNvSpPr>
            <a:spLocks noChangeArrowheads="1"/>
          </p:cNvSpPr>
          <p:nvPr/>
        </p:nvSpPr>
        <p:spPr bwMode="auto">
          <a:xfrm>
            <a:off x="3763964" y="2269757"/>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4" name="Oval 139"/>
          <p:cNvSpPr>
            <a:spLocks noChangeArrowheads="1"/>
          </p:cNvSpPr>
          <p:nvPr/>
        </p:nvSpPr>
        <p:spPr bwMode="auto">
          <a:xfrm>
            <a:off x="6340477" y="2269757"/>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5" name="Oval 140"/>
          <p:cNvSpPr>
            <a:spLocks noChangeArrowheads="1"/>
          </p:cNvSpPr>
          <p:nvPr/>
        </p:nvSpPr>
        <p:spPr bwMode="auto">
          <a:xfrm>
            <a:off x="7373940" y="2726431"/>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6" name="Oval 141"/>
          <p:cNvSpPr>
            <a:spLocks noChangeArrowheads="1"/>
          </p:cNvSpPr>
          <p:nvPr/>
        </p:nvSpPr>
        <p:spPr bwMode="auto">
          <a:xfrm>
            <a:off x="7889876" y="4094335"/>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7" name="Oval 142"/>
          <p:cNvSpPr>
            <a:spLocks noChangeArrowheads="1"/>
          </p:cNvSpPr>
          <p:nvPr/>
        </p:nvSpPr>
        <p:spPr bwMode="auto">
          <a:xfrm>
            <a:off x="8397876" y="4554961"/>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8" name="Oval 143"/>
          <p:cNvSpPr>
            <a:spLocks noChangeArrowheads="1"/>
          </p:cNvSpPr>
          <p:nvPr/>
        </p:nvSpPr>
        <p:spPr bwMode="auto">
          <a:xfrm>
            <a:off x="6335714" y="4099098"/>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79" name="Oval 144"/>
          <p:cNvSpPr>
            <a:spLocks noChangeArrowheads="1"/>
          </p:cNvSpPr>
          <p:nvPr/>
        </p:nvSpPr>
        <p:spPr bwMode="auto">
          <a:xfrm>
            <a:off x="5305425" y="3638472"/>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35980" name="Oval 145"/>
          <p:cNvSpPr>
            <a:spLocks noChangeArrowheads="1"/>
          </p:cNvSpPr>
          <p:nvPr/>
        </p:nvSpPr>
        <p:spPr bwMode="auto">
          <a:xfrm>
            <a:off x="3759201" y="3637909"/>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1623186" name="Rectangle 146"/>
          <p:cNvSpPr>
            <a:spLocks noChangeArrowheads="1"/>
          </p:cNvSpPr>
          <p:nvPr/>
        </p:nvSpPr>
        <p:spPr bwMode="auto">
          <a:xfrm>
            <a:off x="323850" y="2668464"/>
            <a:ext cx="2089150" cy="936054"/>
          </a:xfrm>
          <a:prstGeom prst="rect">
            <a:avLst/>
          </a:prstGeom>
          <a:noFill/>
          <a:ln w="9525">
            <a:noFill/>
            <a:miter lim="800000"/>
            <a:headEnd/>
            <a:tailEnd/>
          </a:ln>
        </p:spPr>
        <p:txBody>
          <a:bodyPr/>
          <a:lstStyle/>
          <a:p>
            <a:pPr>
              <a:buClr>
                <a:schemeClr val="bg2"/>
              </a:buClr>
              <a:buSzPct val="75000"/>
              <a:buFont typeface="Wingdings" pitchFamily="2" charset="2"/>
              <a:buNone/>
            </a:pPr>
            <a:r>
              <a:rPr lang="zh-CN" altLang="en-US" dirty="0">
                <a:solidFill>
                  <a:srgbClr val="FF0000"/>
                </a:solidFill>
              </a:rPr>
              <a:t>命中率：</a:t>
            </a:r>
          </a:p>
          <a:p>
            <a:pPr>
              <a:buClr>
                <a:schemeClr val="bg2"/>
              </a:buClr>
              <a:buSzPct val="75000"/>
              <a:buFont typeface="Wingdings" pitchFamily="2" charset="2"/>
              <a:buNone/>
            </a:pPr>
            <a:r>
              <a:rPr lang="en-US" altLang="zh-CN" dirty="0">
                <a:solidFill>
                  <a:srgbClr val="FF0000"/>
                </a:solidFill>
              </a:rPr>
              <a:t>3/12</a:t>
            </a:r>
            <a:r>
              <a:rPr lang="zh-CN" altLang="en-US" dirty="0">
                <a:solidFill>
                  <a:srgbClr val="FF0000"/>
                </a:solidFill>
              </a:rPr>
              <a:t>＝</a:t>
            </a:r>
            <a:r>
              <a:rPr lang="en-US" altLang="zh-CN" dirty="0">
                <a:solidFill>
                  <a:srgbClr val="FF0000"/>
                </a:solidFill>
              </a:rPr>
              <a:t>25</a:t>
            </a:r>
            <a:r>
              <a:rPr lang="zh-CN" altLang="en-US" dirty="0">
                <a:solidFill>
                  <a:srgbClr val="FF0000"/>
                </a:solidFill>
              </a:rPr>
              <a:t>％</a:t>
            </a:r>
          </a:p>
        </p:txBody>
      </p:sp>
      <p:sp>
        <p:nvSpPr>
          <p:cNvPr id="1623187" name="Rectangle 147"/>
          <p:cNvSpPr>
            <a:spLocks noChangeArrowheads="1"/>
          </p:cNvSpPr>
          <p:nvPr/>
        </p:nvSpPr>
        <p:spPr bwMode="auto">
          <a:xfrm>
            <a:off x="322263" y="4036616"/>
            <a:ext cx="2089150" cy="936054"/>
          </a:xfrm>
          <a:prstGeom prst="rect">
            <a:avLst/>
          </a:prstGeom>
          <a:noFill/>
          <a:ln w="9525">
            <a:noFill/>
            <a:miter lim="800000"/>
            <a:headEnd/>
            <a:tailEnd/>
          </a:ln>
        </p:spPr>
        <p:txBody>
          <a:bodyPr/>
          <a:lstStyle/>
          <a:p>
            <a:pPr>
              <a:buClr>
                <a:schemeClr val="bg2"/>
              </a:buClr>
              <a:buSzPct val="75000"/>
              <a:buFont typeface="Wingdings" pitchFamily="2" charset="2"/>
              <a:buNone/>
            </a:pPr>
            <a:r>
              <a:rPr lang="zh-CN" altLang="en-US" dirty="0">
                <a:solidFill>
                  <a:srgbClr val="FF0000"/>
                </a:solidFill>
              </a:rPr>
              <a:t>命中率：</a:t>
            </a:r>
          </a:p>
          <a:p>
            <a:pPr>
              <a:buClr>
                <a:schemeClr val="bg2"/>
              </a:buClr>
              <a:buSzPct val="75000"/>
              <a:buFont typeface="Wingdings" pitchFamily="2" charset="2"/>
              <a:buNone/>
            </a:pPr>
            <a:r>
              <a:rPr lang="en-US" altLang="zh-CN" dirty="0">
                <a:solidFill>
                  <a:srgbClr val="FF0000"/>
                </a:solidFill>
              </a:rPr>
              <a:t>5/12</a:t>
            </a:r>
            <a:r>
              <a:rPr lang="zh-CN" altLang="en-US" dirty="0">
                <a:solidFill>
                  <a:srgbClr val="FF0000"/>
                </a:solidFill>
              </a:rPr>
              <a:t>＝</a:t>
            </a:r>
            <a:r>
              <a:rPr lang="en-US" altLang="zh-CN" dirty="0">
                <a:solidFill>
                  <a:srgbClr val="FF0000"/>
                </a:solidFill>
              </a:rPr>
              <a:t>42</a:t>
            </a:r>
            <a:r>
              <a:rPr lang="zh-CN" altLang="en-US" dirty="0">
                <a:solidFill>
                  <a:srgbClr val="FF0000"/>
                </a:solidFill>
              </a:rPr>
              <a:t>％</a:t>
            </a:r>
          </a:p>
        </p:txBody>
      </p:sp>
      <p:sp>
        <p:nvSpPr>
          <p:cNvPr id="17" name="Oval 145">
            <a:extLst>
              <a:ext uri="{FF2B5EF4-FFF2-40B4-BE49-F238E27FC236}">
                <a16:creationId xmlns:a16="http://schemas.microsoft.com/office/drawing/2014/main" id="{85A9300B-0FFC-4361-B498-EF00C688CF3D}"/>
              </a:ext>
            </a:extLst>
          </p:cNvPr>
          <p:cNvSpPr>
            <a:spLocks noChangeArrowheads="1"/>
          </p:cNvSpPr>
          <p:nvPr/>
        </p:nvSpPr>
        <p:spPr bwMode="auto">
          <a:xfrm>
            <a:off x="3759201" y="5008530"/>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19" name="Oval 145">
            <a:extLst>
              <a:ext uri="{FF2B5EF4-FFF2-40B4-BE49-F238E27FC236}">
                <a16:creationId xmlns:a16="http://schemas.microsoft.com/office/drawing/2014/main" id="{3F136421-CC59-494C-BDAF-891633628A01}"/>
              </a:ext>
            </a:extLst>
          </p:cNvPr>
          <p:cNvSpPr>
            <a:spLocks noChangeArrowheads="1"/>
          </p:cNvSpPr>
          <p:nvPr/>
        </p:nvSpPr>
        <p:spPr bwMode="auto">
          <a:xfrm>
            <a:off x="5305425" y="5006944"/>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20" name="Oval 145">
            <a:extLst>
              <a:ext uri="{FF2B5EF4-FFF2-40B4-BE49-F238E27FC236}">
                <a16:creationId xmlns:a16="http://schemas.microsoft.com/office/drawing/2014/main" id="{8B65109F-C544-4851-B91D-C6B17178B258}"/>
              </a:ext>
            </a:extLst>
          </p:cNvPr>
          <p:cNvSpPr>
            <a:spLocks noChangeArrowheads="1"/>
          </p:cNvSpPr>
          <p:nvPr/>
        </p:nvSpPr>
        <p:spPr bwMode="auto">
          <a:xfrm>
            <a:off x="6335714" y="5909467"/>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21" name="Oval 145">
            <a:extLst>
              <a:ext uri="{FF2B5EF4-FFF2-40B4-BE49-F238E27FC236}">
                <a16:creationId xmlns:a16="http://schemas.microsoft.com/office/drawing/2014/main" id="{D11B0409-0D0F-44AB-B3B7-582AB06E1975}"/>
              </a:ext>
            </a:extLst>
          </p:cNvPr>
          <p:cNvSpPr>
            <a:spLocks noChangeArrowheads="1"/>
          </p:cNvSpPr>
          <p:nvPr/>
        </p:nvSpPr>
        <p:spPr bwMode="auto">
          <a:xfrm>
            <a:off x="6857164" y="5454584"/>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22" name="Oval 145">
            <a:extLst>
              <a:ext uri="{FF2B5EF4-FFF2-40B4-BE49-F238E27FC236}">
                <a16:creationId xmlns:a16="http://schemas.microsoft.com/office/drawing/2014/main" id="{20D30111-0E60-432F-8749-5B3CBC4E05B8}"/>
              </a:ext>
            </a:extLst>
          </p:cNvPr>
          <p:cNvSpPr>
            <a:spLocks noChangeArrowheads="1"/>
          </p:cNvSpPr>
          <p:nvPr/>
        </p:nvSpPr>
        <p:spPr bwMode="auto">
          <a:xfrm>
            <a:off x="7889876" y="5895475"/>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23" name="Oval 145">
            <a:extLst>
              <a:ext uri="{FF2B5EF4-FFF2-40B4-BE49-F238E27FC236}">
                <a16:creationId xmlns:a16="http://schemas.microsoft.com/office/drawing/2014/main" id="{C7667783-DC5A-48FC-90EF-51E5DFF2EE71}"/>
              </a:ext>
            </a:extLst>
          </p:cNvPr>
          <p:cNvSpPr>
            <a:spLocks noChangeArrowheads="1"/>
          </p:cNvSpPr>
          <p:nvPr/>
        </p:nvSpPr>
        <p:spPr bwMode="auto">
          <a:xfrm>
            <a:off x="8397876" y="5015909"/>
            <a:ext cx="431800" cy="431800"/>
          </a:xfrm>
          <a:prstGeom prst="ellipse">
            <a:avLst/>
          </a:prstGeom>
          <a:noFill/>
          <a:ln w="28575" algn="ctr">
            <a:solidFill>
              <a:srgbClr val="FF0066"/>
            </a:solidFill>
            <a:round/>
            <a:headEnd/>
            <a:tailEnd type="none" w="med" len="lg"/>
          </a:ln>
        </p:spPr>
        <p:txBody>
          <a:bodyPr wrap="none" anchor="ctr">
            <a:spAutoFit/>
          </a:bodyPr>
          <a:lstStyle/>
          <a:p>
            <a:pPr algn="ctr">
              <a:spcBef>
                <a:spcPct val="50000"/>
              </a:spcBef>
            </a:pPr>
            <a:endParaRPr lang="zh-CN" altLang="en-US"/>
          </a:p>
        </p:txBody>
      </p:sp>
      <p:sp>
        <p:nvSpPr>
          <p:cNvPr id="24" name="Rectangle 147">
            <a:extLst>
              <a:ext uri="{FF2B5EF4-FFF2-40B4-BE49-F238E27FC236}">
                <a16:creationId xmlns:a16="http://schemas.microsoft.com/office/drawing/2014/main" id="{8C66364F-E568-435E-88B1-5D528F1848C3}"/>
              </a:ext>
            </a:extLst>
          </p:cNvPr>
          <p:cNvSpPr>
            <a:spLocks noChangeArrowheads="1"/>
          </p:cNvSpPr>
          <p:nvPr/>
        </p:nvSpPr>
        <p:spPr bwMode="auto">
          <a:xfrm>
            <a:off x="322263" y="5373266"/>
            <a:ext cx="2089150" cy="936054"/>
          </a:xfrm>
          <a:prstGeom prst="rect">
            <a:avLst/>
          </a:prstGeom>
          <a:noFill/>
          <a:ln w="9525">
            <a:noFill/>
            <a:miter lim="800000"/>
            <a:headEnd/>
            <a:tailEnd/>
          </a:ln>
        </p:spPr>
        <p:txBody>
          <a:bodyPr/>
          <a:lstStyle/>
          <a:p>
            <a:pPr>
              <a:buClr>
                <a:schemeClr val="bg2"/>
              </a:buClr>
              <a:buSzPct val="75000"/>
              <a:buFont typeface="Wingdings" pitchFamily="2" charset="2"/>
              <a:buNone/>
            </a:pPr>
            <a:r>
              <a:rPr lang="zh-CN" altLang="en-US" dirty="0">
                <a:solidFill>
                  <a:srgbClr val="FF0000"/>
                </a:solidFill>
              </a:rPr>
              <a:t>命中率：</a:t>
            </a:r>
          </a:p>
          <a:p>
            <a:pPr>
              <a:buClr>
                <a:schemeClr val="bg2"/>
              </a:buClr>
              <a:buSzPct val="75000"/>
              <a:buFont typeface="Wingdings" pitchFamily="2" charset="2"/>
              <a:buNone/>
            </a:pPr>
            <a:r>
              <a:rPr lang="en-US" altLang="zh-CN" dirty="0">
                <a:solidFill>
                  <a:srgbClr val="FF0000"/>
                </a:solidFill>
              </a:rPr>
              <a:t>6/12</a:t>
            </a:r>
            <a:r>
              <a:rPr lang="zh-CN" altLang="en-US" dirty="0">
                <a:solidFill>
                  <a:srgbClr val="FF0000"/>
                </a:solidFill>
              </a:rPr>
              <a:t>＝</a:t>
            </a:r>
            <a:r>
              <a:rPr lang="en-US" altLang="zh-CN" dirty="0">
                <a:solidFill>
                  <a:srgbClr val="FF0000"/>
                </a:solidFill>
              </a:rPr>
              <a:t>50</a:t>
            </a:r>
            <a:r>
              <a:rPr lang="zh-CN" altLang="en-US" dirty="0">
                <a:solidFill>
                  <a:srgbClr val="FF0000"/>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3186"/>
                                        </p:tgtEl>
                                        <p:attrNameLst>
                                          <p:attrName>style.visibility</p:attrName>
                                        </p:attrNameLst>
                                      </p:cBhvr>
                                      <p:to>
                                        <p:strVal val="visible"/>
                                      </p:to>
                                    </p:set>
                                    <p:animEffect transition="in" filter="wipe(left)">
                                      <p:cBhvr>
                                        <p:cTn id="7" dur="500"/>
                                        <p:tgtEl>
                                          <p:spTgt spid="16231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3187"/>
                                        </p:tgtEl>
                                        <p:attrNameLst>
                                          <p:attrName>style.visibility</p:attrName>
                                        </p:attrNameLst>
                                      </p:cBhvr>
                                      <p:to>
                                        <p:strVal val="visible"/>
                                      </p:to>
                                    </p:set>
                                    <p:animEffect transition="in" filter="wipe(left)">
                                      <p:cBhvr>
                                        <p:cTn id="12" dur="500"/>
                                        <p:tgtEl>
                                          <p:spTgt spid="16231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3186" grpId="0"/>
      <p:bldP spid="1623187" grpId="0"/>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p:spPr>
        <p:txBody>
          <a:bodyPr/>
          <a:lstStyle/>
          <a:p>
            <a:fld id="{AED3208A-6F7C-4721-AA45-B35D927855E4}" type="slidenum">
              <a:rPr lang="zh-CN" altLang="en-US" smtClean="0"/>
              <a:pPr/>
              <a:t>35</a:t>
            </a:fld>
            <a:endParaRPr lang="en-US" altLang="zh-CN"/>
          </a:p>
        </p:txBody>
      </p:sp>
      <p:sp>
        <p:nvSpPr>
          <p:cNvPr id="36867" name="Rectangle 2"/>
          <p:cNvSpPr>
            <a:spLocks noGrp="1" noChangeArrowheads="1"/>
          </p:cNvSpPr>
          <p:nvPr>
            <p:ph type="title"/>
          </p:nvPr>
        </p:nvSpPr>
        <p:spPr/>
        <p:txBody>
          <a:bodyPr/>
          <a:lstStyle/>
          <a:p>
            <a:pPr eaLnBrk="1" hangingPunct="1"/>
            <a:r>
              <a:rPr lang="en-US" altLang="zh-CN"/>
              <a:t>4.3.3 </a:t>
            </a:r>
            <a:r>
              <a:rPr lang="zh-CN" altLang="en-US"/>
              <a:t>替换算法</a:t>
            </a:r>
          </a:p>
        </p:txBody>
      </p:sp>
      <p:sp>
        <p:nvSpPr>
          <p:cNvPr id="36868" name="Rectangle 5"/>
          <p:cNvSpPr>
            <a:spLocks noGrp="1" noChangeArrowheads="1"/>
          </p:cNvSpPr>
          <p:nvPr>
            <p:ph type="body" idx="1"/>
          </p:nvPr>
        </p:nvSpPr>
        <p:spPr>
          <a:xfrm>
            <a:off x="323850" y="765175"/>
            <a:ext cx="8640763" cy="576263"/>
          </a:xfrm>
        </p:spPr>
        <p:txBody>
          <a:bodyPr/>
          <a:lstStyle/>
          <a:p>
            <a:pPr marL="0" indent="0" eaLnBrk="1" hangingPunct="1">
              <a:buFont typeface="Wingdings" pitchFamily="2" charset="2"/>
              <a:buNone/>
            </a:pPr>
            <a:r>
              <a:rPr lang="zh-CN" altLang="en-US"/>
              <a:t>三种</a:t>
            </a:r>
            <a:r>
              <a:rPr lang="en-US" altLang="zh-CN"/>
              <a:t>Cache</a:t>
            </a:r>
            <a:r>
              <a:rPr lang="zh-CN" altLang="en-US"/>
              <a:t>替换算法的比较：</a:t>
            </a:r>
          </a:p>
        </p:txBody>
      </p:sp>
      <p:pic>
        <p:nvPicPr>
          <p:cNvPr id="36869" name="Picture 2"/>
          <p:cNvPicPr>
            <a:picLocks noChangeAspect="1" noChangeArrowheads="1"/>
          </p:cNvPicPr>
          <p:nvPr/>
        </p:nvPicPr>
        <p:blipFill>
          <a:blip r:embed="rId2" cstate="print">
            <a:clrChange>
              <a:clrFrom>
                <a:srgbClr val="FFFFFF"/>
              </a:clrFrom>
              <a:clrTo>
                <a:srgbClr val="FFFFFF">
                  <a:alpha val="0"/>
                </a:srgbClr>
              </a:clrTo>
            </a:clrChange>
          </a:blip>
          <a:srcRect b="38338"/>
          <a:stretch>
            <a:fillRect/>
          </a:stretch>
        </p:blipFill>
        <p:spPr bwMode="auto">
          <a:xfrm>
            <a:off x="144463" y="1268413"/>
            <a:ext cx="8891587" cy="2232025"/>
          </a:xfrm>
          <a:prstGeom prst="rect">
            <a:avLst/>
          </a:prstGeom>
          <a:noFill/>
          <a:ln w="9525">
            <a:noFill/>
            <a:miter lim="800000"/>
            <a:headEnd/>
            <a:tailEnd/>
          </a:ln>
        </p:spPr>
      </p:pic>
      <p:sp>
        <p:nvSpPr>
          <p:cNvPr id="17" name="Rectangle 5"/>
          <p:cNvSpPr txBox="1">
            <a:spLocks noChangeArrowheads="1"/>
          </p:cNvSpPr>
          <p:nvPr/>
        </p:nvSpPr>
        <p:spPr bwMode="auto">
          <a:xfrm>
            <a:off x="323850" y="5373688"/>
            <a:ext cx="8640763" cy="1223962"/>
          </a:xfrm>
          <a:prstGeom prst="rect">
            <a:avLst/>
          </a:prstGeom>
          <a:noFill/>
          <a:ln w="9525">
            <a:noFill/>
            <a:miter lim="800000"/>
            <a:headEnd/>
            <a:tailEnd/>
          </a:ln>
          <a:effectLst/>
        </p:spPr>
        <p:txBody>
          <a:bodyPr/>
          <a:lstStyle/>
          <a:p>
            <a:pPr>
              <a:spcBef>
                <a:spcPts val="0"/>
              </a:spcBef>
              <a:buClr>
                <a:schemeClr val="bg2"/>
              </a:buClr>
              <a:buSzPct val="75000"/>
              <a:defRPr/>
            </a:pPr>
            <a:r>
              <a:rPr lang="zh-CN" altLang="en-US" sz="2400" kern="0">
                <a:solidFill>
                  <a:srgbClr val="006600"/>
                </a:solidFill>
                <a:latin typeface="+mn-lt"/>
                <a:ea typeface="+mn-ea"/>
              </a:rPr>
              <a:t>数据来源于</a:t>
            </a:r>
            <a:endParaRPr lang="en-US" altLang="zh-CN" sz="2400" kern="0">
              <a:solidFill>
                <a:srgbClr val="006600"/>
              </a:solidFill>
              <a:latin typeface="+mn-lt"/>
              <a:ea typeface="+mn-ea"/>
            </a:endParaRPr>
          </a:p>
          <a:p>
            <a:pPr>
              <a:spcBef>
                <a:spcPts val="0"/>
              </a:spcBef>
              <a:buClr>
                <a:schemeClr val="bg2"/>
              </a:buClr>
              <a:buSzPct val="75000"/>
              <a:defRPr/>
            </a:pPr>
            <a:r>
              <a:rPr lang="en-US" altLang="zh-CN" sz="2000" kern="0">
                <a:solidFill>
                  <a:srgbClr val="006600"/>
                </a:solidFill>
                <a:latin typeface="+mn-lt"/>
                <a:ea typeface="+mn-ea"/>
              </a:rPr>
              <a:t>《Computer Architecture: A Quantitative Approach》Fourth Edition</a:t>
            </a:r>
          </a:p>
          <a:p>
            <a:pPr>
              <a:spcBef>
                <a:spcPts val="0"/>
              </a:spcBef>
              <a:buClr>
                <a:schemeClr val="bg2"/>
              </a:buClr>
              <a:buSzPct val="75000"/>
              <a:defRPr/>
            </a:pPr>
            <a:r>
              <a:rPr lang="en-US" altLang="zh-CN" sz="2000" kern="0">
                <a:solidFill>
                  <a:srgbClr val="006600"/>
                </a:solidFill>
                <a:latin typeface="+mn-lt"/>
                <a:ea typeface="+mn-ea"/>
              </a:rPr>
              <a:t>  John L. Hennessy</a:t>
            </a:r>
            <a:r>
              <a:rPr lang="zh-CN" altLang="en-US" sz="2000" kern="0">
                <a:solidFill>
                  <a:srgbClr val="006600"/>
                </a:solidFill>
                <a:latin typeface="+mn-lt"/>
                <a:ea typeface="+mn-ea"/>
              </a:rPr>
              <a:t>，</a:t>
            </a:r>
            <a:r>
              <a:rPr lang="en-US" altLang="zh-CN" sz="2000" kern="0">
                <a:solidFill>
                  <a:srgbClr val="006600"/>
                </a:solidFill>
                <a:latin typeface="+mn-lt"/>
                <a:ea typeface="+mn-ea"/>
              </a:rPr>
              <a:t>David A. Patterson</a:t>
            </a:r>
            <a:endParaRPr lang="zh-CN" altLang="en-US" sz="2000" kern="0">
              <a:solidFill>
                <a:srgbClr val="006600"/>
              </a:solidFill>
              <a:latin typeface="+mn-lt"/>
              <a:ea typeface="+mn-ea"/>
            </a:endParaRPr>
          </a:p>
        </p:txBody>
      </p:sp>
      <p:sp>
        <p:nvSpPr>
          <p:cNvPr id="18" name="内容占位符 2"/>
          <p:cNvSpPr txBox="1">
            <a:spLocks/>
          </p:cNvSpPr>
          <p:nvPr/>
        </p:nvSpPr>
        <p:spPr bwMode="auto">
          <a:xfrm>
            <a:off x="323850" y="3500438"/>
            <a:ext cx="8424863" cy="1800225"/>
          </a:xfrm>
          <a:prstGeom prst="rect">
            <a:avLst/>
          </a:prstGeom>
          <a:noFill/>
          <a:ln w="9525">
            <a:noFill/>
            <a:miter lim="800000"/>
            <a:headEnd/>
            <a:tailEnd/>
          </a:ln>
          <a:effectLst/>
        </p:spPr>
        <p:txBody>
          <a:bodyPr/>
          <a:lstStyle/>
          <a:p>
            <a:pPr>
              <a:spcBef>
                <a:spcPct val="20000"/>
              </a:spcBef>
              <a:buClr>
                <a:schemeClr val="bg2"/>
              </a:buClr>
              <a:buSzPct val="75000"/>
              <a:buFont typeface="Wingdings" pitchFamily="2" charset="2"/>
              <a:buNone/>
              <a:defRPr/>
            </a:pPr>
            <a:r>
              <a:rPr lang="en-US" altLang="zh-CN" sz="1600" b="0" kern="0">
                <a:latin typeface="Arial" pitchFamily="34" charset="0"/>
                <a:ea typeface="+mn-ea"/>
                <a:cs typeface="Arial" pitchFamily="34" charset="0"/>
              </a:rPr>
              <a:t>     Data cache misses per 1000 instructions comparing </a:t>
            </a:r>
            <a:r>
              <a:rPr lang="en-US" altLang="zh-CN" sz="1600" b="0" kern="0">
                <a:solidFill>
                  <a:srgbClr val="FF0000"/>
                </a:solidFill>
                <a:latin typeface="Arial" pitchFamily="34" charset="0"/>
                <a:ea typeface="+mn-ea"/>
                <a:cs typeface="Arial" pitchFamily="34" charset="0"/>
              </a:rPr>
              <a:t>l</a:t>
            </a:r>
            <a:r>
              <a:rPr lang="en-US" altLang="zh-CN" sz="1600" b="0" kern="0">
                <a:latin typeface="Arial" pitchFamily="34" charset="0"/>
                <a:ea typeface="+mn-ea"/>
                <a:cs typeface="Arial" pitchFamily="34" charset="0"/>
              </a:rPr>
              <a:t>east-</a:t>
            </a:r>
            <a:r>
              <a:rPr lang="en-US" altLang="zh-CN" sz="1600" b="0" kern="0">
                <a:solidFill>
                  <a:srgbClr val="FF0000"/>
                </a:solidFill>
                <a:latin typeface="Arial" pitchFamily="34" charset="0"/>
                <a:ea typeface="+mn-ea"/>
                <a:cs typeface="Arial" pitchFamily="34" charset="0"/>
              </a:rPr>
              <a:t>r</a:t>
            </a:r>
            <a:r>
              <a:rPr lang="en-US" altLang="zh-CN" sz="1600" b="0" kern="0">
                <a:latin typeface="Arial" pitchFamily="34" charset="0"/>
                <a:ea typeface="+mn-ea"/>
                <a:cs typeface="Arial" pitchFamily="34" charset="0"/>
              </a:rPr>
              <a:t>ecently </a:t>
            </a:r>
            <a:r>
              <a:rPr lang="en-US" altLang="zh-CN" sz="1600" b="0" kern="0">
                <a:solidFill>
                  <a:srgbClr val="FF0000"/>
                </a:solidFill>
                <a:latin typeface="Arial" pitchFamily="34" charset="0"/>
                <a:ea typeface="+mn-ea"/>
                <a:cs typeface="Arial" pitchFamily="34" charset="0"/>
              </a:rPr>
              <a:t>u</a:t>
            </a:r>
            <a:r>
              <a:rPr lang="en-US" altLang="zh-CN" sz="1600" b="0" kern="0">
                <a:latin typeface="Arial" pitchFamily="34" charset="0"/>
                <a:ea typeface="+mn-ea"/>
                <a:cs typeface="Arial" pitchFamily="34" charset="0"/>
              </a:rPr>
              <a:t>sed, </a:t>
            </a:r>
            <a:r>
              <a:rPr lang="en-US" altLang="zh-CN" sz="1600" b="0" kern="0">
                <a:solidFill>
                  <a:srgbClr val="FF0000"/>
                </a:solidFill>
                <a:latin typeface="Arial" pitchFamily="34" charset="0"/>
                <a:ea typeface="+mn-ea"/>
                <a:cs typeface="Arial" pitchFamily="34" charset="0"/>
              </a:rPr>
              <a:t>random</a:t>
            </a:r>
            <a:r>
              <a:rPr lang="en-US" altLang="zh-CN" sz="1600" b="0" kern="0">
                <a:latin typeface="Arial" pitchFamily="34" charset="0"/>
                <a:ea typeface="+mn-ea"/>
                <a:cs typeface="Arial" pitchFamily="34" charset="0"/>
              </a:rPr>
              <a:t>, and </a:t>
            </a:r>
            <a:r>
              <a:rPr lang="en-US" altLang="zh-CN" sz="1600" b="0" kern="0">
                <a:solidFill>
                  <a:srgbClr val="FF0000"/>
                </a:solidFill>
                <a:latin typeface="Arial" pitchFamily="34" charset="0"/>
                <a:ea typeface="+mn-ea"/>
                <a:cs typeface="Arial" pitchFamily="34" charset="0"/>
              </a:rPr>
              <a:t>f</a:t>
            </a:r>
            <a:r>
              <a:rPr lang="en-US" altLang="zh-CN" sz="1600" b="0" kern="0">
                <a:latin typeface="Arial" pitchFamily="34" charset="0"/>
                <a:ea typeface="+mn-ea"/>
                <a:cs typeface="Arial" pitchFamily="34" charset="0"/>
              </a:rPr>
              <a:t>irst </a:t>
            </a:r>
            <a:r>
              <a:rPr lang="en-US" altLang="zh-CN" sz="1600" b="0" kern="0">
                <a:solidFill>
                  <a:srgbClr val="FF0000"/>
                </a:solidFill>
                <a:latin typeface="Arial" pitchFamily="34" charset="0"/>
                <a:ea typeface="+mn-ea"/>
                <a:cs typeface="Arial" pitchFamily="34" charset="0"/>
              </a:rPr>
              <a:t>i</a:t>
            </a:r>
            <a:r>
              <a:rPr lang="en-US" altLang="zh-CN" sz="1600" b="0" kern="0">
                <a:latin typeface="Arial" pitchFamily="34" charset="0"/>
                <a:ea typeface="+mn-ea"/>
                <a:cs typeface="Arial" pitchFamily="34" charset="0"/>
              </a:rPr>
              <a:t>n, </a:t>
            </a:r>
            <a:r>
              <a:rPr lang="en-US" altLang="zh-CN" sz="1600" b="0" kern="0">
                <a:solidFill>
                  <a:srgbClr val="FF0000"/>
                </a:solidFill>
                <a:latin typeface="Arial" pitchFamily="34" charset="0"/>
                <a:ea typeface="+mn-ea"/>
                <a:cs typeface="Arial" pitchFamily="34" charset="0"/>
              </a:rPr>
              <a:t>f</a:t>
            </a:r>
            <a:r>
              <a:rPr lang="en-US" altLang="zh-CN" sz="1600" b="0" kern="0">
                <a:latin typeface="Arial" pitchFamily="34" charset="0"/>
                <a:ea typeface="+mn-ea"/>
                <a:cs typeface="Arial" pitchFamily="34" charset="0"/>
              </a:rPr>
              <a:t>irst </a:t>
            </a:r>
            <a:r>
              <a:rPr lang="en-US" altLang="zh-CN" sz="1600" b="0" kern="0">
                <a:solidFill>
                  <a:srgbClr val="FF0000"/>
                </a:solidFill>
                <a:latin typeface="Arial" pitchFamily="34" charset="0"/>
                <a:ea typeface="+mn-ea"/>
                <a:cs typeface="Arial" pitchFamily="34" charset="0"/>
              </a:rPr>
              <a:t>o</a:t>
            </a:r>
            <a:r>
              <a:rPr lang="en-US" altLang="zh-CN" sz="1600" b="0" kern="0">
                <a:latin typeface="Arial" pitchFamily="34" charset="0"/>
                <a:ea typeface="+mn-ea"/>
                <a:cs typeface="Arial" pitchFamily="34" charset="0"/>
              </a:rPr>
              <a:t>ut replacement for several sizes and associativities. There is little difference between LRU and random for the largest size cache, with LRU outperforming the others for smaller caches. FIFO generally outperforms random in the smaller cache sizes. These data were collected for a </a:t>
            </a:r>
            <a:r>
              <a:rPr lang="en-US" altLang="zh-CN" sz="1600" b="0" kern="0">
                <a:solidFill>
                  <a:srgbClr val="0000FF"/>
                </a:solidFill>
                <a:latin typeface="Arial" pitchFamily="34" charset="0"/>
                <a:ea typeface="+mn-ea"/>
                <a:cs typeface="Arial" pitchFamily="34" charset="0"/>
              </a:rPr>
              <a:t>block size</a:t>
            </a:r>
            <a:r>
              <a:rPr lang="en-US" altLang="zh-CN" sz="1600" b="0" kern="0">
                <a:latin typeface="Arial" pitchFamily="34" charset="0"/>
                <a:ea typeface="+mn-ea"/>
                <a:cs typeface="Arial" pitchFamily="34" charset="0"/>
              </a:rPr>
              <a:t> of </a:t>
            </a:r>
            <a:r>
              <a:rPr lang="en-US" altLang="zh-CN" sz="1600" b="0" kern="0">
                <a:solidFill>
                  <a:srgbClr val="0000FF"/>
                </a:solidFill>
                <a:latin typeface="Arial" pitchFamily="34" charset="0"/>
                <a:ea typeface="+mn-ea"/>
                <a:cs typeface="Arial" pitchFamily="34" charset="0"/>
              </a:rPr>
              <a:t>64 bytes</a:t>
            </a:r>
            <a:r>
              <a:rPr lang="en-US" altLang="zh-CN" sz="1600" b="0" kern="0">
                <a:latin typeface="Arial" pitchFamily="34" charset="0"/>
                <a:ea typeface="+mn-ea"/>
                <a:cs typeface="Arial" pitchFamily="34" charset="0"/>
              </a:rPr>
              <a:t> for the </a:t>
            </a:r>
            <a:r>
              <a:rPr lang="en-US" altLang="zh-CN" sz="1600" b="0" kern="0">
                <a:solidFill>
                  <a:srgbClr val="0000FF"/>
                </a:solidFill>
                <a:latin typeface="Arial" pitchFamily="34" charset="0"/>
                <a:ea typeface="+mn-ea"/>
                <a:cs typeface="Arial" pitchFamily="34" charset="0"/>
              </a:rPr>
              <a:t>Alpha architecture</a:t>
            </a:r>
            <a:r>
              <a:rPr lang="en-US" altLang="zh-CN" sz="1600" b="0" kern="0">
                <a:latin typeface="Arial" pitchFamily="34" charset="0"/>
                <a:ea typeface="+mn-ea"/>
                <a:cs typeface="Arial" pitchFamily="34" charset="0"/>
              </a:rPr>
              <a:t> using 10 </a:t>
            </a:r>
            <a:r>
              <a:rPr lang="en-US" altLang="zh-CN" sz="1600" b="0" kern="0">
                <a:solidFill>
                  <a:srgbClr val="0000FF"/>
                </a:solidFill>
                <a:latin typeface="Arial" pitchFamily="34" charset="0"/>
                <a:ea typeface="+mn-ea"/>
                <a:cs typeface="Arial" pitchFamily="34" charset="0"/>
              </a:rPr>
              <a:t>SPEC2000</a:t>
            </a:r>
            <a:r>
              <a:rPr lang="en-US" altLang="zh-CN" sz="1600" b="0" kern="0">
                <a:latin typeface="Arial" pitchFamily="34" charset="0"/>
                <a:ea typeface="+mn-ea"/>
                <a:cs typeface="Arial" pitchFamily="34" charset="0"/>
              </a:rPr>
              <a:t> benchmarks. Five are from SPECint2000 (gap, gcc, gzip, mcf, and perl) and five are from SPECfp2000 (applu, art, equake, lucas, and swim).</a:t>
            </a:r>
            <a:endParaRPr lang="zh-CN" altLang="en-US" sz="1600" b="0" kern="0">
              <a:latin typeface="Arial" pitchFamily="34" charset="0"/>
              <a:ea typeface="+mn-ea"/>
              <a:cs typeface="Arial" pitchFamily="34" charset="0"/>
            </a:endParaRPr>
          </a:p>
        </p:txBody>
      </p:sp>
      <p:sp>
        <p:nvSpPr>
          <p:cNvPr id="19" name="动作按钮: 信息 18">
            <a:hlinkClick r:id="rId3" action="ppaction://hlinksldjump" highlightClick="1"/>
          </p:cNvPr>
          <p:cNvSpPr/>
          <p:nvPr/>
        </p:nvSpPr>
        <p:spPr bwMode="auto">
          <a:xfrm>
            <a:off x="8316913" y="5805488"/>
            <a:ext cx="576262" cy="576262"/>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defRPr/>
            </a:pPr>
            <a:endParaRPr lang="zh-CN" altLang="en-US">
              <a:solidFill>
                <a:schemeClr val="tx1"/>
              </a:solidFill>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066"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4</a:t>
            </a:r>
            <a:r>
              <a:rPr lang="zh-CN" altLang="en-US" sz="4000" b="0" dirty="0">
                <a:solidFill>
                  <a:srgbClr val="FFFFFF"/>
                </a:solidFill>
                <a:latin typeface="Arial" charset="0"/>
                <a:ea typeface="黑体" pitchFamily="2" charset="-122"/>
              </a:rPr>
              <a:t>章  存储系统</a:t>
            </a:r>
            <a:endParaRPr lang="zh-CN" altLang="en-US" sz="4000" b="0" dirty="0">
              <a:solidFill>
                <a:srgbClr val="CCFF66"/>
              </a:solidFill>
              <a:latin typeface="Arial" charset="0"/>
              <a:ea typeface="黑体" pitchFamily="2" charset="-122"/>
            </a:endParaRPr>
          </a:p>
        </p:txBody>
      </p:sp>
      <p:sp>
        <p:nvSpPr>
          <p:cNvPr id="1624067" name="Rectangle 3"/>
          <p:cNvSpPr>
            <a:spLocks noChangeArrowheads="1"/>
          </p:cNvSpPr>
          <p:nvPr/>
        </p:nvSpPr>
        <p:spPr bwMode="auto">
          <a:xfrm>
            <a:off x="1979613" y="43656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4.3  </a:t>
            </a:r>
            <a:r>
              <a:rPr lang="zh-CN" altLang="en-US" sz="4000" b="0" dirty="0">
                <a:latin typeface="+mn-lt"/>
                <a:ea typeface="楷体" panose="02010609060101010101" pitchFamily="49" charset="-122"/>
              </a:rPr>
              <a:t>高速缓冲存储器</a:t>
            </a:r>
          </a:p>
        </p:txBody>
      </p:sp>
      <p:sp>
        <p:nvSpPr>
          <p:cNvPr id="1624068" name="Rectangle 4"/>
          <p:cNvSpPr>
            <a:spLocks noChangeArrowheads="1"/>
          </p:cNvSpPr>
          <p:nvPr/>
        </p:nvSpPr>
        <p:spPr bwMode="auto">
          <a:xfrm>
            <a:off x="971600" y="5158358"/>
            <a:ext cx="7776864" cy="1294978"/>
          </a:xfrm>
          <a:prstGeom prst="rect">
            <a:avLst/>
          </a:prstGeom>
          <a:noFill/>
          <a:ln w="9525">
            <a:noFill/>
            <a:miter lim="800000"/>
            <a:headEnd/>
            <a:tailEnd/>
          </a:ln>
        </p:spPr>
        <p:txBody>
          <a:bodyPr/>
          <a:lstStyle/>
          <a:p>
            <a:pPr algn="r">
              <a:lnSpc>
                <a:spcPct val="90000"/>
              </a:lnSpc>
              <a:spcBef>
                <a:spcPts val="1200"/>
              </a:spcBef>
              <a:buClr>
                <a:schemeClr val="bg2"/>
              </a:buClr>
              <a:buSzPct val="75000"/>
              <a:buFont typeface="Wingdings" pitchFamily="2" charset="2"/>
              <a:buNone/>
            </a:pPr>
            <a:r>
              <a:rPr lang="en-US" altLang="zh-CN" sz="3600" b="0" dirty="0">
                <a:solidFill>
                  <a:srgbClr val="CC0066"/>
                </a:solidFill>
                <a:ea typeface="隶书" pitchFamily="49" charset="-122"/>
              </a:rPr>
              <a:t>4.3.4</a:t>
            </a:r>
            <a:r>
              <a:rPr lang="en-US" altLang="zh-CN" sz="4200" b="0" dirty="0">
                <a:solidFill>
                  <a:srgbClr val="CC0066"/>
                </a:solidFill>
                <a:latin typeface="隶书" pitchFamily="49" charset="-122"/>
                <a:ea typeface="隶书" pitchFamily="49" charset="-122"/>
              </a:rPr>
              <a:t> </a:t>
            </a:r>
            <a:r>
              <a:rPr lang="zh-CN" altLang="en-US" sz="4200" b="0" dirty="0">
                <a:solidFill>
                  <a:srgbClr val="CC0066"/>
                </a:solidFill>
                <a:latin typeface="隶书" pitchFamily="49" charset="-122"/>
                <a:ea typeface="隶书" pitchFamily="49" charset="-122"/>
              </a:rPr>
              <a:t>更新策略</a:t>
            </a:r>
            <a:endParaRPr lang="en-US" altLang="zh-CN" sz="4200" b="0" dirty="0">
              <a:solidFill>
                <a:srgbClr val="CC0066"/>
              </a:solidFill>
              <a:latin typeface="隶书" pitchFamily="49" charset="-122"/>
              <a:ea typeface="隶书" pitchFamily="49" charset="-122"/>
            </a:endParaRPr>
          </a:p>
          <a:p>
            <a:pPr algn="r">
              <a:lnSpc>
                <a:spcPct val="90000"/>
              </a:lnSpc>
              <a:spcBef>
                <a:spcPts val="1200"/>
              </a:spcBef>
              <a:buClr>
                <a:schemeClr val="bg2"/>
              </a:buClr>
              <a:buSzPct val="75000"/>
              <a:buFont typeface="Wingdings" pitchFamily="2" charset="2"/>
              <a:buNone/>
            </a:pPr>
            <a:r>
              <a:rPr lang="zh-CN" altLang="en-US" sz="3200" dirty="0">
                <a:solidFill>
                  <a:srgbClr val="CC0066"/>
                </a:solidFill>
                <a:latin typeface="+mn-lt"/>
              </a:rPr>
              <a:t>主存与</a:t>
            </a:r>
            <a:r>
              <a:rPr lang="en-US" altLang="zh-CN" sz="3200" i="1" dirty="0">
                <a:solidFill>
                  <a:srgbClr val="CC0066"/>
                </a:solidFill>
                <a:latin typeface="+mn-lt"/>
              </a:rPr>
              <a:t>Cache</a:t>
            </a:r>
            <a:r>
              <a:rPr lang="zh-CN" altLang="en-US" sz="3200" dirty="0">
                <a:solidFill>
                  <a:srgbClr val="CC0066"/>
                </a:solidFill>
                <a:latin typeface="+mn-lt"/>
              </a:rPr>
              <a:t>内容的一致性问题</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24066">
                                            <p:txEl>
                                              <p:pRg st="0" end="0"/>
                                            </p:txEl>
                                          </p:spTgt>
                                        </p:tgtEl>
                                        <p:attrNameLst>
                                          <p:attrName>style.visibility</p:attrName>
                                        </p:attrNameLst>
                                      </p:cBhvr>
                                      <p:to>
                                        <p:strVal val="visible"/>
                                      </p:to>
                                    </p:set>
                                    <p:anim calcmode="lin" valueType="num">
                                      <p:cBhvr>
                                        <p:cTn id="7" dur="500" fill="hold"/>
                                        <p:tgtEl>
                                          <p:spTgt spid="162406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2406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2406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2406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24066">
                                            <p:txEl>
                                              <p:pRg st="1" end="1"/>
                                            </p:txEl>
                                          </p:spTgt>
                                        </p:tgtEl>
                                        <p:attrNameLst>
                                          <p:attrName>style.visibility</p:attrName>
                                        </p:attrNameLst>
                                      </p:cBhvr>
                                      <p:to>
                                        <p:strVal val="visible"/>
                                      </p:to>
                                    </p:set>
                                    <p:anim calcmode="lin" valueType="num">
                                      <p:cBhvr additive="base">
                                        <p:cTn id="14" dur="500" fill="hold"/>
                                        <p:tgtEl>
                                          <p:spTgt spid="162406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2406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24067">
                                            <p:txEl>
                                              <p:pRg st="0" end="0"/>
                                            </p:txEl>
                                          </p:spTgt>
                                        </p:tgtEl>
                                        <p:attrNameLst>
                                          <p:attrName>style.visibility</p:attrName>
                                        </p:attrNameLst>
                                      </p:cBhvr>
                                      <p:to>
                                        <p:strVal val="visible"/>
                                      </p:to>
                                    </p:set>
                                    <p:anim calcmode="lin" valueType="num">
                                      <p:cBhvr additive="base">
                                        <p:cTn id="19" dur="500" fill="hold"/>
                                        <p:tgtEl>
                                          <p:spTgt spid="162406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4067">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24068">
                                            <p:txEl>
                                              <p:pRg st="0" end="0"/>
                                            </p:txEl>
                                          </p:spTgt>
                                        </p:tgtEl>
                                        <p:attrNameLst>
                                          <p:attrName>style.visibility</p:attrName>
                                        </p:attrNameLst>
                                      </p:cBhvr>
                                      <p:to>
                                        <p:strVal val="visible"/>
                                      </p:to>
                                    </p:set>
                                    <p:anim calcmode="lin" valueType="num">
                                      <p:cBhvr additive="base">
                                        <p:cTn id="23" dur="500" fill="hold"/>
                                        <p:tgtEl>
                                          <p:spTgt spid="1624068">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24068">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624068">
                                            <p:txEl>
                                              <p:pRg st="1" end="1"/>
                                            </p:txEl>
                                          </p:spTgt>
                                        </p:tgtEl>
                                        <p:attrNameLst>
                                          <p:attrName>style.visibility</p:attrName>
                                        </p:attrNameLst>
                                      </p:cBhvr>
                                      <p:to>
                                        <p:strVal val="visible"/>
                                      </p:to>
                                    </p:set>
                                    <p:anim calcmode="lin" valueType="num">
                                      <p:cBhvr additive="base">
                                        <p:cTn id="27" dur="500" fill="hold"/>
                                        <p:tgtEl>
                                          <p:spTgt spid="1624068">
                                            <p:txEl>
                                              <p:pRg st="1" end="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62406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p:spPr>
        <p:txBody>
          <a:bodyPr/>
          <a:lstStyle/>
          <a:p>
            <a:fld id="{1D6B8789-A33C-4881-A1B0-8149F18FE294}" type="slidenum">
              <a:rPr lang="zh-CN" altLang="en-US" smtClean="0"/>
              <a:pPr/>
              <a:t>37</a:t>
            </a:fld>
            <a:endParaRPr lang="en-US" altLang="zh-CN"/>
          </a:p>
        </p:txBody>
      </p:sp>
      <p:sp>
        <p:nvSpPr>
          <p:cNvPr id="38915" name="Rectangle 2"/>
          <p:cNvSpPr>
            <a:spLocks noGrp="1" noChangeArrowheads="1"/>
          </p:cNvSpPr>
          <p:nvPr>
            <p:ph type="title"/>
          </p:nvPr>
        </p:nvSpPr>
        <p:spPr/>
        <p:txBody>
          <a:bodyPr/>
          <a:lstStyle/>
          <a:p>
            <a:pPr eaLnBrk="1" hangingPunct="1"/>
            <a:r>
              <a:rPr lang="en-US" altLang="zh-CN" dirty="0"/>
              <a:t>4.3.4 </a:t>
            </a:r>
            <a:r>
              <a:rPr lang="zh-CN" altLang="en-US" dirty="0"/>
              <a:t>主存与</a:t>
            </a:r>
            <a:r>
              <a:rPr lang="en-US" altLang="zh-CN" dirty="0"/>
              <a:t>Cache</a:t>
            </a:r>
            <a:r>
              <a:rPr lang="zh-CN" altLang="en-US" dirty="0"/>
              <a:t>内容的一致性问题：更新策略</a:t>
            </a:r>
          </a:p>
        </p:txBody>
      </p:sp>
      <p:sp>
        <p:nvSpPr>
          <p:cNvPr id="38916" name="Rectangle 3"/>
          <p:cNvSpPr>
            <a:spLocks noGrp="1" noChangeArrowheads="1"/>
          </p:cNvSpPr>
          <p:nvPr>
            <p:ph type="body" idx="1"/>
          </p:nvPr>
        </p:nvSpPr>
        <p:spPr>
          <a:xfrm>
            <a:off x="323528" y="1125115"/>
            <a:ext cx="8784976" cy="5256213"/>
          </a:xfrm>
        </p:spPr>
        <p:txBody>
          <a:bodyPr/>
          <a:lstStyle/>
          <a:p>
            <a:pPr marL="355600" indent="-355600" eaLnBrk="1" hangingPunct="1">
              <a:spcBef>
                <a:spcPts val="300"/>
              </a:spcBef>
              <a:buSzTx/>
              <a:buFont typeface="Wingdings" pitchFamily="2" charset="2"/>
              <a:buAutoNum type="arabicPeriod"/>
            </a:pPr>
            <a:r>
              <a:rPr lang="zh-CN" altLang="en-US" dirty="0">
                <a:solidFill>
                  <a:srgbClr val="6600FF"/>
                </a:solidFill>
                <a:latin typeface="黑体" panose="02010609060101010101" pitchFamily="49" charset="-122"/>
                <a:ea typeface="黑体" panose="02010609060101010101" pitchFamily="49" charset="-122"/>
              </a:rPr>
              <a:t>写回法</a:t>
            </a:r>
          </a:p>
          <a:p>
            <a:pPr marL="714375" lvl="1" indent="-361950" eaLnBrk="1" hangingPunct="1">
              <a:spcBef>
                <a:spcPts val="300"/>
              </a:spcBef>
            </a:pPr>
            <a:r>
              <a:rPr lang="zh-CN" altLang="en-US" dirty="0"/>
              <a:t>写</a:t>
            </a:r>
            <a:r>
              <a:rPr lang="en-US" altLang="zh-CN" dirty="0"/>
              <a:t>Cache</a:t>
            </a:r>
            <a:r>
              <a:rPr lang="zh-CN" altLang="en-US" dirty="0"/>
              <a:t>命中 </a:t>
            </a:r>
            <a:r>
              <a:rPr lang="zh-CN" altLang="en-US" dirty="0">
                <a:latin typeface="+mn-ea"/>
              </a:rPr>
              <a:t>→</a:t>
            </a:r>
            <a:r>
              <a:rPr lang="zh-CN" altLang="en-US" dirty="0"/>
              <a:t> 只修改</a:t>
            </a:r>
            <a:r>
              <a:rPr lang="en-US" altLang="zh-CN" dirty="0"/>
              <a:t>Cache </a:t>
            </a:r>
            <a:r>
              <a:rPr lang="en-US" altLang="zh-CN" dirty="0">
                <a:latin typeface="+mn-ea"/>
              </a:rPr>
              <a:t>→</a:t>
            </a:r>
            <a:r>
              <a:rPr lang="en-US" altLang="zh-CN" dirty="0"/>
              <a:t> </a:t>
            </a:r>
            <a:br>
              <a:rPr lang="en-US" altLang="zh-CN" dirty="0"/>
            </a:br>
            <a:r>
              <a:rPr lang="en-US" altLang="zh-CN" dirty="0"/>
              <a:t>Cache</a:t>
            </a:r>
            <a:r>
              <a:rPr lang="zh-CN" altLang="en-US" dirty="0"/>
              <a:t>中该块需替换，则写回主存。</a:t>
            </a:r>
          </a:p>
          <a:p>
            <a:pPr marL="714375" lvl="1" indent="-361950" eaLnBrk="1" hangingPunct="1">
              <a:spcBef>
                <a:spcPts val="300"/>
              </a:spcBef>
            </a:pPr>
            <a:r>
              <a:rPr lang="zh-CN" altLang="en-US" dirty="0"/>
              <a:t>写</a:t>
            </a:r>
            <a:r>
              <a:rPr lang="en-US" altLang="zh-CN" dirty="0"/>
              <a:t>Cache</a:t>
            </a:r>
            <a:r>
              <a:rPr lang="zh-CN" altLang="en-US" dirty="0"/>
              <a:t>不命中 </a:t>
            </a:r>
            <a:r>
              <a:rPr lang="zh-CN" altLang="en-US" dirty="0">
                <a:latin typeface="+mn-ea"/>
              </a:rPr>
              <a:t>→</a:t>
            </a:r>
            <a:r>
              <a:rPr lang="zh-CN" altLang="en-US" dirty="0"/>
              <a:t> 该块从主存拷贝至</a:t>
            </a:r>
            <a:r>
              <a:rPr lang="en-US" altLang="zh-CN" dirty="0"/>
              <a:t>Cache</a:t>
            </a:r>
          </a:p>
          <a:p>
            <a:pPr marL="714375" lvl="1" indent="-361950" eaLnBrk="1" hangingPunct="1">
              <a:spcBef>
                <a:spcPts val="300"/>
              </a:spcBef>
            </a:pPr>
            <a:r>
              <a:rPr lang="zh-CN" altLang="en-US" dirty="0"/>
              <a:t>地址映射表增加</a:t>
            </a:r>
            <a:r>
              <a:rPr lang="zh-CN" altLang="en-US" dirty="0">
                <a:solidFill>
                  <a:srgbClr val="FF0000"/>
                </a:solidFill>
              </a:rPr>
              <a:t>修改位</a:t>
            </a:r>
            <a:r>
              <a:rPr lang="zh-CN" altLang="en-US" dirty="0"/>
              <a:t>；</a:t>
            </a:r>
            <a:r>
              <a:rPr lang="en-US" altLang="zh-CN" dirty="0"/>
              <a:t>Cache</a:t>
            </a:r>
            <a:r>
              <a:rPr lang="zh-CN" altLang="en-US" dirty="0"/>
              <a:t>与主存</a:t>
            </a:r>
            <a:r>
              <a:rPr lang="zh-CN" altLang="en-US" dirty="0">
                <a:solidFill>
                  <a:srgbClr val="0000FF"/>
                </a:solidFill>
              </a:rPr>
              <a:t>不一致</a:t>
            </a:r>
            <a:r>
              <a:rPr lang="zh-CN" altLang="en-US" dirty="0"/>
              <a:t>。</a:t>
            </a:r>
            <a:endParaRPr lang="en-US" altLang="zh-CN" dirty="0"/>
          </a:p>
          <a:p>
            <a:pPr marL="355600" indent="-355600" eaLnBrk="1" hangingPunct="1">
              <a:spcBef>
                <a:spcPts val="300"/>
              </a:spcBef>
              <a:buSzTx/>
              <a:buFont typeface="Wingdings" pitchFamily="2" charset="2"/>
              <a:buAutoNum type="arabicPeriod"/>
            </a:pPr>
            <a:r>
              <a:rPr lang="zh-CN" altLang="en-US" dirty="0">
                <a:solidFill>
                  <a:srgbClr val="6600FF"/>
                </a:solidFill>
                <a:latin typeface="黑体" panose="02010609060101010101" pitchFamily="49" charset="-122"/>
                <a:ea typeface="黑体" panose="02010609060101010101" pitchFamily="49" charset="-122"/>
              </a:rPr>
              <a:t>写直达法</a:t>
            </a:r>
            <a:r>
              <a:rPr lang="zh-CN" altLang="en-US" dirty="0"/>
              <a:t>（</a:t>
            </a:r>
            <a:r>
              <a:rPr lang="zh-CN" altLang="en-US" dirty="0">
                <a:solidFill>
                  <a:srgbClr val="6600FF"/>
                </a:solidFill>
                <a:latin typeface="黑体" panose="02010609060101010101" pitchFamily="49" charset="-122"/>
                <a:ea typeface="黑体" panose="02010609060101010101" pitchFamily="49" charset="-122"/>
              </a:rPr>
              <a:t>全写法</a:t>
            </a:r>
            <a:r>
              <a:rPr lang="zh-CN" altLang="en-US" dirty="0"/>
              <a:t>）</a:t>
            </a:r>
          </a:p>
          <a:p>
            <a:pPr marL="714375" lvl="1" indent="-361950" eaLnBrk="1" hangingPunct="1">
              <a:spcBef>
                <a:spcPts val="300"/>
              </a:spcBef>
            </a:pPr>
            <a:r>
              <a:rPr lang="zh-CN" altLang="en-US" dirty="0"/>
              <a:t>写</a:t>
            </a:r>
            <a:r>
              <a:rPr lang="en-US" altLang="zh-CN" dirty="0"/>
              <a:t>Cache</a:t>
            </a:r>
            <a:r>
              <a:rPr lang="zh-CN" altLang="en-US" dirty="0"/>
              <a:t>命中 </a:t>
            </a:r>
            <a:r>
              <a:rPr lang="zh-CN" altLang="en-US" dirty="0">
                <a:latin typeface="+mn-ea"/>
              </a:rPr>
              <a:t>→</a:t>
            </a:r>
            <a:r>
              <a:rPr lang="zh-CN" altLang="en-US" dirty="0"/>
              <a:t> 写</a:t>
            </a:r>
            <a:r>
              <a:rPr lang="en-US" altLang="zh-CN" dirty="0"/>
              <a:t>Cache</a:t>
            </a:r>
            <a:r>
              <a:rPr lang="zh-CN" altLang="en-US" dirty="0"/>
              <a:t>，同时写主存。</a:t>
            </a:r>
          </a:p>
          <a:p>
            <a:pPr marL="714375" lvl="1" indent="-361950" eaLnBrk="1" hangingPunct="1">
              <a:spcBef>
                <a:spcPts val="300"/>
              </a:spcBef>
            </a:pPr>
            <a:r>
              <a:rPr lang="zh-CN" altLang="en-US" dirty="0"/>
              <a:t>写</a:t>
            </a:r>
            <a:r>
              <a:rPr lang="en-US" altLang="zh-CN" dirty="0"/>
              <a:t>Cache</a:t>
            </a:r>
            <a:r>
              <a:rPr lang="zh-CN" altLang="en-US" dirty="0"/>
              <a:t>不命中 </a:t>
            </a:r>
            <a:r>
              <a:rPr lang="zh-CN" altLang="en-US" dirty="0">
                <a:latin typeface="+mn-ea"/>
              </a:rPr>
              <a:t>→</a:t>
            </a:r>
            <a:r>
              <a:rPr lang="zh-CN" altLang="en-US" dirty="0"/>
              <a:t> 直接写主存 </a:t>
            </a:r>
            <a:r>
              <a:rPr lang="zh-CN" altLang="en-US" dirty="0">
                <a:latin typeface="+mn-ea"/>
              </a:rPr>
              <a:t>→</a:t>
            </a:r>
          </a:p>
          <a:p>
            <a:pPr marL="985838" lvl="2" indent="-361950" eaLnBrk="1" hangingPunct="1">
              <a:spcBef>
                <a:spcPts val="300"/>
              </a:spcBef>
            </a:pPr>
            <a:r>
              <a:rPr lang="en-US" altLang="zh-CN" dirty="0"/>
              <a:t>WTWA</a:t>
            </a:r>
            <a:r>
              <a:rPr lang="zh-CN" altLang="en-US" dirty="0"/>
              <a:t>法</a:t>
            </a:r>
            <a:r>
              <a:rPr lang="en-US" altLang="zh-CN" dirty="0">
                <a:latin typeface="+mn-ea"/>
              </a:rPr>
              <a:t>(</a:t>
            </a:r>
            <a:r>
              <a:rPr lang="zh-CN" altLang="en-US" dirty="0"/>
              <a:t>写分配法</a:t>
            </a:r>
            <a:r>
              <a:rPr lang="en-US" altLang="zh-CN" dirty="0">
                <a:latin typeface="+mn-ea"/>
              </a:rPr>
              <a:t>)</a:t>
            </a:r>
            <a:r>
              <a:rPr lang="en-US" altLang="zh-CN" dirty="0"/>
              <a:t>: </a:t>
            </a:r>
            <a:r>
              <a:rPr lang="zh-CN" altLang="en-US" dirty="0"/>
              <a:t>取主存块到</a:t>
            </a:r>
            <a:r>
              <a:rPr lang="en-US" altLang="zh-CN" dirty="0"/>
              <a:t>Cache</a:t>
            </a:r>
            <a:r>
              <a:rPr lang="zh-CN" altLang="en-US" dirty="0"/>
              <a:t>。</a:t>
            </a:r>
          </a:p>
          <a:p>
            <a:pPr marL="985838" lvl="2" indent="-361950" eaLnBrk="1" hangingPunct="1">
              <a:spcBef>
                <a:spcPts val="300"/>
              </a:spcBef>
            </a:pPr>
            <a:r>
              <a:rPr lang="en-US" altLang="zh-CN" dirty="0"/>
              <a:t>WTNWA</a:t>
            </a:r>
            <a:r>
              <a:rPr lang="zh-CN" altLang="en-US" dirty="0"/>
              <a:t>法</a:t>
            </a:r>
            <a:r>
              <a:rPr lang="en-US" altLang="zh-CN" dirty="0">
                <a:latin typeface="+mn-ea"/>
              </a:rPr>
              <a:t>(</a:t>
            </a:r>
            <a:r>
              <a:rPr lang="zh-CN" altLang="en-US" dirty="0"/>
              <a:t>写不分配法</a:t>
            </a:r>
            <a:r>
              <a:rPr lang="en-US" altLang="zh-CN" dirty="0">
                <a:latin typeface="+mn-ea"/>
              </a:rPr>
              <a:t>):</a:t>
            </a:r>
            <a:r>
              <a:rPr lang="zh-CN" altLang="en-US" dirty="0"/>
              <a:t>不取主存块到</a:t>
            </a:r>
            <a:r>
              <a:rPr lang="en-US" altLang="zh-CN" dirty="0"/>
              <a:t>Cache</a:t>
            </a:r>
            <a:r>
              <a:rPr lang="zh-CN" altLang="en-US" dirty="0"/>
              <a:t>。</a:t>
            </a:r>
          </a:p>
          <a:p>
            <a:pPr marL="714375" lvl="1" indent="-361950" eaLnBrk="1" hangingPunct="1">
              <a:spcBef>
                <a:spcPts val="300"/>
              </a:spcBef>
            </a:pPr>
            <a:r>
              <a:rPr lang="en-US" altLang="zh-CN" dirty="0"/>
              <a:t>Cache</a:t>
            </a:r>
            <a:r>
              <a:rPr lang="zh-CN" altLang="en-US" dirty="0"/>
              <a:t>、主存</a:t>
            </a:r>
            <a:r>
              <a:rPr lang="zh-CN" altLang="en-US" dirty="0">
                <a:solidFill>
                  <a:srgbClr val="0000FF"/>
                </a:solidFill>
              </a:rPr>
              <a:t>一致</a:t>
            </a:r>
            <a:r>
              <a:rPr lang="zh-CN" altLang="en-US" dirty="0"/>
              <a:t>性好；速度慢。</a:t>
            </a:r>
          </a:p>
        </p:txBody>
      </p:sp>
      <p:sp>
        <p:nvSpPr>
          <p:cNvPr id="38917" name="Line 4"/>
          <p:cNvSpPr>
            <a:spLocks noChangeShapeType="1"/>
          </p:cNvSpPr>
          <p:nvPr/>
        </p:nvSpPr>
        <p:spPr bwMode="auto">
          <a:xfrm flipV="1">
            <a:off x="7956376" y="2780928"/>
            <a:ext cx="792337" cy="0"/>
          </a:xfrm>
          <a:prstGeom prst="line">
            <a:avLst/>
          </a:prstGeom>
          <a:noFill/>
          <a:ln w="28575" cap="rnd">
            <a:solidFill>
              <a:schemeClr val="tx1"/>
            </a:solidFill>
            <a:round/>
            <a:headEnd/>
            <a:tailEnd type="none" w="med" len="lg"/>
          </a:ln>
        </p:spPr>
        <p:txBody>
          <a:bodyPr wrap="square">
            <a:spAutoFit/>
          </a:bodyPr>
          <a:lstStyle/>
          <a:p>
            <a:endParaRPr lang="zh-CN" altLang="en-US"/>
          </a:p>
        </p:txBody>
      </p:sp>
      <p:sp>
        <p:nvSpPr>
          <p:cNvPr id="38918" name="Line 5"/>
          <p:cNvSpPr>
            <a:spLocks noChangeShapeType="1"/>
          </p:cNvSpPr>
          <p:nvPr/>
        </p:nvSpPr>
        <p:spPr bwMode="auto">
          <a:xfrm flipV="1">
            <a:off x="8748713" y="1341015"/>
            <a:ext cx="0" cy="1439913"/>
          </a:xfrm>
          <a:prstGeom prst="line">
            <a:avLst/>
          </a:prstGeom>
          <a:noFill/>
          <a:ln w="28575" cap="rnd">
            <a:solidFill>
              <a:schemeClr val="tx1"/>
            </a:solidFill>
            <a:round/>
            <a:headEnd/>
            <a:tailEnd type="none" w="med" len="lg"/>
          </a:ln>
        </p:spPr>
        <p:txBody>
          <a:bodyPr>
            <a:noAutofit/>
          </a:bodyPr>
          <a:lstStyle/>
          <a:p>
            <a:endParaRPr lang="zh-CN" altLang="en-US"/>
          </a:p>
        </p:txBody>
      </p:sp>
      <p:sp>
        <p:nvSpPr>
          <p:cNvPr id="38919" name="Line 6"/>
          <p:cNvSpPr>
            <a:spLocks noChangeShapeType="1"/>
          </p:cNvSpPr>
          <p:nvPr/>
        </p:nvSpPr>
        <p:spPr bwMode="auto">
          <a:xfrm flipH="1">
            <a:off x="5220071" y="1341015"/>
            <a:ext cx="3528641" cy="0"/>
          </a:xfrm>
          <a:prstGeom prst="line">
            <a:avLst/>
          </a:prstGeom>
          <a:noFill/>
          <a:ln w="28575" cap="rnd">
            <a:solidFill>
              <a:schemeClr val="tx1"/>
            </a:solidFill>
            <a:round/>
            <a:headEnd/>
            <a:tailEnd type="none" w="med" len="lg"/>
          </a:ln>
        </p:spPr>
        <p:txBody>
          <a:bodyPr wrap="square">
            <a:spAutoFit/>
          </a:bodyPr>
          <a:lstStyle/>
          <a:p>
            <a:endParaRPr lang="zh-CN" altLang="en-US"/>
          </a:p>
        </p:txBody>
      </p:sp>
      <p:sp>
        <p:nvSpPr>
          <p:cNvPr id="38920" name="Line 7"/>
          <p:cNvSpPr>
            <a:spLocks noChangeShapeType="1"/>
          </p:cNvSpPr>
          <p:nvPr/>
        </p:nvSpPr>
        <p:spPr bwMode="auto">
          <a:xfrm>
            <a:off x="5220072" y="1341015"/>
            <a:ext cx="0" cy="431800"/>
          </a:xfrm>
          <a:prstGeom prst="line">
            <a:avLst/>
          </a:prstGeom>
          <a:noFill/>
          <a:ln w="28575" cap="rnd">
            <a:solidFill>
              <a:schemeClr val="tx1"/>
            </a:solidFill>
            <a:round/>
            <a:headEnd/>
            <a:tailEnd type="triangle" w="med" len="lg"/>
          </a:ln>
        </p:spPr>
        <p:txBody>
          <a:bodyPr>
            <a:spAutoFit/>
          </a:bodyPr>
          <a:lstStyle/>
          <a:p>
            <a:endParaRPr lang="zh-CN" altLang="en-US"/>
          </a:p>
        </p:txBody>
      </p:sp>
      <p:sp>
        <p:nvSpPr>
          <p:cNvPr id="38921" name="AutoShape 8">
            <a:hlinkClick r:id="rId2" action="ppaction://hlinksldjump" highlightClick="1"/>
          </p:cNvPr>
          <p:cNvSpPr>
            <a:spLocks noChangeArrowheads="1"/>
          </p:cNvSpPr>
          <p:nvPr/>
        </p:nvSpPr>
        <p:spPr bwMode="auto">
          <a:xfrm>
            <a:off x="8604126" y="333375"/>
            <a:ext cx="360362" cy="358775"/>
          </a:xfrm>
          <a:prstGeom prst="actionButtonInformatio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50000"/>
              </a:spcBef>
            </a:pPr>
            <a:endParaRPr lang="zh-CN" altLang="en-US"/>
          </a:p>
        </p:txBody>
      </p:sp>
      <p:sp>
        <p:nvSpPr>
          <p:cNvPr id="2" name="动作按钮: 前进或下一项 1">
            <a:hlinkClick r:id="rId3" action="ppaction://hlinksldjump" highlightClick="1"/>
            <a:extLst>
              <a:ext uri="{FF2B5EF4-FFF2-40B4-BE49-F238E27FC236}">
                <a16:creationId xmlns:a16="http://schemas.microsoft.com/office/drawing/2014/main" id="{33F6AFB0-01B4-4B1E-B4D0-EE8884B278EA}"/>
              </a:ext>
            </a:extLst>
          </p:cNvPr>
          <p:cNvSpPr/>
          <p:nvPr/>
        </p:nvSpPr>
        <p:spPr bwMode="auto">
          <a:xfrm>
            <a:off x="7380312" y="6021288"/>
            <a:ext cx="792088" cy="504280"/>
          </a:xfrm>
          <a:prstGeom prst="actionButtonForwardNext">
            <a:avLst/>
          </a:prstGeom>
          <a:solidFill>
            <a:srgbClr val="FFCCFF"/>
          </a:solidFill>
          <a:ln>
            <a:solidFill>
              <a:srgbClr val="FF0066"/>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Rectangle 2">
            <a:extLst>
              <a:ext uri="{FF2B5EF4-FFF2-40B4-BE49-F238E27FC236}">
                <a16:creationId xmlns:a16="http://schemas.microsoft.com/office/drawing/2014/main" id="{92095C13-D493-4AEE-A4DB-23D10D33FD40}"/>
              </a:ext>
            </a:extLst>
          </p:cNvPr>
          <p:cNvSpPr txBox="1">
            <a:spLocks noChangeArrowheads="1"/>
          </p:cNvSpPr>
          <p:nvPr/>
        </p:nvSpPr>
        <p:spPr bwMode="auto">
          <a:xfrm>
            <a:off x="323528" y="600869"/>
            <a:ext cx="8496622"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pPr eaLnBrk="1" hangingPunct="1"/>
            <a:r>
              <a:rPr lang="zh-CN" altLang="en-US" kern="0" dirty="0">
                <a:solidFill>
                  <a:srgbClr val="0000FF"/>
                </a:solidFill>
                <a:latin typeface="+mn-lt"/>
                <a:ea typeface="+mn-ea"/>
              </a:rPr>
              <a:t>只发生在</a:t>
            </a:r>
            <a:r>
              <a:rPr lang="zh-CN" altLang="en-US" kern="0" dirty="0">
                <a:solidFill>
                  <a:srgbClr val="FF0000"/>
                </a:solidFill>
                <a:latin typeface="+mn-lt"/>
                <a:ea typeface="+mn-ea"/>
              </a:rPr>
              <a:t>数据</a:t>
            </a:r>
            <a:r>
              <a:rPr lang="en-US" altLang="zh-CN" kern="0" dirty="0">
                <a:solidFill>
                  <a:srgbClr val="FF0000"/>
                </a:solidFill>
                <a:latin typeface="+mn-lt"/>
                <a:ea typeface="+mn-ea"/>
              </a:rPr>
              <a:t>Cache</a:t>
            </a:r>
            <a:r>
              <a:rPr lang="zh-CN" altLang="en-US" kern="0" dirty="0">
                <a:solidFill>
                  <a:srgbClr val="0000FF"/>
                </a:solidFill>
                <a:latin typeface="+mn-lt"/>
                <a:ea typeface="+mn-ea"/>
              </a:rPr>
              <a:t>（</a:t>
            </a:r>
            <a:r>
              <a:rPr lang="zh-CN" altLang="en-US" kern="0" dirty="0">
                <a:solidFill>
                  <a:srgbClr val="CC0066"/>
                </a:solidFill>
                <a:latin typeface="+mn-lt"/>
                <a:ea typeface="+mn-ea"/>
              </a:rPr>
              <a:t>指令</a:t>
            </a:r>
            <a:r>
              <a:rPr lang="en-US" altLang="zh-CN" kern="0" dirty="0">
                <a:solidFill>
                  <a:srgbClr val="CC0066"/>
                </a:solidFill>
                <a:latin typeface="+mn-lt"/>
                <a:ea typeface="+mn-ea"/>
              </a:rPr>
              <a:t>Cache</a:t>
            </a:r>
            <a:r>
              <a:rPr lang="zh-CN" altLang="en-US" kern="0" dirty="0">
                <a:solidFill>
                  <a:srgbClr val="0000FF"/>
                </a:solidFill>
                <a:latin typeface="+mn-lt"/>
                <a:ea typeface="+mn-ea"/>
              </a:rPr>
              <a:t>只读）</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p>
            <a:fld id="{D3F39C18-172E-4DFF-B4D2-2D4EDC6A7E34}" type="slidenum">
              <a:rPr lang="zh-CN" altLang="en-US" smtClean="0"/>
              <a:pPr/>
              <a:t>38</a:t>
            </a:fld>
            <a:endParaRPr lang="en-US" altLang="zh-CN"/>
          </a:p>
        </p:txBody>
      </p:sp>
      <p:sp>
        <p:nvSpPr>
          <p:cNvPr id="39939" name="Rectangle 2"/>
          <p:cNvSpPr>
            <a:spLocks noGrp="1" noChangeArrowheads="1"/>
          </p:cNvSpPr>
          <p:nvPr>
            <p:ph type="title"/>
          </p:nvPr>
        </p:nvSpPr>
        <p:spPr/>
        <p:txBody>
          <a:bodyPr/>
          <a:lstStyle/>
          <a:p>
            <a:pPr eaLnBrk="1" hangingPunct="1"/>
            <a:r>
              <a:rPr lang="en-US" altLang="zh-CN" dirty="0"/>
              <a:t>4.3.4 </a:t>
            </a:r>
            <a:r>
              <a:rPr lang="zh-CN" altLang="en-US" dirty="0"/>
              <a:t>主存与</a:t>
            </a:r>
            <a:r>
              <a:rPr lang="en-US" altLang="zh-CN" dirty="0"/>
              <a:t>Cache</a:t>
            </a:r>
            <a:r>
              <a:rPr lang="zh-CN" altLang="en-US" dirty="0"/>
              <a:t>内容的一致性问题：更新策略</a:t>
            </a:r>
          </a:p>
        </p:txBody>
      </p:sp>
      <p:sp>
        <p:nvSpPr>
          <p:cNvPr id="39940" name="Rectangle 5"/>
          <p:cNvSpPr>
            <a:spLocks noChangeArrowheads="1"/>
          </p:cNvSpPr>
          <p:nvPr/>
        </p:nvSpPr>
        <p:spPr bwMode="auto">
          <a:xfrm>
            <a:off x="1185863" y="692150"/>
            <a:ext cx="865187"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41" name="Rectangle 6"/>
          <p:cNvSpPr>
            <a:spLocks noChangeArrowheads="1"/>
          </p:cNvSpPr>
          <p:nvPr/>
        </p:nvSpPr>
        <p:spPr bwMode="auto">
          <a:xfrm>
            <a:off x="1185863" y="1484313"/>
            <a:ext cx="865187"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42" name="Line 7"/>
          <p:cNvSpPr>
            <a:spLocks noChangeShapeType="1"/>
          </p:cNvSpPr>
          <p:nvPr/>
        </p:nvSpPr>
        <p:spPr bwMode="auto">
          <a:xfrm>
            <a:off x="1619250" y="119538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43" name="Text Box 8"/>
          <p:cNvSpPr txBox="1">
            <a:spLocks noChangeArrowheads="1"/>
          </p:cNvSpPr>
          <p:nvPr/>
        </p:nvSpPr>
        <p:spPr bwMode="auto">
          <a:xfrm>
            <a:off x="142875" y="1484313"/>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44" name="Rectangle 9"/>
          <p:cNvSpPr>
            <a:spLocks noChangeArrowheads="1"/>
          </p:cNvSpPr>
          <p:nvPr/>
        </p:nvSpPr>
        <p:spPr bwMode="auto">
          <a:xfrm>
            <a:off x="2484438" y="909638"/>
            <a:ext cx="865187" cy="790575"/>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I/O</a:t>
            </a:r>
          </a:p>
        </p:txBody>
      </p:sp>
      <p:sp>
        <p:nvSpPr>
          <p:cNvPr id="39945" name="Rectangle 10"/>
          <p:cNvSpPr>
            <a:spLocks noChangeArrowheads="1"/>
          </p:cNvSpPr>
          <p:nvPr/>
        </p:nvSpPr>
        <p:spPr bwMode="auto">
          <a:xfrm>
            <a:off x="1619250" y="2636838"/>
            <a:ext cx="1008063" cy="576262"/>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46" name="Line 11"/>
          <p:cNvSpPr>
            <a:spLocks noChangeShapeType="1"/>
          </p:cNvSpPr>
          <p:nvPr/>
        </p:nvSpPr>
        <p:spPr bwMode="auto">
          <a:xfrm>
            <a:off x="1619250" y="198913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47" name="Line 12"/>
          <p:cNvSpPr>
            <a:spLocks noChangeShapeType="1"/>
          </p:cNvSpPr>
          <p:nvPr/>
        </p:nvSpPr>
        <p:spPr bwMode="auto">
          <a:xfrm>
            <a:off x="755650" y="2276475"/>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48" name="Line 13"/>
          <p:cNvSpPr>
            <a:spLocks noChangeShapeType="1"/>
          </p:cNvSpPr>
          <p:nvPr/>
        </p:nvSpPr>
        <p:spPr bwMode="auto">
          <a:xfrm>
            <a:off x="2916238" y="1700213"/>
            <a:ext cx="0" cy="576262"/>
          </a:xfrm>
          <a:prstGeom prst="line">
            <a:avLst/>
          </a:prstGeom>
          <a:noFill/>
          <a:ln w="28575">
            <a:solidFill>
              <a:schemeClr val="tx1"/>
            </a:solidFill>
            <a:round/>
            <a:headEnd type="triangle" w="med" len="lg"/>
            <a:tailEnd type="triangle" w="med" len="lg"/>
          </a:ln>
        </p:spPr>
        <p:txBody>
          <a:bodyPr>
            <a:spAutoFit/>
          </a:bodyPr>
          <a:lstStyle/>
          <a:p>
            <a:endParaRPr lang="zh-CN" altLang="en-US"/>
          </a:p>
        </p:txBody>
      </p:sp>
      <p:sp>
        <p:nvSpPr>
          <p:cNvPr id="39949" name="Line 14"/>
          <p:cNvSpPr>
            <a:spLocks noChangeShapeType="1"/>
          </p:cNvSpPr>
          <p:nvPr/>
        </p:nvSpPr>
        <p:spPr bwMode="auto">
          <a:xfrm flipV="1">
            <a:off x="2124075" y="2276475"/>
            <a:ext cx="0" cy="360363"/>
          </a:xfrm>
          <a:prstGeom prst="line">
            <a:avLst/>
          </a:prstGeom>
          <a:noFill/>
          <a:ln w="28575">
            <a:solidFill>
              <a:schemeClr val="tx1"/>
            </a:solidFill>
            <a:round/>
            <a:headEnd type="triangle" w="med" len="lg"/>
            <a:tailEnd type="triangle" w="med" len="lg"/>
          </a:ln>
        </p:spPr>
        <p:txBody>
          <a:bodyPr>
            <a:spAutoFit/>
          </a:bodyPr>
          <a:lstStyle/>
          <a:p>
            <a:endParaRPr lang="zh-CN" altLang="en-US"/>
          </a:p>
        </p:txBody>
      </p:sp>
      <p:sp>
        <p:nvSpPr>
          <p:cNvPr id="39950" name="Text Box 15"/>
          <p:cNvSpPr txBox="1">
            <a:spLocks noChangeArrowheads="1"/>
          </p:cNvSpPr>
          <p:nvPr/>
        </p:nvSpPr>
        <p:spPr bwMode="auto">
          <a:xfrm>
            <a:off x="682625" y="2684463"/>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51" name="Line 16"/>
          <p:cNvSpPr>
            <a:spLocks noChangeShapeType="1"/>
          </p:cNvSpPr>
          <p:nvPr/>
        </p:nvSpPr>
        <p:spPr bwMode="auto">
          <a:xfrm>
            <a:off x="1476375" y="1125538"/>
            <a:ext cx="0" cy="574675"/>
          </a:xfrm>
          <a:prstGeom prst="line">
            <a:avLst/>
          </a:prstGeom>
          <a:noFill/>
          <a:ln w="28575">
            <a:solidFill>
              <a:srgbClr val="FF0066"/>
            </a:solidFill>
            <a:round/>
            <a:headEnd/>
            <a:tailEnd type="triangle" w="med" len="lg"/>
          </a:ln>
        </p:spPr>
        <p:txBody>
          <a:bodyPr>
            <a:spAutoFit/>
          </a:bodyPr>
          <a:lstStyle/>
          <a:p>
            <a:endParaRPr lang="zh-CN" altLang="en-US"/>
          </a:p>
        </p:txBody>
      </p:sp>
      <p:sp>
        <p:nvSpPr>
          <p:cNvPr id="39952" name="Rectangle 17"/>
          <p:cNvSpPr>
            <a:spLocks noChangeArrowheads="1"/>
          </p:cNvSpPr>
          <p:nvPr/>
        </p:nvSpPr>
        <p:spPr bwMode="auto">
          <a:xfrm>
            <a:off x="6010275" y="692150"/>
            <a:ext cx="865188"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53" name="Rectangle 18"/>
          <p:cNvSpPr>
            <a:spLocks noChangeArrowheads="1"/>
          </p:cNvSpPr>
          <p:nvPr/>
        </p:nvSpPr>
        <p:spPr bwMode="auto">
          <a:xfrm>
            <a:off x="6010275" y="1484313"/>
            <a:ext cx="865188"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54" name="Line 19"/>
          <p:cNvSpPr>
            <a:spLocks noChangeShapeType="1"/>
          </p:cNvSpPr>
          <p:nvPr/>
        </p:nvSpPr>
        <p:spPr bwMode="auto">
          <a:xfrm>
            <a:off x="6443663" y="119538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55" name="Text Box 20"/>
          <p:cNvSpPr txBox="1">
            <a:spLocks noChangeArrowheads="1"/>
          </p:cNvSpPr>
          <p:nvPr/>
        </p:nvSpPr>
        <p:spPr bwMode="auto">
          <a:xfrm>
            <a:off x="4967288" y="1484313"/>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56" name="Rectangle 21"/>
          <p:cNvSpPr>
            <a:spLocks noChangeArrowheads="1"/>
          </p:cNvSpPr>
          <p:nvPr/>
        </p:nvSpPr>
        <p:spPr bwMode="auto">
          <a:xfrm>
            <a:off x="7308850" y="909638"/>
            <a:ext cx="865188" cy="790575"/>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I/O</a:t>
            </a:r>
          </a:p>
        </p:txBody>
      </p:sp>
      <p:sp>
        <p:nvSpPr>
          <p:cNvPr id="39957" name="Rectangle 22"/>
          <p:cNvSpPr>
            <a:spLocks noChangeArrowheads="1"/>
          </p:cNvSpPr>
          <p:nvPr/>
        </p:nvSpPr>
        <p:spPr bwMode="auto">
          <a:xfrm>
            <a:off x="6443663" y="2636838"/>
            <a:ext cx="1008062" cy="576262"/>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58" name="Line 23"/>
          <p:cNvSpPr>
            <a:spLocks noChangeShapeType="1"/>
          </p:cNvSpPr>
          <p:nvPr/>
        </p:nvSpPr>
        <p:spPr bwMode="auto">
          <a:xfrm>
            <a:off x="6443663" y="1989138"/>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59" name="Line 24"/>
          <p:cNvSpPr>
            <a:spLocks noChangeShapeType="1"/>
          </p:cNvSpPr>
          <p:nvPr/>
        </p:nvSpPr>
        <p:spPr bwMode="auto">
          <a:xfrm>
            <a:off x="5580063" y="2276475"/>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60" name="Line 25"/>
          <p:cNvSpPr>
            <a:spLocks noChangeShapeType="1"/>
          </p:cNvSpPr>
          <p:nvPr/>
        </p:nvSpPr>
        <p:spPr bwMode="auto">
          <a:xfrm>
            <a:off x="7740650" y="1700213"/>
            <a:ext cx="0" cy="576262"/>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1" name="Line 26"/>
          <p:cNvSpPr>
            <a:spLocks noChangeShapeType="1"/>
          </p:cNvSpPr>
          <p:nvPr/>
        </p:nvSpPr>
        <p:spPr bwMode="auto">
          <a:xfrm>
            <a:off x="6948488" y="2276475"/>
            <a:ext cx="0" cy="360363"/>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2" name="Text Box 27"/>
          <p:cNvSpPr txBox="1">
            <a:spLocks noChangeArrowheads="1"/>
          </p:cNvSpPr>
          <p:nvPr/>
        </p:nvSpPr>
        <p:spPr bwMode="auto">
          <a:xfrm>
            <a:off x="5507038" y="2684463"/>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63" name="Rectangle 29"/>
          <p:cNvSpPr>
            <a:spLocks noChangeArrowheads="1"/>
          </p:cNvSpPr>
          <p:nvPr/>
        </p:nvSpPr>
        <p:spPr bwMode="auto">
          <a:xfrm>
            <a:off x="1184275" y="3789363"/>
            <a:ext cx="865188"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64" name="Rectangle 30"/>
          <p:cNvSpPr>
            <a:spLocks noChangeArrowheads="1"/>
          </p:cNvSpPr>
          <p:nvPr/>
        </p:nvSpPr>
        <p:spPr bwMode="auto">
          <a:xfrm>
            <a:off x="1184275" y="4581525"/>
            <a:ext cx="865188"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65" name="Line 31"/>
          <p:cNvSpPr>
            <a:spLocks noChangeShapeType="1"/>
          </p:cNvSpPr>
          <p:nvPr/>
        </p:nvSpPr>
        <p:spPr bwMode="auto">
          <a:xfrm>
            <a:off x="1617663" y="429260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6" name="Text Box 32"/>
          <p:cNvSpPr txBox="1">
            <a:spLocks noChangeArrowheads="1"/>
          </p:cNvSpPr>
          <p:nvPr/>
        </p:nvSpPr>
        <p:spPr bwMode="auto">
          <a:xfrm>
            <a:off x="106363" y="4581525"/>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67" name="Rectangle 33"/>
          <p:cNvSpPr>
            <a:spLocks noChangeArrowheads="1"/>
          </p:cNvSpPr>
          <p:nvPr/>
        </p:nvSpPr>
        <p:spPr bwMode="auto">
          <a:xfrm>
            <a:off x="1690688" y="5734050"/>
            <a:ext cx="1008062" cy="576263"/>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68" name="Line 34"/>
          <p:cNvSpPr>
            <a:spLocks noChangeShapeType="1"/>
          </p:cNvSpPr>
          <p:nvPr/>
        </p:nvSpPr>
        <p:spPr bwMode="auto">
          <a:xfrm>
            <a:off x="1617663" y="508635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69" name="Line 35"/>
          <p:cNvSpPr>
            <a:spLocks noChangeShapeType="1"/>
          </p:cNvSpPr>
          <p:nvPr/>
        </p:nvSpPr>
        <p:spPr bwMode="auto">
          <a:xfrm>
            <a:off x="827088" y="5373688"/>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70" name="Line 36"/>
          <p:cNvSpPr>
            <a:spLocks noChangeShapeType="1"/>
          </p:cNvSpPr>
          <p:nvPr/>
        </p:nvSpPr>
        <p:spPr bwMode="auto">
          <a:xfrm>
            <a:off x="2195513" y="5373688"/>
            <a:ext cx="0" cy="360362"/>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71" name="Text Box 37"/>
          <p:cNvSpPr txBox="1">
            <a:spLocks noChangeArrowheads="1"/>
          </p:cNvSpPr>
          <p:nvPr/>
        </p:nvSpPr>
        <p:spPr bwMode="auto">
          <a:xfrm>
            <a:off x="754063" y="5781675"/>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72" name="Rectangle 38"/>
          <p:cNvSpPr>
            <a:spLocks noChangeArrowheads="1"/>
          </p:cNvSpPr>
          <p:nvPr/>
        </p:nvSpPr>
        <p:spPr bwMode="auto">
          <a:xfrm>
            <a:off x="2411413" y="3789363"/>
            <a:ext cx="865187"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73" name="Rectangle 39"/>
          <p:cNvSpPr>
            <a:spLocks noChangeArrowheads="1"/>
          </p:cNvSpPr>
          <p:nvPr/>
        </p:nvSpPr>
        <p:spPr bwMode="auto">
          <a:xfrm>
            <a:off x="2411413" y="4581525"/>
            <a:ext cx="865187"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74" name="Line 40"/>
          <p:cNvSpPr>
            <a:spLocks noChangeShapeType="1"/>
          </p:cNvSpPr>
          <p:nvPr/>
        </p:nvSpPr>
        <p:spPr bwMode="auto">
          <a:xfrm>
            <a:off x="2844800" y="429260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75" name="Line 41"/>
          <p:cNvSpPr>
            <a:spLocks noChangeShapeType="1"/>
          </p:cNvSpPr>
          <p:nvPr/>
        </p:nvSpPr>
        <p:spPr bwMode="auto">
          <a:xfrm>
            <a:off x="2844800" y="508635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76" name="Text Box 42"/>
          <p:cNvSpPr txBox="1">
            <a:spLocks noChangeArrowheads="1"/>
          </p:cNvSpPr>
          <p:nvPr/>
        </p:nvSpPr>
        <p:spPr bwMode="auto">
          <a:xfrm>
            <a:off x="3275013" y="4581525"/>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77" name="Rectangle 43"/>
          <p:cNvSpPr>
            <a:spLocks noChangeArrowheads="1"/>
          </p:cNvSpPr>
          <p:nvPr/>
        </p:nvSpPr>
        <p:spPr bwMode="auto">
          <a:xfrm>
            <a:off x="1114425" y="3644900"/>
            <a:ext cx="1008063" cy="1512888"/>
          </a:xfrm>
          <a:prstGeom prst="rect">
            <a:avLst/>
          </a:prstGeom>
          <a:noFill/>
          <a:ln w="28575" algn="ctr">
            <a:solidFill>
              <a:schemeClr val="tx1"/>
            </a:solidFill>
            <a:prstDash val="sysDot"/>
            <a:miter lim="800000"/>
            <a:headEnd/>
            <a:tailEnd type="none" w="med" len="lg"/>
          </a:ln>
        </p:spPr>
        <p:txBody>
          <a:bodyPr wrap="none" anchor="ctr">
            <a:spAutoFit/>
          </a:bodyPr>
          <a:lstStyle/>
          <a:p>
            <a:pPr algn="ctr">
              <a:spcBef>
                <a:spcPct val="50000"/>
              </a:spcBef>
            </a:pPr>
            <a:endParaRPr lang="zh-CN" altLang="en-US"/>
          </a:p>
        </p:txBody>
      </p:sp>
      <p:sp>
        <p:nvSpPr>
          <p:cNvPr id="39978" name="Rectangle 44"/>
          <p:cNvSpPr>
            <a:spLocks noChangeArrowheads="1"/>
          </p:cNvSpPr>
          <p:nvPr/>
        </p:nvSpPr>
        <p:spPr bwMode="auto">
          <a:xfrm>
            <a:off x="2338388" y="3644900"/>
            <a:ext cx="1008062" cy="1512888"/>
          </a:xfrm>
          <a:prstGeom prst="rect">
            <a:avLst/>
          </a:prstGeom>
          <a:noFill/>
          <a:ln w="28575" algn="ctr">
            <a:solidFill>
              <a:schemeClr val="tx1"/>
            </a:solidFill>
            <a:prstDash val="sysDot"/>
            <a:miter lim="800000"/>
            <a:headEnd/>
            <a:tailEnd type="none" w="med" len="lg"/>
          </a:ln>
        </p:spPr>
        <p:txBody>
          <a:bodyPr wrap="none" anchor="ctr">
            <a:spAutoFit/>
          </a:bodyPr>
          <a:lstStyle/>
          <a:p>
            <a:pPr algn="ctr">
              <a:spcBef>
                <a:spcPct val="50000"/>
              </a:spcBef>
            </a:pPr>
            <a:endParaRPr lang="zh-CN" altLang="en-US"/>
          </a:p>
        </p:txBody>
      </p:sp>
      <p:sp>
        <p:nvSpPr>
          <p:cNvPr id="39979" name="Rectangle 45"/>
          <p:cNvSpPr>
            <a:spLocks noChangeArrowheads="1"/>
          </p:cNvSpPr>
          <p:nvPr/>
        </p:nvSpPr>
        <p:spPr bwMode="auto">
          <a:xfrm>
            <a:off x="6008688" y="3789363"/>
            <a:ext cx="865187" cy="503237"/>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a:t>CPU</a:t>
            </a:r>
          </a:p>
        </p:txBody>
      </p:sp>
      <p:sp>
        <p:nvSpPr>
          <p:cNvPr id="39980" name="Rectangle 46"/>
          <p:cNvSpPr>
            <a:spLocks noChangeArrowheads="1"/>
          </p:cNvSpPr>
          <p:nvPr/>
        </p:nvSpPr>
        <p:spPr bwMode="auto">
          <a:xfrm>
            <a:off x="6008688" y="4581525"/>
            <a:ext cx="865187" cy="503238"/>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r>
              <a:rPr lang="en-US" altLang="zh-CN" sz="2400"/>
              <a:t>'</a:t>
            </a:r>
          </a:p>
        </p:txBody>
      </p:sp>
      <p:sp>
        <p:nvSpPr>
          <p:cNvPr id="39981" name="Line 47"/>
          <p:cNvSpPr>
            <a:spLocks noChangeShapeType="1"/>
          </p:cNvSpPr>
          <p:nvPr/>
        </p:nvSpPr>
        <p:spPr bwMode="auto">
          <a:xfrm>
            <a:off x="6442075" y="429260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82" name="Text Box 48"/>
          <p:cNvSpPr txBox="1">
            <a:spLocks noChangeArrowheads="1"/>
          </p:cNvSpPr>
          <p:nvPr/>
        </p:nvSpPr>
        <p:spPr bwMode="auto">
          <a:xfrm>
            <a:off x="4930775" y="4581525"/>
            <a:ext cx="1152525" cy="457200"/>
          </a:xfrm>
          <a:prstGeom prst="rect">
            <a:avLst/>
          </a:prstGeom>
          <a:noFill/>
          <a:ln w="28575" algn="ctr">
            <a:noFill/>
            <a:miter lim="800000"/>
            <a:headEnd/>
            <a:tailEnd type="none" w="med" len="lg"/>
          </a:ln>
        </p:spPr>
        <p:txBody>
          <a:bodyPr>
            <a:spAutoFit/>
          </a:bodyPr>
          <a:lstStyle/>
          <a:p>
            <a:pPr algn="ctr">
              <a:spcBef>
                <a:spcPct val="50000"/>
              </a:spcBef>
            </a:pPr>
            <a:r>
              <a:rPr lang="en-US" altLang="zh-CN" sz="2400"/>
              <a:t>Cache</a:t>
            </a:r>
          </a:p>
        </p:txBody>
      </p:sp>
      <p:sp>
        <p:nvSpPr>
          <p:cNvPr id="39983" name="Rectangle 49"/>
          <p:cNvSpPr>
            <a:spLocks noChangeArrowheads="1"/>
          </p:cNvSpPr>
          <p:nvPr/>
        </p:nvSpPr>
        <p:spPr bwMode="auto">
          <a:xfrm>
            <a:off x="6515100" y="5734050"/>
            <a:ext cx="1008063" cy="576263"/>
          </a:xfrm>
          <a:prstGeom prst="rect">
            <a:avLst/>
          </a:prstGeom>
          <a:solidFill>
            <a:srgbClr val="FFFF66"/>
          </a:solidFill>
          <a:ln w="28575" algn="ctr">
            <a:solidFill>
              <a:schemeClr val="tx1"/>
            </a:solidFill>
            <a:miter lim="800000"/>
            <a:headEnd/>
            <a:tailEnd type="none" w="med" len="lg"/>
          </a:ln>
        </p:spPr>
        <p:txBody>
          <a:bodyPr wrap="none" anchor="ctr"/>
          <a:lstStyle/>
          <a:p>
            <a:pPr algn="ctr"/>
            <a:r>
              <a:rPr lang="en-US" altLang="zh-CN" sz="2400" i="1"/>
              <a:t>x</a:t>
            </a:r>
            <a:endParaRPr lang="en-US" altLang="zh-CN" sz="2400"/>
          </a:p>
        </p:txBody>
      </p:sp>
      <p:sp>
        <p:nvSpPr>
          <p:cNvPr id="39984" name="Line 50"/>
          <p:cNvSpPr>
            <a:spLocks noChangeShapeType="1"/>
          </p:cNvSpPr>
          <p:nvPr/>
        </p:nvSpPr>
        <p:spPr bwMode="auto">
          <a:xfrm>
            <a:off x="6442075" y="5086350"/>
            <a:ext cx="0" cy="288925"/>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85" name="Line 51"/>
          <p:cNvSpPr>
            <a:spLocks noChangeShapeType="1"/>
          </p:cNvSpPr>
          <p:nvPr/>
        </p:nvSpPr>
        <p:spPr bwMode="auto">
          <a:xfrm>
            <a:off x="5651500" y="5373688"/>
            <a:ext cx="2736850" cy="0"/>
          </a:xfrm>
          <a:prstGeom prst="line">
            <a:avLst/>
          </a:prstGeom>
          <a:noFill/>
          <a:ln w="57150">
            <a:solidFill>
              <a:schemeClr val="tx1"/>
            </a:solidFill>
            <a:round/>
            <a:headEnd/>
            <a:tailEnd type="none" w="med" len="lg"/>
          </a:ln>
        </p:spPr>
        <p:txBody>
          <a:bodyPr>
            <a:spAutoFit/>
          </a:bodyPr>
          <a:lstStyle/>
          <a:p>
            <a:endParaRPr lang="zh-CN" altLang="en-US"/>
          </a:p>
        </p:txBody>
      </p:sp>
      <p:sp>
        <p:nvSpPr>
          <p:cNvPr id="39986" name="Line 52"/>
          <p:cNvSpPr>
            <a:spLocks noChangeShapeType="1"/>
          </p:cNvSpPr>
          <p:nvPr/>
        </p:nvSpPr>
        <p:spPr bwMode="auto">
          <a:xfrm>
            <a:off x="7019925" y="5373688"/>
            <a:ext cx="0" cy="360362"/>
          </a:xfrm>
          <a:prstGeom prst="line">
            <a:avLst/>
          </a:prstGeom>
          <a:noFill/>
          <a:ln w="28575">
            <a:solidFill>
              <a:schemeClr val="tx1"/>
            </a:solidFill>
            <a:round/>
            <a:headEnd/>
            <a:tailEnd type="triangle" w="med" len="lg"/>
          </a:ln>
        </p:spPr>
        <p:txBody>
          <a:bodyPr>
            <a:spAutoFit/>
          </a:bodyPr>
          <a:lstStyle/>
          <a:p>
            <a:endParaRPr lang="zh-CN" altLang="en-US"/>
          </a:p>
        </p:txBody>
      </p:sp>
      <p:sp>
        <p:nvSpPr>
          <p:cNvPr id="39987" name="Text Box 53"/>
          <p:cNvSpPr txBox="1">
            <a:spLocks noChangeArrowheads="1"/>
          </p:cNvSpPr>
          <p:nvPr/>
        </p:nvSpPr>
        <p:spPr bwMode="auto">
          <a:xfrm>
            <a:off x="5578475" y="5781675"/>
            <a:ext cx="936625" cy="457200"/>
          </a:xfrm>
          <a:prstGeom prst="rect">
            <a:avLst/>
          </a:prstGeom>
          <a:noFill/>
          <a:ln w="28575" algn="ctr">
            <a:noFill/>
            <a:miter lim="800000"/>
            <a:headEnd/>
            <a:tailEnd type="none" w="med" len="lg"/>
          </a:ln>
        </p:spPr>
        <p:txBody>
          <a:bodyPr>
            <a:spAutoFit/>
          </a:bodyPr>
          <a:lstStyle/>
          <a:p>
            <a:pPr algn="ctr">
              <a:spcBef>
                <a:spcPct val="50000"/>
              </a:spcBef>
            </a:pPr>
            <a:r>
              <a:rPr lang="zh-CN" altLang="en-US" sz="2400"/>
              <a:t>主存</a:t>
            </a:r>
          </a:p>
        </p:txBody>
      </p:sp>
      <p:sp>
        <p:nvSpPr>
          <p:cNvPr id="39988" name="Line 54"/>
          <p:cNvSpPr>
            <a:spLocks noChangeShapeType="1"/>
          </p:cNvSpPr>
          <p:nvPr/>
        </p:nvSpPr>
        <p:spPr bwMode="auto">
          <a:xfrm>
            <a:off x="4643438" y="692150"/>
            <a:ext cx="0" cy="5761038"/>
          </a:xfrm>
          <a:prstGeom prst="line">
            <a:avLst/>
          </a:prstGeom>
          <a:noFill/>
          <a:ln w="28575">
            <a:solidFill>
              <a:srgbClr val="0000FF"/>
            </a:solidFill>
            <a:round/>
            <a:headEnd/>
            <a:tailEnd type="none" w="med" len="lg"/>
          </a:ln>
        </p:spPr>
        <p:txBody>
          <a:bodyPr>
            <a:spAutoFit/>
          </a:bodyPr>
          <a:lstStyle/>
          <a:p>
            <a:endParaRPr lang="zh-CN" altLang="en-US"/>
          </a:p>
        </p:txBody>
      </p:sp>
      <p:sp>
        <p:nvSpPr>
          <p:cNvPr id="39989" name="Line 55"/>
          <p:cNvSpPr>
            <a:spLocks noChangeShapeType="1"/>
          </p:cNvSpPr>
          <p:nvPr/>
        </p:nvSpPr>
        <p:spPr bwMode="auto">
          <a:xfrm>
            <a:off x="250825" y="3429000"/>
            <a:ext cx="8642350" cy="0"/>
          </a:xfrm>
          <a:prstGeom prst="line">
            <a:avLst/>
          </a:prstGeom>
          <a:noFill/>
          <a:ln w="28575">
            <a:solidFill>
              <a:srgbClr val="0000FF"/>
            </a:solidFill>
            <a:round/>
            <a:headEnd/>
            <a:tailEnd type="none" w="med" len="lg"/>
          </a:ln>
        </p:spPr>
        <p:txBody>
          <a:bodyPr>
            <a:spAutoFit/>
          </a:bodyPr>
          <a:lstStyle/>
          <a:p>
            <a:endParaRPr lang="zh-CN" altLang="en-US"/>
          </a:p>
        </p:txBody>
      </p:sp>
      <p:sp>
        <p:nvSpPr>
          <p:cNvPr id="39990" name="Text Box 59"/>
          <p:cNvSpPr txBox="1">
            <a:spLocks noChangeArrowheads="1"/>
          </p:cNvSpPr>
          <p:nvPr/>
        </p:nvSpPr>
        <p:spPr bwMode="auto">
          <a:xfrm>
            <a:off x="4067175" y="2852738"/>
            <a:ext cx="576263" cy="519112"/>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①</a:t>
            </a:r>
          </a:p>
        </p:txBody>
      </p:sp>
      <p:sp>
        <p:nvSpPr>
          <p:cNvPr id="39991" name="Text Box 60"/>
          <p:cNvSpPr txBox="1">
            <a:spLocks noChangeArrowheads="1"/>
          </p:cNvSpPr>
          <p:nvPr/>
        </p:nvSpPr>
        <p:spPr bwMode="auto">
          <a:xfrm>
            <a:off x="4643438" y="2852738"/>
            <a:ext cx="576262" cy="519112"/>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②</a:t>
            </a:r>
          </a:p>
        </p:txBody>
      </p:sp>
      <p:sp>
        <p:nvSpPr>
          <p:cNvPr id="39992" name="Text Box 61"/>
          <p:cNvSpPr txBox="1">
            <a:spLocks noChangeArrowheads="1"/>
          </p:cNvSpPr>
          <p:nvPr/>
        </p:nvSpPr>
        <p:spPr bwMode="auto">
          <a:xfrm>
            <a:off x="4067175" y="3486150"/>
            <a:ext cx="576263" cy="519113"/>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③</a:t>
            </a:r>
          </a:p>
        </p:txBody>
      </p:sp>
      <p:sp>
        <p:nvSpPr>
          <p:cNvPr id="39993" name="Text Box 62"/>
          <p:cNvSpPr txBox="1">
            <a:spLocks noChangeArrowheads="1"/>
          </p:cNvSpPr>
          <p:nvPr/>
        </p:nvSpPr>
        <p:spPr bwMode="auto">
          <a:xfrm>
            <a:off x="4643438" y="3486150"/>
            <a:ext cx="576262" cy="519113"/>
          </a:xfrm>
          <a:prstGeom prst="rect">
            <a:avLst/>
          </a:prstGeom>
          <a:noFill/>
          <a:ln w="28575" algn="ctr">
            <a:noFill/>
            <a:miter lim="800000"/>
            <a:headEnd/>
            <a:tailEnd type="none" w="med" len="lg"/>
          </a:ln>
        </p:spPr>
        <p:txBody>
          <a:bodyPr>
            <a:spAutoFit/>
          </a:bodyPr>
          <a:lstStyle/>
          <a:p>
            <a:pPr algn="ctr">
              <a:spcBef>
                <a:spcPct val="50000"/>
              </a:spcBef>
            </a:pPr>
            <a:r>
              <a:rPr lang="zh-CN" altLang="en-US">
                <a:solidFill>
                  <a:srgbClr val="0000FF"/>
                </a:solidFill>
              </a:rPr>
              <a:t>④</a:t>
            </a:r>
          </a:p>
        </p:txBody>
      </p:sp>
      <p:sp>
        <p:nvSpPr>
          <p:cNvPr id="39994" name="AutoShape 63">
            <a:hlinkClick r:id="rId3" action="ppaction://hlinksldjump" highlightClick="1"/>
          </p:cNvPr>
          <p:cNvSpPr>
            <a:spLocks noChangeArrowheads="1"/>
          </p:cNvSpPr>
          <p:nvPr/>
        </p:nvSpPr>
        <p:spPr bwMode="auto">
          <a:xfrm>
            <a:off x="8604126" y="333375"/>
            <a:ext cx="360362" cy="358775"/>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pPr algn="ctr">
              <a:spcBef>
                <a:spcPct val="50000"/>
              </a:spcBef>
            </a:pPr>
            <a:endParaRPr lang="zh-CN" altLang="en-US"/>
          </a:p>
        </p:txBody>
      </p:sp>
      <p:sp>
        <p:nvSpPr>
          <p:cNvPr id="39995" name="Freeform 65"/>
          <p:cNvSpPr>
            <a:spLocks/>
          </p:cNvSpPr>
          <p:nvPr/>
        </p:nvSpPr>
        <p:spPr bwMode="auto">
          <a:xfrm>
            <a:off x="7032625" y="1595438"/>
            <a:ext cx="647700" cy="1223962"/>
          </a:xfrm>
          <a:custGeom>
            <a:avLst/>
            <a:gdLst>
              <a:gd name="T0" fmla="*/ 317 w 317"/>
              <a:gd name="T1" fmla="*/ 0 h 680"/>
              <a:gd name="T2" fmla="*/ 272 w 317"/>
              <a:gd name="T3" fmla="*/ 317 h 680"/>
              <a:gd name="T4" fmla="*/ 45 w 317"/>
              <a:gd name="T5" fmla="*/ 363 h 680"/>
              <a:gd name="T6" fmla="*/ 0 w 317"/>
              <a:gd name="T7" fmla="*/ 680 h 680"/>
              <a:gd name="T8" fmla="*/ 0 60000 65536"/>
              <a:gd name="T9" fmla="*/ 0 60000 65536"/>
              <a:gd name="T10" fmla="*/ 0 60000 65536"/>
              <a:gd name="T11" fmla="*/ 0 60000 65536"/>
              <a:gd name="T12" fmla="*/ 0 w 317"/>
              <a:gd name="T13" fmla="*/ 0 h 680"/>
              <a:gd name="T14" fmla="*/ 317 w 317"/>
              <a:gd name="T15" fmla="*/ 680 h 680"/>
            </a:gdLst>
            <a:ahLst/>
            <a:cxnLst>
              <a:cxn ang="T8">
                <a:pos x="T0" y="T1"/>
              </a:cxn>
              <a:cxn ang="T9">
                <a:pos x="T2" y="T3"/>
              </a:cxn>
              <a:cxn ang="T10">
                <a:pos x="T4" y="T5"/>
              </a:cxn>
              <a:cxn ang="T11">
                <a:pos x="T6" y="T7"/>
              </a:cxn>
            </a:cxnLst>
            <a:rect l="T12" t="T13" r="T14" b="T15"/>
            <a:pathLst>
              <a:path w="317" h="680">
                <a:moveTo>
                  <a:pt x="317" y="0"/>
                </a:moveTo>
                <a:cubicBezTo>
                  <a:pt x="317" y="128"/>
                  <a:pt x="317" y="257"/>
                  <a:pt x="272" y="317"/>
                </a:cubicBezTo>
                <a:cubicBezTo>
                  <a:pt x="227" y="377"/>
                  <a:pt x="90" y="303"/>
                  <a:pt x="45" y="363"/>
                </a:cubicBezTo>
                <a:cubicBezTo>
                  <a:pt x="0" y="423"/>
                  <a:pt x="0" y="551"/>
                  <a:pt x="0" y="680"/>
                </a:cubicBezTo>
              </a:path>
            </a:pathLst>
          </a:custGeom>
          <a:noFill/>
          <a:ln w="28575" cap="flat" cmpd="sng">
            <a:solidFill>
              <a:srgbClr val="FF0066"/>
            </a:solidFill>
            <a:prstDash val="solid"/>
            <a:round/>
            <a:headEnd type="none" w="med" len="med"/>
            <a:tailEnd type="triangle" w="med" len="lg"/>
          </a:ln>
        </p:spPr>
        <p:txBody>
          <a:bodyPr>
            <a:spAutoFit/>
          </a:bodyPr>
          <a:lstStyle/>
          <a:p>
            <a:endParaRPr lang="zh-CN" altLang="en-US"/>
          </a:p>
        </p:txBody>
      </p:sp>
      <p:sp>
        <p:nvSpPr>
          <p:cNvPr id="2" name="动作按钮: 获取信息 1">
            <a:hlinkClick r:id="rId4" action="ppaction://hlinksldjump" highlightClick="1"/>
            <a:extLst>
              <a:ext uri="{FF2B5EF4-FFF2-40B4-BE49-F238E27FC236}">
                <a16:creationId xmlns:a16="http://schemas.microsoft.com/office/drawing/2014/main" id="{1A120CE1-10A9-41B7-964E-A1AC164A5073}"/>
              </a:ext>
            </a:extLst>
          </p:cNvPr>
          <p:cNvSpPr/>
          <p:nvPr/>
        </p:nvSpPr>
        <p:spPr bwMode="auto">
          <a:xfrm>
            <a:off x="251520" y="3573016"/>
            <a:ext cx="432048" cy="432048"/>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4"/>
          <p:cNvSpPr>
            <a:spLocks noGrp="1"/>
          </p:cNvSpPr>
          <p:nvPr>
            <p:ph type="sldNum" sz="quarter" idx="11"/>
          </p:nvPr>
        </p:nvSpPr>
        <p:spPr>
          <a:noFill/>
        </p:spPr>
        <p:txBody>
          <a:bodyPr/>
          <a:lstStyle/>
          <a:p>
            <a:fld id="{9C6078A5-610E-4136-BFEA-9E33CFA6C2D3}" type="slidenum">
              <a:rPr lang="zh-CN" altLang="en-US" smtClean="0"/>
              <a:pPr/>
              <a:t>39</a:t>
            </a:fld>
            <a:endParaRPr lang="en-US" altLang="zh-CN"/>
          </a:p>
        </p:txBody>
      </p:sp>
      <p:sp>
        <p:nvSpPr>
          <p:cNvPr id="40963" name="Rectangle 2"/>
          <p:cNvSpPr>
            <a:spLocks noGrp="1" noChangeArrowheads="1"/>
          </p:cNvSpPr>
          <p:nvPr>
            <p:ph type="title"/>
          </p:nvPr>
        </p:nvSpPr>
        <p:spPr/>
        <p:txBody>
          <a:bodyPr/>
          <a:lstStyle/>
          <a:p>
            <a:pPr eaLnBrk="1" hangingPunct="1"/>
            <a:r>
              <a:rPr lang="en-US" altLang="zh-CN" dirty="0"/>
              <a:t>4.3.4 </a:t>
            </a:r>
            <a:r>
              <a:rPr lang="zh-CN" altLang="en-US" dirty="0"/>
              <a:t>主存与</a:t>
            </a:r>
            <a:r>
              <a:rPr lang="en-US" altLang="zh-CN" dirty="0"/>
              <a:t>Cache</a:t>
            </a:r>
            <a:r>
              <a:rPr lang="zh-CN" altLang="en-US" dirty="0"/>
              <a:t>内容的一致性问题：更新策略</a:t>
            </a:r>
          </a:p>
        </p:txBody>
      </p:sp>
      <p:graphicFrame>
        <p:nvGraphicFramePr>
          <p:cNvPr id="1629530" name="Group 346"/>
          <p:cNvGraphicFramePr>
            <a:graphicFrameLocks noGrp="1"/>
          </p:cNvGraphicFramePr>
          <p:nvPr/>
        </p:nvGraphicFramePr>
        <p:xfrm>
          <a:off x="250825" y="1628775"/>
          <a:ext cx="8713788" cy="4608515"/>
        </p:xfrm>
        <a:graphic>
          <a:graphicData uri="http://schemas.openxmlformats.org/drawingml/2006/table">
            <a:tbl>
              <a:tblPr/>
              <a:tblGrid>
                <a:gridCol w="1614488">
                  <a:extLst>
                    <a:ext uri="{9D8B030D-6E8A-4147-A177-3AD203B41FA5}">
                      <a16:colId xmlns:a16="http://schemas.microsoft.com/office/drawing/2014/main" val="20000"/>
                    </a:ext>
                  </a:extLst>
                </a:gridCol>
                <a:gridCol w="1412875">
                  <a:extLst>
                    <a:ext uri="{9D8B030D-6E8A-4147-A177-3AD203B41FA5}">
                      <a16:colId xmlns:a16="http://schemas.microsoft.com/office/drawing/2014/main" val="20001"/>
                    </a:ext>
                  </a:extLst>
                </a:gridCol>
                <a:gridCol w="3741737">
                  <a:extLst>
                    <a:ext uri="{9D8B030D-6E8A-4147-A177-3AD203B41FA5}">
                      <a16:colId xmlns:a16="http://schemas.microsoft.com/office/drawing/2014/main" val="20002"/>
                    </a:ext>
                  </a:extLst>
                </a:gridCol>
                <a:gridCol w="1944688">
                  <a:extLst>
                    <a:ext uri="{9D8B030D-6E8A-4147-A177-3AD203B41FA5}">
                      <a16:colId xmlns:a16="http://schemas.microsoft.com/office/drawing/2014/main" val="20003"/>
                    </a:ext>
                  </a:extLst>
                </a:gridCol>
              </a:tblGrid>
              <a:tr h="5127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类型</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操作</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访存操作</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访存时间</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111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写直达</a:t>
                      </a:r>
                      <a:b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b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只读</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，同时写内存</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r>
                        <a:rPr kumimoji="1" lang="en-US" altLang="zh-CN" sz="2400" b="1" i="0" u="none" strike="noStrike" cap="none" normalizeH="0" baseline="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隐藏</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M</a:t>
                      </a:r>
                      <a:r>
                        <a:rPr kumimoji="1" lang="en-US" altLang="zh-CN" sz="2400" b="1" i="0" u="none" strike="noStrike" cap="none" normalizeH="0" baseline="0">
                          <a:ln>
                            <a:noFill/>
                          </a:ln>
                          <a:solidFill>
                            <a:schemeClr val="tx1"/>
                          </a:solidFill>
                          <a:effectLst/>
                          <a:latin typeface="宋体" pitchFamily="2" charset="-122"/>
                          <a:ea typeface="宋体" pitchFamily="2"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511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读不命中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调入</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块，再读</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B</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 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写不命中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只写内存</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M</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511175">
                <a:tc row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写回</a:t>
                      </a:r>
                      <a:b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b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只读</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只写</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r h="5111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读不命中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调入</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块，再读</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B</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 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7"/>
                  </a:ext>
                </a:extLst>
              </a:tr>
              <a:tr h="5127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写不命中</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调入</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块，再写</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Cache</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B</a:t>
                      </a: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 T</a:t>
                      </a:r>
                      <a:r>
                        <a:rPr kumimoji="1" lang="en-US" altLang="zh-CN" sz="24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C</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8"/>
                  </a:ext>
                </a:extLst>
              </a:tr>
            </a:tbl>
          </a:graphicData>
        </a:graphic>
      </p:graphicFrame>
      <p:sp>
        <p:nvSpPr>
          <p:cNvPr id="41008" name="Text Box 343"/>
          <p:cNvSpPr txBox="1">
            <a:spLocks noChangeArrowheads="1"/>
          </p:cNvSpPr>
          <p:nvPr/>
        </p:nvSpPr>
        <p:spPr bwMode="auto">
          <a:xfrm>
            <a:off x="1619250" y="1038225"/>
            <a:ext cx="5761038" cy="519113"/>
          </a:xfrm>
          <a:prstGeom prst="rect">
            <a:avLst/>
          </a:prstGeom>
          <a:noFill/>
          <a:ln w="28575" algn="ctr">
            <a:noFill/>
            <a:miter lim="800000"/>
            <a:headEnd/>
            <a:tailEnd/>
          </a:ln>
        </p:spPr>
        <p:txBody>
          <a:bodyPr>
            <a:spAutoFit/>
          </a:bodyPr>
          <a:lstStyle/>
          <a:p>
            <a:pPr algn="ctr">
              <a:spcBef>
                <a:spcPct val="50000"/>
              </a:spcBef>
            </a:pPr>
            <a:r>
              <a:rPr lang="zh-CN" altLang="en-US">
                <a:solidFill>
                  <a:srgbClr val="0000FF"/>
                </a:solidFill>
                <a:latin typeface="Arial" charset="0"/>
                <a:ea typeface="黑体" pitchFamily="2" charset="-122"/>
              </a:rPr>
              <a:t>采用</a:t>
            </a:r>
            <a:r>
              <a:rPr lang="en-US" altLang="zh-CN">
                <a:solidFill>
                  <a:srgbClr val="0000FF"/>
                </a:solidFill>
                <a:latin typeface="Arial" charset="0"/>
                <a:ea typeface="黑体" pitchFamily="2" charset="-122"/>
              </a:rPr>
              <a:t>Cache</a:t>
            </a:r>
            <a:r>
              <a:rPr lang="zh-CN" altLang="en-US">
                <a:solidFill>
                  <a:srgbClr val="0000FF"/>
                </a:solidFill>
                <a:latin typeface="Arial" charset="0"/>
                <a:ea typeface="黑体" pitchFamily="2" charset="-122"/>
              </a:rPr>
              <a:t>的访存操作</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p>
            <a:fld id="{E3F6ADBD-202C-4A5F-9806-EE61C344E0F7}" type="slidenum">
              <a:rPr lang="zh-CN" altLang="en-US" smtClean="0"/>
              <a:pPr/>
              <a:t>4</a:t>
            </a:fld>
            <a:endParaRPr lang="en-US" altLang="zh-CN"/>
          </a:p>
        </p:txBody>
      </p:sp>
      <p:sp>
        <p:nvSpPr>
          <p:cNvPr id="17411" name="Rectangle 2"/>
          <p:cNvSpPr>
            <a:spLocks noGrp="1" noChangeArrowheads="1"/>
          </p:cNvSpPr>
          <p:nvPr>
            <p:ph type="title"/>
          </p:nvPr>
        </p:nvSpPr>
        <p:spPr/>
        <p:txBody>
          <a:bodyPr/>
          <a:lstStyle/>
          <a:p>
            <a:pPr eaLnBrk="1" hangingPunct="1"/>
            <a:endParaRPr lang="zh-CN" altLang="en-US"/>
          </a:p>
        </p:txBody>
      </p:sp>
      <p:sp>
        <p:nvSpPr>
          <p:cNvPr id="17412" name="Rectangle 5"/>
          <p:cNvSpPr>
            <a:spLocks noGrp="1" noChangeArrowheads="1"/>
          </p:cNvSpPr>
          <p:nvPr>
            <p:ph type="body" idx="1"/>
          </p:nvPr>
        </p:nvSpPr>
        <p:spPr>
          <a:xfrm>
            <a:off x="457200" y="1052513"/>
            <a:ext cx="8362950" cy="4752975"/>
          </a:xfrm>
        </p:spPr>
        <p:txBody>
          <a:bodyPr/>
          <a:lstStyle/>
          <a:p>
            <a:pPr eaLnBrk="1" hangingPunct="1">
              <a:spcBef>
                <a:spcPct val="0"/>
              </a:spcBef>
            </a:pPr>
            <a:r>
              <a:rPr lang="en-US" altLang="zh-CN" sz="3200"/>
              <a:t>Cache	</a:t>
            </a:r>
            <a:r>
              <a:rPr lang="en-US" altLang="en-US" sz="3200">
                <a:latin typeface="宋体" pitchFamily="2" charset="-122"/>
              </a:rPr>
              <a:t>[</a:t>
            </a:r>
            <a:r>
              <a:rPr lang="en-US" altLang="zh-CN" sz="3200" b="0">
                <a:ea typeface="Arial Unicode MS" pitchFamily="34" charset="-122"/>
                <a:cs typeface="Arial Unicode MS" pitchFamily="34" charset="-122"/>
              </a:rPr>
              <a:t>kæʃ</a:t>
            </a:r>
            <a:r>
              <a:rPr lang="en-US" altLang="en-US" sz="3200">
                <a:latin typeface="宋体" pitchFamily="2" charset="-122"/>
              </a:rPr>
              <a:t>]</a:t>
            </a:r>
            <a:br>
              <a:rPr lang="en-US" altLang="zh-CN" sz="3200">
                <a:cs typeface="Times New Roman" pitchFamily="18" charset="0"/>
              </a:rPr>
            </a:br>
            <a:r>
              <a:rPr lang="en-US" altLang="zh-CN" i="1">
                <a:solidFill>
                  <a:srgbClr val="0000FF"/>
                </a:solidFill>
              </a:rPr>
              <a:t>A hiding place used especially for storing provisions.</a:t>
            </a:r>
            <a:br>
              <a:rPr lang="en-US" altLang="zh-CN">
                <a:solidFill>
                  <a:srgbClr val="0000FF"/>
                </a:solidFill>
              </a:rPr>
            </a:br>
            <a:r>
              <a:rPr lang="zh-CN" altLang="en-US">
                <a:solidFill>
                  <a:srgbClr val="008000"/>
                </a:solidFill>
              </a:rPr>
              <a:t>贮藏处，暗窖：一个隐秘的空间，尤指用于贮存预备货物。</a:t>
            </a:r>
          </a:p>
          <a:p>
            <a:pPr eaLnBrk="1" hangingPunct="1"/>
            <a:endParaRPr lang="en-US" altLang="zh-CN" sz="3200"/>
          </a:p>
          <a:p>
            <a:pPr eaLnBrk="1" hangingPunct="1"/>
            <a:r>
              <a:rPr lang="en-US" altLang="zh-CN" sz="3200"/>
              <a:t>Cache</a:t>
            </a:r>
            <a:br>
              <a:rPr lang="en-US" altLang="zh-CN" sz="3200"/>
            </a:br>
            <a:r>
              <a:rPr lang="en-US" altLang="zh-CN" i="1">
                <a:solidFill>
                  <a:srgbClr val="0000FF"/>
                </a:solidFill>
              </a:rPr>
              <a:t>A cache memory is a small, temporary, but fast memory that the processor uses for information it is likely to need again in the very near future.</a:t>
            </a:r>
            <a:endParaRPr lang="zh-CN" altLang="en-US" i="1">
              <a:solidFill>
                <a:srgbClr val="0000FF"/>
              </a:solidFil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4</a:t>
            </a:r>
            <a:r>
              <a:rPr lang="zh-CN" altLang="en-US" sz="4000" b="0" dirty="0">
                <a:solidFill>
                  <a:srgbClr val="FFFFFF"/>
                </a:solidFill>
                <a:latin typeface="Arial" charset="0"/>
                <a:ea typeface="黑体" pitchFamily="2" charset="-122"/>
              </a:rPr>
              <a:t>章  存储系统</a:t>
            </a:r>
            <a:endParaRPr lang="zh-CN" altLang="en-US" sz="4000" b="0" dirty="0">
              <a:solidFill>
                <a:srgbClr val="CCFF66"/>
              </a:solidFill>
              <a:latin typeface="Arial" charset="0"/>
              <a:ea typeface="黑体" pitchFamily="2" charset="-122"/>
            </a:endParaRPr>
          </a:p>
        </p:txBody>
      </p:sp>
      <p:sp>
        <p:nvSpPr>
          <p:cNvPr id="1630211"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4.3  </a:t>
            </a:r>
            <a:r>
              <a:rPr lang="zh-CN" altLang="en-US" sz="4000" b="0" dirty="0">
                <a:latin typeface="+mn-lt"/>
                <a:ea typeface="楷体" panose="02010609060101010101" pitchFamily="49" charset="-122"/>
              </a:rPr>
              <a:t>高速缓冲存储器</a:t>
            </a:r>
          </a:p>
        </p:txBody>
      </p:sp>
      <p:sp>
        <p:nvSpPr>
          <p:cNvPr id="1630212"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600" dirty="0">
                <a:solidFill>
                  <a:srgbClr val="CC0066"/>
                </a:solidFill>
                <a:ea typeface="隶书" pitchFamily="49" charset="-122"/>
              </a:rPr>
              <a:t>4.3.5</a:t>
            </a:r>
            <a:r>
              <a:rPr lang="en-US" altLang="zh-CN" sz="4200" dirty="0">
                <a:solidFill>
                  <a:srgbClr val="CC0066"/>
                </a:solidFill>
                <a:latin typeface="隶书" pitchFamily="49" charset="-122"/>
                <a:ea typeface="隶书" pitchFamily="49" charset="-122"/>
              </a:rPr>
              <a:t> </a:t>
            </a:r>
            <a:r>
              <a:rPr lang="en-US" altLang="zh-CN" sz="3600" i="1" dirty="0">
                <a:solidFill>
                  <a:srgbClr val="CC0066"/>
                </a:solidFill>
                <a:ea typeface="隶书" pitchFamily="49" charset="-122"/>
              </a:rPr>
              <a:t>Cache</a:t>
            </a:r>
            <a:r>
              <a:rPr lang="en-US" altLang="zh-CN" sz="2400" i="1" dirty="0">
                <a:solidFill>
                  <a:srgbClr val="CC0066"/>
                </a:solidFill>
                <a:ea typeface="隶书" pitchFamily="49" charset="-122"/>
              </a:rPr>
              <a:t> </a:t>
            </a:r>
            <a:r>
              <a:rPr lang="zh-CN" altLang="en-US" sz="4200" b="0" dirty="0">
                <a:solidFill>
                  <a:srgbClr val="CC0066"/>
                </a:solidFill>
                <a:latin typeface="隶书" pitchFamily="49" charset="-122"/>
                <a:ea typeface="隶书" pitchFamily="49" charset="-122"/>
              </a:rPr>
              <a:t>性能测量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30210">
                                            <p:txEl>
                                              <p:pRg st="0" end="0"/>
                                            </p:txEl>
                                          </p:spTgt>
                                        </p:tgtEl>
                                        <p:attrNameLst>
                                          <p:attrName>style.visibility</p:attrName>
                                        </p:attrNameLst>
                                      </p:cBhvr>
                                      <p:to>
                                        <p:strVal val="visible"/>
                                      </p:to>
                                    </p:set>
                                    <p:anim calcmode="lin" valueType="num">
                                      <p:cBhvr>
                                        <p:cTn id="7" dur="500" fill="hold"/>
                                        <p:tgtEl>
                                          <p:spTgt spid="163021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3021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3021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3021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30210">
                                            <p:txEl>
                                              <p:pRg st="1" end="1"/>
                                            </p:txEl>
                                          </p:spTgt>
                                        </p:tgtEl>
                                        <p:attrNameLst>
                                          <p:attrName>style.visibility</p:attrName>
                                        </p:attrNameLst>
                                      </p:cBhvr>
                                      <p:to>
                                        <p:strVal val="visible"/>
                                      </p:to>
                                    </p:set>
                                    <p:anim calcmode="lin" valueType="num">
                                      <p:cBhvr additive="base">
                                        <p:cTn id="14" dur="500" fill="hold"/>
                                        <p:tgtEl>
                                          <p:spTgt spid="163021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3021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30211">
                                            <p:txEl>
                                              <p:pRg st="0" end="0"/>
                                            </p:txEl>
                                          </p:spTgt>
                                        </p:tgtEl>
                                        <p:attrNameLst>
                                          <p:attrName>style.visibility</p:attrName>
                                        </p:attrNameLst>
                                      </p:cBhvr>
                                      <p:to>
                                        <p:strVal val="visible"/>
                                      </p:to>
                                    </p:set>
                                    <p:anim calcmode="lin" valueType="num">
                                      <p:cBhvr additive="base">
                                        <p:cTn id="19" dur="500" fill="hold"/>
                                        <p:tgtEl>
                                          <p:spTgt spid="16302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0211">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30212">
                                            <p:txEl>
                                              <p:pRg st="0" end="0"/>
                                            </p:txEl>
                                          </p:spTgt>
                                        </p:tgtEl>
                                        <p:attrNameLst>
                                          <p:attrName>style.visibility</p:attrName>
                                        </p:attrNameLst>
                                      </p:cBhvr>
                                      <p:to>
                                        <p:strVal val="visible"/>
                                      </p:to>
                                    </p:set>
                                    <p:anim calcmode="lin" valueType="num">
                                      <p:cBhvr additive="base">
                                        <p:cTn id="23" dur="500" fill="hold"/>
                                        <p:tgtEl>
                                          <p:spTgt spid="1630212">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302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7EA00-F11B-4CA4-AFF7-FFCFBDFDC397}"/>
              </a:ext>
            </a:extLst>
          </p:cNvPr>
          <p:cNvSpPr>
            <a:spLocks noGrp="1"/>
          </p:cNvSpPr>
          <p:nvPr>
            <p:ph type="title"/>
          </p:nvPr>
        </p:nvSpPr>
        <p:spPr/>
        <p:txBody>
          <a:bodyPr/>
          <a:lstStyle/>
          <a:p>
            <a:r>
              <a:rPr lang="it-IT" altLang="zh-CN" dirty="0"/>
              <a:t>4.3.5 Cache</a:t>
            </a:r>
            <a:r>
              <a:rPr lang="zh-CN" altLang="it-IT" dirty="0"/>
              <a:t>性能</a:t>
            </a:r>
            <a:r>
              <a:rPr lang="zh-CN" altLang="en-US" dirty="0"/>
              <a:t>测量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F4CA663-643F-4A3A-99BF-786D84180893}"/>
                  </a:ext>
                </a:extLst>
              </p:cNvPr>
              <p:cNvSpPr>
                <a:spLocks noGrp="1"/>
              </p:cNvSpPr>
              <p:nvPr>
                <p:ph idx="1"/>
              </p:nvPr>
            </p:nvSpPr>
            <p:spPr>
              <a:xfrm>
                <a:off x="971600" y="1268760"/>
                <a:ext cx="7848550" cy="1368152"/>
              </a:xfrm>
            </p:spPr>
            <p:txBody>
              <a:bodyPr/>
              <a:lstStyle/>
              <a:p>
                <a:pPr marL="0" indent="0">
                  <a:buNone/>
                </a:pPr>
                <a14:m>
                  <m:oMathPara xmlns:m="http://schemas.openxmlformats.org/officeDocument/2006/math">
                    <m:oMathParaPr>
                      <m:jc m:val="left"/>
                    </m:oMathParaPr>
                    <m:oMath xmlns:m="http://schemas.openxmlformats.org/officeDocument/2006/math">
                      <m:r>
                        <a:rPr lang="en-US" altLang="zh-CN" sz="4000" b="1" i="1" smtClean="0">
                          <a:latin typeface="Cambria Math" panose="02040503050406030204" pitchFamily="18" charset="0"/>
                        </a:rPr>
                        <m:t>𝒉</m:t>
                      </m:r>
                      <m:r>
                        <a:rPr lang="en-US" altLang="zh-CN" sz="4000" b="1" i="1" smtClean="0">
                          <a:latin typeface="Cambria Math" panose="02040503050406030204" pitchFamily="18" charset="0"/>
                        </a:rPr>
                        <m:t>=</m:t>
                      </m:r>
                      <m:f>
                        <m:fPr>
                          <m:ctrlPr>
                            <a:rPr lang="en-US" altLang="zh-CN" sz="4000" i="1" smtClean="0">
                              <a:latin typeface="Cambria Math" panose="02040503050406030204" pitchFamily="18" charset="0"/>
                            </a:rPr>
                          </m:ctrlPr>
                        </m:fPr>
                        <m:num>
                          <m:sSub>
                            <m:sSubPr>
                              <m:ctrlPr>
                                <a:rPr lang="en-US" altLang="zh-CN" sz="4000" i="1" smtClean="0">
                                  <a:latin typeface="Cambria Math" panose="02040503050406030204" pitchFamily="18" charset="0"/>
                                </a:rPr>
                              </m:ctrlPr>
                            </m:sSubPr>
                            <m:e>
                              <m:r>
                                <a:rPr lang="en-US" altLang="zh-CN" sz="4000" b="1" i="1" smtClean="0">
                                  <a:latin typeface="Cambria Math" panose="02040503050406030204" pitchFamily="18" charset="0"/>
                                </a:rPr>
                                <m:t>𝑵</m:t>
                              </m:r>
                            </m:e>
                            <m:sub>
                              <m:r>
                                <a:rPr lang="en-US" altLang="zh-CN" sz="4000" b="1" i="1" smtClean="0">
                                  <a:latin typeface="Cambria Math" panose="02040503050406030204" pitchFamily="18" charset="0"/>
                                </a:rPr>
                                <m:t>𝒄</m:t>
                              </m:r>
                            </m:sub>
                          </m:sSub>
                        </m:num>
                        <m:den>
                          <m:r>
                            <a:rPr lang="en-US" altLang="zh-CN" sz="4000" b="1" i="1" smtClean="0">
                              <a:latin typeface="Cambria Math" panose="02040503050406030204" pitchFamily="18" charset="0"/>
                            </a:rPr>
                            <m:t>𝑵</m:t>
                          </m:r>
                        </m:den>
                      </m:f>
                      <m:r>
                        <a:rPr lang="en-US" altLang="zh-CN" sz="4000" b="1" i="1" smtClean="0">
                          <a:latin typeface="Cambria Math" panose="02040503050406030204" pitchFamily="18" charset="0"/>
                          <a:ea typeface="Cambria Math" panose="02040503050406030204" pitchFamily="18" charset="0"/>
                        </a:rPr>
                        <m:t>×</m:t>
                      </m:r>
                      <m:r>
                        <a:rPr lang="en-US" altLang="zh-CN" sz="4000" b="1" i="1" smtClean="0">
                          <a:latin typeface="Cambria Math" panose="02040503050406030204" pitchFamily="18" charset="0"/>
                          <a:ea typeface="Cambria Math" panose="02040503050406030204" pitchFamily="18" charset="0"/>
                        </a:rPr>
                        <m:t>𝟏𝟎𝟎</m:t>
                      </m:r>
                      <m:r>
                        <a:rPr lang="en-US" altLang="zh-CN" sz="4000" b="1" i="1" smtClean="0">
                          <a:latin typeface="Cambria Math" panose="02040503050406030204" pitchFamily="18" charset="0"/>
                          <a:ea typeface="Cambria Math" panose="02040503050406030204" pitchFamily="18" charset="0"/>
                        </a:rPr>
                        <m:t>%</m:t>
                      </m:r>
                    </m:oMath>
                  </m:oMathPara>
                </a14:m>
                <a:endParaRPr lang="zh-CN" altLang="en-US" sz="4000" dirty="0"/>
              </a:p>
            </p:txBody>
          </p:sp>
        </mc:Choice>
        <mc:Fallback xmlns="">
          <p:sp>
            <p:nvSpPr>
              <p:cNvPr id="3" name="内容占位符 2">
                <a:extLst>
                  <a:ext uri="{FF2B5EF4-FFF2-40B4-BE49-F238E27FC236}">
                    <a16:creationId xmlns:a16="http://schemas.microsoft.com/office/drawing/2014/main" id="{FF4CA663-643F-4A3A-99BF-786D84180893}"/>
                  </a:ext>
                </a:extLst>
              </p:cNvPr>
              <p:cNvSpPr>
                <a:spLocks noGrp="1" noRot="1" noChangeAspect="1" noMove="1" noResize="1" noEditPoints="1" noAdjustHandles="1" noChangeArrowheads="1" noChangeShapeType="1" noTextEdit="1"/>
              </p:cNvSpPr>
              <p:nvPr>
                <p:ph idx="1"/>
              </p:nvPr>
            </p:nvSpPr>
            <p:spPr>
              <a:xfrm>
                <a:off x="971600" y="1268760"/>
                <a:ext cx="7848550" cy="1368152"/>
              </a:xfrm>
              <a:blipFill>
                <a:blip r:embed="rId2"/>
                <a:stretch>
                  <a:fillRect/>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AF99708-3281-4270-B8A9-F5E4CBFAB714}"/>
              </a:ext>
            </a:extLst>
          </p:cNvPr>
          <p:cNvSpPr>
            <a:spLocks noGrp="1"/>
          </p:cNvSpPr>
          <p:nvPr>
            <p:ph type="sldNum" sz="quarter" idx="11"/>
          </p:nvPr>
        </p:nvSpPr>
        <p:spPr/>
        <p:txBody>
          <a:bodyPr/>
          <a:lstStyle/>
          <a:p>
            <a:pPr>
              <a:defRPr/>
            </a:pPr>
            <a:fld id="{464B9F64-44C5-455F-821F-CBD1E9471E8E}" type="slidenum">
              <a:rPr lang="zh-CN" altLang="en-US" smtClean="0"/>
              <a:pPr>
                <a:defRPr/>
              </a:pPr>
              <a:t>41</a:t>
            </a:fld>
            <a:endParaRPr lang="en-US" altLang="zh-CN"/>
          </a:p>
        </p:txBody>
      </p:sp>
      <p:sp>
        <p:nvSpPr>
          <p:cNvPr id="5" name="矩形 4">
            <a:extLst>
              <a:ext uri="{FF2B5EF4-FFF2-40B4-BE49-F238E27FC236}">
                <a16:creationId xmlns:a16="http://schemas.microsoft.com/office/drawing/2014/main" id="{0E01A4B4-8FF5-43ED-9116-9DCDBA59AFA1}"/>
              </a:ext>
            </a:extLst>
          </p:cNvPr>
          <p:cNvSpPr/>
          <p:nvPr/>
        </p:nvSpPr>
        <p:spPr>
          <a:xfrm>
            <a:off x="683568" y="568325"/>
            <a:ext cx="8136582" cy="523220"/>
          </a:xfrm>
          <a:prstGeom prst="rect">
            <a:avLst/>
          </a:prstGeom>
        </p:spPr>
        <p:txBody>
          <a:bodyPr wrap="square">
            <a:spAutoFit/>
          </a:bodyPr>
          <a:lstStyle/>
          <a:p>
            <a:r>
              <a:rPr lang="en-US" altLang="zh-CN" dirty="0">
                <a:solidFill>
                  <a:srgbClr val="D60093"/>
                </a:solidFill>
                <a:latin typeface="Arial" charset="0"/>
                <a:ea typeface="黑体" pitchFamily="2" charset="-122"/>
              </a:rPr>
              <a:t>1.</a:t>
            </a:r>
            <a:r>
              <a:rPr lang="en-US" altLang="zh-CN" dirty="0">
                <a:latin typeface="Arial" charset="0"/>
                <a:ea typeface="黑体" pitchFamily="2" charset="-122"/>
              </a:rPr>
              <a:t> </a:t>
            </a:r>
            <a:r>
              <a:rPr lang="zh-CN" altLang="en-US" dirty="0">
                <a:solidFill>
                  <a:srgbClr val="006600"/>
                </a:solidFill>
                <a:latin typeface="Arial" charset="0"/>
                <a:ea typeface="黑体" pitchFamily="2" charset="-122"/>
              </a:rPr>
              <a:t>命中率（</a:t>
            </a:r>
            <a:r>
              <a:rPr lang="en-US" altLang="zh-CN" dirty="0">
                <a:solidFill>
                  <a:srgbClr val="006600"/>
                </a:solidFill>
                <a:latin typeface="Arial" charset="0"/>
                <a:ea typeface="黑体" pitchFamily="2" charset="-122"/>
              </a:rPr>
              <a:t>Hit Rate</a:t>
            </a:r>
            <a:r>
              <a:rPr lang="zh-CN" altLang="en-US" dirty="0">
                <a:solidFill>
                  <a:srgbClr val="006600"/>
                </a:solidFill>
                <a:latin typeface="Arial" charset="0"/>
                <a:ea typeface="黑体" pitchFamily="2" charset="-122"/>
              </a:rPr>
              <a:t>）</a:t>
            </a:r>
            <a:endParaRPr lang="zh-CN" altLang="en-US" dirty="0"/>
          </a:p>
        </p:txBody>
      </p:sp>
      <p:sp>
        <p:nvSpPr>
          <p:cNvPr id="6" name="矩形 5">
            <a:extLst>
              <a:ext uri="{FF2B5EF4-FFF2-40B4-BE49-F238E27FC236}">
                <a16:creationId xmlns:a16="http://schemas.microsoft.com/office/drawing/2014/main" id="{5F177EDD-BECD-445C-B509-886E5972361D}"/>
              </a:ext>
            </a:extLst>
          </p:cNvPr>
          <p:cNvSpPr/>
          <p:nvPr/>
        </p:nvSpPr>
        <p:spPr>
          <a:xfrm>
            <a:off x="971600" y="2636912"/>
            <a:ext cx="7715200" cy="1815882"/>
          </a:xfrm>
          <a:prstGeom prst="rect">
            <a:avLst/>
          </a:prstGeom>
        </p:spPr>
        <p:txBody>
          <a:bodyPr wrap="square">
            <a:spAutoFit/>
          </a:bodyPr>
          <a:lstStyle/>
          <a:p>
            <a:r>
              <a:rPr lang="zh-CN" altLang="en-US" i="1" dirty="0"/>
              <a:t>N </a:t>
            </a:r>
            <a:r>
              <a:rPr lang="zh-CN" altLang="en-US" dirty="0"/>
              <a:t>：CPU访存次数</a:t>
            </a:r>
          </a:p>
          <a:p>
            <a:r>
              <a:rPr lang="zh-CN" altLang="en-US" i="1" dirty="0"/>
              <a:t>Nc </a:t>
            </a:r>
            <a:r>
              <a:rPr lang="zh-CN" altLang="en-US" dirty="0"/>
              <a:t>：CPU访存命中Cache的次数</a:t>
            </a:r>
          </a:p>
          <a:p>
            <a:endParaRPr lang="en-US" altLang="zh-CN" dirty="0"/>
          </a:p>
          <a:p>
            <a:r>
              <a:rPr lang="zh-CN" altLang="en-US" dirty="0"/>
              <a:t>未命中率（缺失率</a:t>
            </a:r>
            <a:r>
              <a:rPr lang="zh-CN" altLang="en-US" i="1" dirty="0"/>
              <a:t>m</a:t>
            </a:r>
            <a:r>
              <a:rPr lang="zh-CN" altLang="en-US" dirty="0"/>
              <a:t>，</a:t>
            </a:r>
            <a:r>
              <a:rPr lang="zh-CN" altLang="en-US" i="1" dirty="0"/>
              <a:t>Miss Rate</a:t>
            </a:r>
            <a:r>
              <a:rPr lang="zh-CN" altLang="en-US" dirty="0"/>
              <a:t>）：</a:t>
            </a:r>
            <a:r>
              <a:rPr lang="zh-CN" altLang="en-US" i="1" dirty="0"/>
              <a:t>m</a:t>
            </a:r>
            <a:r>
              <a:rPr lang="zh-CN" altLang="en-US" dirty="0"/>
              <a:t>＝1－</a:t>
            </a:r>
            <a:r>
              <a:rPr lang="zh-CN" altLang="en-US" i="1" dirty="0"/>
              <a:t>h</a:t>
            </a:r>
          </a:p>
        </p:txBody>
      </p:sp>
    </p:spTree>
    <p:extLst>
      <p:ext uri="{BB962C8B-B14F-4D97-AF65-F5344CB8AC3E}">
        <p14:creationId xmlns:p14="http://schemas.microsoft.com/office/powerpoint/2010/main" val="742355284"/>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7EA00-F11B-4CA4-AFF7-FFCFBDFDC397}"/>
              </a:ext>
            </a:extLst>
          </p:cNvPr>
          <p:cNvSpPr>
            <a:spLocks noGrp="1"/>
          </p:cNvSpPr>
          <p:nvPr>
            <p:ph type="title"/>
          </p:nvPr>
        </p:nvSpPr>
        <p:spPr/>
        <p:txBody>
          <a:bodyPr/>
          <a:lstStyle/>
          <a:p>
            <a:r>
              <a:rPr lang="it-IT" altLang="zh-CN" dirty="0"/>
              <a:t>4.3.5 Cache</a:t>
            </a:r>
            <a:r>
              <a:rPr lang="zh-CN" altLang="it-IT" dirty="0"/>
              <a:t>性能</a:t>
            </a:r>
            <a:r>
              <a:rPr lang="zh-CN" altLang="en-US" dirty="0"/>
              <a:t>测量</a:t>
            </a:r>
          </a:p>
        </p:txBody>
      </p:sp>
      <p:sp>
        <p:nvSpPr>
          <p:cNvPr id="3" name="内容占位符 2">
            <a:extLst>
              <a:ext uri="{FF2B5EF4-FFF2-40B4-BE49-F238E27FC236}">
                <a16:creationId xmlns:a16="http://schemas.microsoft.com/office/drawing/2014/main" id="{FF4CA663-643F-4A3A-99BF-786D84180893}"/>
              </a:ext>
            </a:extLst>
          </p:cNvPr>
          <p:cNvSpPr>
            <a:spLocks noGrp="1"/>
          </p:cNvSpPr>
          <p:nvPr>
            <p:ph idx="1"/>
          </p:nvPr>
        </p:nvSpPr>
        <p:spPr>
          <a:xfrm>
            <a:off x="339818" y="1007362"/>
            <a:ext cx="8723312" cy="5112544"/>
          </a:xfrm>
        </p:spPr>
        <p:txBody>
          <a:bodyPr/>
          <a:lstStyle/>
          <a:p>
            <a:pPr eaLnBrk="1" hangingPunct="1">
              <a:spcBef>
                <a:spcPct val="10000"/>
              </a:spcBef>
            </a:pPr>
            <a:r>
              <a:rPr lang="en-US" altLang="zh-CN" dirty="0"/>
              <a:t>Cache-</a:t>
            </a:r>
            <a:r>
              <a:rPr lang="zh-CN" altLang="en-US" dirty="0"/>
              <a:t>主存系统的</a:t>
            </a:r>
            <a:r>
              <a:rPr lang="zh-CN" altLang="en-US" dirty="0">
                <a:solidFill>
                  <a:srgbClr val="FF0000"/>
                </a:solidFill>
              </a:rPr>
              <a:t>平均访问时间 </a:t>
            </a:r>
            <a:r>
              <a:rPr lang="en-US" altLang="zh-CN" dirty="0">
                <a:solidFill>
                  <a:srgbClr val="0000FF"/>
                </a:solidFill>
              </a:rPr>
              <a:t>T</a:t>
            </a:r>
            <a:r>
              <a:rPr lang="en-US" altLang="zh-CN" baseline="-25000" dirty="0">
                <a:solidFill>
                  <a:srgbClr val="0000FF"/>
                </a:solidFill>
              </a:rPr>
              <a:t>A</a:t>
            </a:r>
            <a:r>
              <a:rPr lang="zh-CN" altLang="en-US" dirty="0"/>
              <a:t>：</a:t>
            </a:r>
            <a:br>
              <a:rPr lang="zh-CN" altLang="en-US" dirty="0"/>
            </a:br>
            <a:r>
              <a:rPr lang="en-US" altLang="zh-CN" dirty="0">
                <a:solidFill>
                  <a:srgbClr val="0000FF"/>
                </a:solidFill>
              </a:rPr>
              <a:t>T</a:t>
            </a:r>
            <a:r>
              <a:rPr lang="en-US" altLang="zh-CN" baseline="-25000" dirty="0">
                <a:solidFill>
                  <a:srgbClr val="0000FF"/>
                </a:solidFill>
              </a:rPr>
              <a:t>A</a:t>
            </a:r>
            <a:r>
              <a:rPr lang="zh-CN" altLang="en-US" dirty="0">
                <a:solidFill>
                  <a:srgbClr val="0000FF"/>
                </a:solidFill>
              </a:rPr>
              <a:t>＝</a:t>
            </a:r>
            <a:r>
              <a:rPr lang="en-US" altLang="zh-CN" i="1" dirty="0" err="1">
                <a:solidFill>
                  <a:srgbClr val="0000FF"/>
                </a:solidFill>
              </a:rPr>
              <a:t>h</a:t>
            </a:r>
            <a:r>
              <a:rPr lang="en-US" altLang="zh-CN" dirty="0" err="1">
                <a:solidFill>
                  <a:srgbClr val="0000FF"/>
                </a:solidFill>
              </a:rPr>
              <a:t>×T</a:t>
            </a:r>
            <a:r>
              <a:rPr lang="en-US" altLang="zh-CN" baseline="-25000" dirty="0" err="1">
                <a:solidFill>
                  <a:srgbClr val="0000FF"/>
                </a:solidFill>
              </a:rPr>
              <a:t>C</a:t>
            </a:r>
            <a:r>
              <a:rPr lang="zh-CN" altLang="en-US"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1</a:t>
            </a:r>
            <a:r>
              <a:rPr lang="zh-CN" altLang="en-US" dirty="0">
                <a:solidFill>
                  <a:srgbClr val="0000FF"/>
                </a:solidFill>
              </a:rPr>
              <a:t>－</a:t>
            </a:r>
            <a:r>
              <a:rPr lang="en-US" altLang="zh-CN" i="1" dirty="0">
                <a:solidFill>
                  <a:srgbClr val="0000FF"/>
                </a:solidFill>
              </a:rPr>
              <a:t>h</a:t>
            </a:r>
            <a:r>
              <a:rPr lang="en-US" altLang="zh-CN" dirty="0">
                <a:solidFill>
                  <a:srgbClr val="0000FF"/>
                </a:solidFill>
                <a:latin typeface="宋体" pitchFamily="2" charset="-122"/>
              </a:rPr>
              <a:t>)</a:t>
            </a:r>
            <a:r>
              <a:rPr lang="en-US" altLang="zh-CN" dirty="0">
                <a:solidFill>
                  <a:srgbClr val="0000FF"/>
                </a:solidFill>
              </a:rPr>
              <a:t>×T</a:t>
            </a:r>
            <a:r>
              <a:rPr lang="en-US" altLang="zh-CN" baseline="-25000" dirty="0">
                <a:solidFill>
                  <a:srgbClr val="0000FF"/>
                </a:solidFill>
              </a:rPr>
              <a:t>M</a:t>
            </a:r>
            <a:br>
              <a:rPr lang="en-US" altLang="zh-CN" dirty="0">
                <a:solidFill>
                  <a:srgbClr val="0000FF"/>
                </a:solidFill>
              </a:rPr>
            </a:br>
            <a:r>
              <a:rPr lang="en-US" altLang="zh-CN" dirty="0">
                <a:solidFill>
                  <a:srgbClr val="0000FF"/>
                </a:solidFill>
              </a:rPr>
              <a:t>T</a:t>
            </a:r>
            <a:r>
              <a:rPr lang="en-US" altLang="zh-CN" baseline="-25000" dirty="0">
                <a:solidFill>
                  <a:srgbClr val="0000FF"/>
                </a:solidFill>
              </a:rPr>
              <a:t>A</a:t>
            </a:r>
            <a:r>
              <a:rPr lang="zh-CN" altLang="en-US" dirty="0">
                <a:solidFill>
                  <a:srgbClr val="0000FF"/>
                </a:solidFill>
              </a:rPr>
              <a:t>＝</a:t>
            </a:r>
            <a:r>
              <a:rPr lang="en-US" altLang="zh-CN" i="1" dirty="0" err="1">
                <a:solidFill>
                  <a:srgbClr val="0000FF"/>
                </a:solidFill>
              </a:rPr>
              <a:t>h</a:t>
            </a:r>
            <a:r>
              <a:rPr lang="en-US" altLang="zh-CN" dirty="0" err="1">
                <a:solidFill>
                  <a:srgbClr val="0000FF"/>
                </a:solidFill>
              </a:rPr>
              <a:t>×T</a:t>
            </a:r>
            <a:r>
              <a:rPr lang="en-US" altLang="zh-CN" baseline="-25000" dirty="0" err="1">
                <a:solidFill>
                  <a:srgbClr val="0000FF"/>
                </a:solidFill>
              </a:rPr>
              <a:t>C</a:t>
            </a:r>
            <a:r>
              <a:rPr lang="zh-CN" altLang="en-US"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1</a:t>
            </a:r>
            <a:r>
              <a:rPr lang="zh-CN" altLang="en-US" dirty="0">
                <a:solidFill>
                  <a:srgbClr val="0000FF"/>
                </a:solidFill>
              </a:rPr>
              <a:t>－</a:t>
            </a:r>
            <a:r>
              <a:rPr lang="en-US" altLang="zh-CN" i="1" dirty="0">
                <a:solidFill>
                  <a:srgbClr val="0000FF"/>
                </a:solidFill>
              </a:rPr>
              <a:t>h</a:t>
            </a:r>
            <a:r>
              <a:rPr lang="en-US" altLang="zh-CN" dirty="0">
                <a:solidFill>
                  <a:srgbClr val="0000FF"/>
                </a:solidFill>
                <a:latin typeface="宋体" pitchFamily="2" charset="-122"/>
              </a:rPr>
              <a:t>)</a:t>
            </a:r>
            <a:r>
              <a:rPr lang="en-US" altLang="zh-CN"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T</a:t>
            </a:r>
            <a:r>
              <a:rPr lang="en-US" altLang="zh-CN" baseline="-25000" dirty="0">
                <a:solidFill>
                  <a:srgbClr val="0000FF"/>
                </a:solidFill>
              </a:rPr>
              <a:t>B</a:t>
            </a:r>
            <a:r>
              <a:rPr lang="zh-CN" altLang="en-US" dirty="0">
                <a:solidFill>
                  <a:srgbClr val="0000FF"/>
                </a:solidFill>
              </a:rPr>
              <a:t>＋</a:t>
            </a:r>
            <a:r>
              <a:rPr lang="en-US" altLang="zh-CN" dirty="0">
                <a:solidFill>
                  <a:srgbClr val="0000FF"/>
                </a:solidFill>
              </a:rPr>
              <a:t>T</a:t>
            </a:r>
            <a:r>
              <a:rPr lang="en-US" altLang="zh-CN" baseline="-25000" dirty="0">
                <a:solidFill>
                  <a:srgbClr val="0000FF"/>
                </a:solidFill>
              </a:rPr>
              <a:t>C</a:t>
            </a:r>
            <a:r>
              <a:rPr lang="en-US" altLang="zh-CN" dirty="0">
                <a:solidFill>
                  <a:srgbClr val="0000FF"/>
                </a:solidFill>
                <a:latin typeface="宋体" pitchFamily="2" charset="-122"/>
              </a:rPr>
              <a:t>)</a:t>
            </a:r>
            <a:r>
              <a:rPr lang="zh-CN" altLang="en-US" dirty="0">
                <a:solidFill>
                  <a:srgbClr val="0000FF"/>
                </a:solidFill>
              </a:rPr>
              <a:t>＝</a:t>
            </a:r>
            <a:r>
              <a:rPr lang="en-US" altLang="zh-CN" dirty="0">
                <a:solidFill>
                  <a:srgbClr val="0000FF"/>
                </a:solidFill>
              </a:rPr>
              <a:t>T</a:t>
            </a:r>
            <a:r>
              <a:rPr lang="en-US" altLang="zh-CN" baseline="-25000" dirty="0">
                <a:solidFill>
                  <a:srgbClr val="0000FF"/>
                </a:solidFill>
              </a:rPr>
              <a:t>C</a:t>
            </a:r>
            <a:r>
              <a:rPr lang="zh-CN" altLang="en-US"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1</a:t>
            </a:r>
            <a:r>
              <a:rPr lang="zh-CN" altLang="en-US" dirty="0">
                <a:solidFill>
                  <a:srgbClr val="0000FF"/>
                </a:solidFill>
              </a:rPr>
              <a:t>－</a:t>
            </a:r>
            <a:r>
              <a:rPr lang="en-US" altLang="zh-CN" i="1" dirty="0">
                <a:solidFill>
                  <a:srgbClr val="0000FF"/>
                </a:solidFill>
              </a:rPr>
              <a:t>h</a:t>
            </a:r>
            <a:r>
              <a:rPr lang="en-US" altLang="zh-CN" dirty="0">
                <a:solidFill>
                  <a:srgbClr val="0000FF"/>
                </a:solidFill>
                <a:latin typeface="宋体" pitchFamily="2" charset="-122"/>
              </a:rPr>
              <a:t>)</a:t>
            </a:r>
            <a:r>
              <a:rPr lang="en-US" altLang="zh-CN" dirty="0">
                <a:solidFill>
                  <a:srgbClr val="0000FF"/>
                </a:solidFill>
              </a:rPr>
              <a:t>×T</a:t>
            </a:r>
            <a:r>
              <a:rPr lang="en-US" altLang="zh-CN" baseline="-25000" dirty="0">
                <a:solidFill>
                  <a:srgbClr val="0000FF"/>
                </a:solidFill>
              </a:rPr>
              <a:t>B</a:t>
            </a:r>
            <a:endParaRPr lang="en-US" altLang="zh-CN" dirty="0">
              <a:solidFill>
                <a:srgbClr val="0000FF"/>
              </a:solidFill>
              <a:latin typeface="宋体" pitchFamily="2" charset="-122"/>
            </a:endParaRPr>
          </a:p>
          <a:p>
            <a:pPr eaLnBrk="1" hangingPunct="1">
              <a:spcBef>
                <a:spcPct val="10000"/>
              </a:spcBef>
            </a:pPr>
            <a:r>
              <a:rPr lang="en-US" altLang="zh-CN" dirty="0">
                <a:solidFill>
                  <a:srgbClr val="008000"/>
                </a:solidFill>
              </a:rPr>
              <a:t>Cache</a:t>
            </a:r>
            <a:r>
              <a:rPr lang="zh-CN" altLang="en-US" dirty="0">
                <a:solidFill>
                  <a:srgbClr val="008000"/>
                </a:solidFill>
              </a:rPr>
              <a:t>的访问时间</a:t>
            </a:r>
            <a:r>
              <a:rPr lang="zh-CN" altLang="en-US" dirty="0"/>
              <a:t>为 </a:t>
            </a:r>
            <a:r>
              <a:rPr lang="en-US" altLang="zh-CN" dirty="0">
                <a:solidFill>
                  <a:srgbClr val="008000"/>
                </a:solidFill>
              </a:rPr>
              <a:t>T</a:t>
            </a:r>
            <a:r>
              <a:rPr lang="en-US" altLang="zh-CN" baseline="-25000" dirty="0">
                <a:solidFill>
                  <a:srgbClr val="008000"/>
                </a:solidFill>
              </a:rPr>
              <a:t>C</a:t>
            </a:r>
            <a:r>
              <a:rPr lang="en-US" altLang="zh-CN" baseline="-25000" dirty="0"/>
              <a:t> </a:t>
            </a:r>
            <a:r>
              <a:rPr lang="zh-CN" altLang="en-US" dirty="0"/>
              <a:t>、</a:t>
            </a:r>
            <a:r>
              <a:rPr lang="zh-CN" altLang="en-US" dirty="0">
                <a:solidFill>
                  <a:srgbClr val="008000"/>
                </a:solidFill>
              </a:rPr>
              <a:t>命中率</a:t>
            </a:r>
            <a:r>
              <a:rPr lang="zh-CN" altLang="en-US" dirty="0"/>
              <a:t>为 </a:t>
            </a:r>
            <a:r>
              <a:rPr lang="en-US" altLang="zh-CN" i="1" dirty="0">
                <a:solidFill>
                  <a:srgbClr val="008000"/>
                </a:solidFill>
              </a:rPr>
              <a:t>h</a:t>
            </a:r>
            <a:r>
              <a:rPr lang="en-US" altLang="zh-CN" i="1" dirty="0"/>
              <a:t> </a:t>
            </a:r>
            <a:r>
              <a:rPr lang="zh-CN" altLang="en-US" dirty="0"/>
              <a:t>。</a:t>
            </a:r>
            <a:br>
              <a:rPr lang="en-US" altLang="zh-CN" dirty="0"/>
            </a:br>
            <a:r>
              <a:rPr lang="zh-CN" altLang="en-US" dirty="0">
                <a:solidFill>
                  <a:srgbClr val="008000"/>
                </a:solidFill>
              </a:rPr>
              <a:t>主存的访问时间</a:t>
            </a:r>
            <a:r>
              <a:rPr lang="zh-CN" altLang="en-US" dirty="0"/>
              <a:t>为 </a:t>
            </a:r>
            <a:r>
              <a:rPr lang="en-US" altLang="zh-CN" dirty="0">
                <a:solidFill>
                  <a:srgbClr val="008000"/>
                </a:solidFill>
              </a:rPr>
              <a:t>T</a:t>
            </a:r>
            <a:r>
              <a:rPr lang="en-US" altLang="zh-CN" baseline="-25000" dirty="0">
                <a:solidFill>
                  <a:srgbClr val="008000"/>
                </a:solidFill>
              </a:rPr>
              <a:t>M</a:t>
            </a:r>
            <a:r>
              <a:rPr lang="zh-CN" altLang="en-US" dirty="0"/>
              <a:t> ；数据</a:t>
            </a:r>
            <a:r>
              <a:rPr lang="zh-CN" altLang="en-US" dirty="0">
                <a:solidFill>
                  <a:srgbClr val="008000"/>
                </a:solidFill>
              </a:rPr>
              <a:t>块装入</a:t>
            </a:r>
            <a:r>
              <a:rPr lang="en-US" altLang="zh-CN" dirty="0"/>
              <a:t>Cache</a:t>
            </a:r>
            <a:r>
              <a:rPr lang="zh-CN" altLang="en-US" dirty="0"/>
              <a:t>的</a:t>
            </a:r>
            <a:r>
              <a:rPr lang="zh-CN" altLang="en-US" dirty="0">
                <a:solidFill>
                  <a:srgbClr val="008000"/>
                </a:solidFill>
              </a:rPr>
              <a:t>时间</a:t>
            </a:r>
            <a:r>
              <a:rPr lang="en-US" altLang="zh-CN" dirty="0">
                <a:latin typeface="+mn-ea"/>
              </a:rPr>
              <a:t>(</a:t>
            </a:r>
            <a:r>
              <a:rPr lang="zh-CN" altLang="en-US" dirty="0"/>
              <a:t>包括替换开销</a:t>
            </a:r>
            <a:r>
              <a:rPr lang="en-US" altLang="zh-CN" dirty="0">
                <a:latin typeface="+mn-ea"/>
              </a:rPr>
              <a:t>)</a:t>
            </a:r>
            <a:r>
              <a:rPr lang="zh-CN" altLang="en-US" dirty="0"/>
              <a:t>为 </a:t>
            </a:r>
            <a:r>
              <a:rPr lang="en-US" altLang="zh-CN" dirty="0">
                <a:solidFill>
                  <a:srgbClr val="008000"/>
                </a:solidFill>
              </a:rPr>
              <a:t>T</a:t>
            </a:r>
            <a:r>
              <a:rPr lang="en-US" altLang="zh-CN" baseline="-25000" dirty="0">
                <a:solidFill>
                  <a:srgbClr val="008000"/>
                </a:solidFill>
              </a:rPr>
              <a:t>B</a:t>
            </a:r>
            <a:r>
              <a:rPr lang="en-US" altLang="zh-CN" dirty="0"/>
              <a:t> </a:t>
            </a:r>
            <a:r>
              <a:rPr lang="zh-CN" altLang="en-US" dirty="0"/>
              <a:t>，</a:t>
            </a:r>
            <a:r>
              <a:rPr lang="en-US" altLang="zh-CN" dirty="0">
                <a:solidFill>
                  <a:srgbClr val="FF0066"/>
                </a:solidFill>
              </a:rPr>
              <a:t>T</a:t>
            </a:r>
            <a:r>
              <a:rPr lang="en-US" altLang="zh-CN" baseline="-25000" dirty="0">
                <a:solidFill>
                  <a:srgbClr val="FF0066"/>
                </a:solidFill>
              </a:rPr>
              <a:t>B</a:t>
            </a:r>
            <a:r>
              <a:rPr lang="zh-CN" altLang="en-US" dirty="0">
                <a:solidFill>
                  <a:srgbClr val="FF0066"/>
                </a:solidFill>
                <a:latin typeface="宋体" panose="02010600030101010101" pitchFamily="2" charset="-122"/>
                <a:ea typeface="宋体" panose="02010600030101010101" pitchFamily="2" charset="-122"/>
              </a:rPr>
              <a:t>≈</a:t>
            </a:r>
            <a:r>
              <a:rPr lang="en-US" altLang="zh-CN" dirty="0">
                <a:solidFill>
                  <a:srgbClr val="FF0066"/>
                </a:solidFill>
              </a:rPr>
              <a:t>T</a:t>
            </a:r>
            <a:r>
              <a:rPr lang="en-US" altLang="zh-CN" baseline="-25000" dirty="0">
                <a:solidFill>
                  <a:srgbClr val="FF0066"/>
                </a:solidFill>
              </a:rPr>
              <a:t>M </a:t>
            </a:r>
            <a:r>
              <a:rPr lang="zh-CN" altLang="en-US" dirty="0"/>
              <a:t>，</a:t>
            </a:r>
            <a:r>
              <a:rPr lang="en-US" altLang="zh-CN" dirty="0"/>
              <a:t>T</a:t>
            </a:r>
            <a:r>
              <a:rPr lang="en-US" altLang="zh-CN" baseline="-25000" dirty="0"/>
              <a:t>M </a:t>
            </a:r>
            <a:r>
              <a:rPr lang="en-US" altLang="zh-CN" sz="3200" dirty="0"/>
              <a:t>&gt;&gt;</a:t>
            </a:r>
            <a:r>
              <a:rPr lang="en-US" altLang="zh-CN" sz="3200" baseline="-25000" dirty="0"/>
              <a:t> </a:t>
            </a:r>
            <a:r>
              <a:rPr lang="en-US" altLang="zh-CN" dirty="0"/>
              <a:t>T</a:t>
            </a:r>
            <a:r>
              <a:rPr lang="en-US" altLang="zh-CN" baseline="-25000" dirty="0"/>
              <a:t>C </a:t>
            </a:r>
            <a:r>
              <a:rPr lang="zh-CN" altLang="en-US" dirty="0"/>
              <a:t>。</a:t>
            </a:r>
            <a:endParaRPr lang="zh-CN" altLang="en-US" dirty="0">
              <a:solidFill>
                <a:srgbClr val="FF0000"/>
              </a:solidFill>
            </a:endParaRPr>
          </a:p>
          <a:p>
            <a:pPr eaLnBrk="1" hangingPunct="1">
              <a:spcBef>
                <a:spcPct val="10000"/>
              </a:spcBef>
            </a:pPr>
            <a:r>
              <a:rPr lang="zh-CN" altLang="en-US" dirty="0"/>
              <a:t>当命中率</a:t>
            </a:r>
            <a:r>
              <a:rPr lang="en-US" altLang="zh-CN" i="1" dirty="0">
                <a:solidFill>
                  <a:srgbClr val="6600FF"/>
                </a:solidFill>
              </a:rPr>
              <a:t>h</a:t>
            </a:r>
            <a:r>
              <a:rPr lang="zh-CN" altLang="en-US" dirty="0">
                <a:solidFill>
                  <a:srgbClr val="6600FF"/>
                </a:solidFill>
              </a:rPr>
              <a:t>很高</a:t>
            </a:r>
            <a:r>
              <a:rPr lang="zh-CN" altLang="en-US" dirty="0"/>
              <a:t>时，</a:t>
            </a:r>
            <a:r>
              <a:rPr lang="en-US" altLang="zh-CN" dirty="0"/>
              <a:t>Cache</a:t>
            </a:r>
            <a:r>
              <a:rPr lang="zh-CN" altLang="en-US" dirty="0"/>
              <a:t>系统的平均访问时间</a:t>
            </a:r>
            <a:r>
              <a:rPr lang="en-US" altLang="zh-CN" dirty="0">
                <a:solidFill>
                  <a:srgbClr val="6600FF"/>
                </a:solidFill>
              </a:rPr>
              <a:t>T</a:t>
            </a:r>
            <a:r>
              <a:rPr lang="en-US" altLang="zh-CN" baseline="-25000" dirty="0">
                <a:solidFill>
                  <a:srgbClr val="6600FF"/>
                </a:solidFill>
              </a:rPr>
              <a:t>A</a:t>
            </a:r>
            <a:r>
              <a:rPr lang="zh-CN" altLang="en-US" dirty="0"/>
              <a:t>就</a:t>
            </a:r>
            <a:r>
              <a:rPr lang="zh-CN" altLang="en-US" dirty="0">
                <a:solidFill>
                  <a:srgbClr val="6600FF"/>
                </a:solidFill>
              </a:rPr>
              <a:t>接近于</a:t>
            </a:r>
            <a:r>
              <a:rPr lang="en-US" altLang="zh-CN" dirty="0"/>
              <a:t>Cache</a:t>
            </a:r>
            <a:r>
              <a:rPr lang="zh-CN" altLang="en-US" dirty="0"/>
              <a:t>的访问时间</a:t>
            </a:r>
            <a:r>
              <a:rPr lang="en-US" altLang="zh-CN" dirty="0">
                <a:solidFill>
                  <a:srgbClr val="6600FF"/>
                </a:solidFill>
              </a:rPr>
              <a:t>T</a:t>
            </a:r>
            <a:r>
              <a:rPr lang="en-US" altLang="zh-CN" baseline="-25000" dirty="0">
                <a:solidFill>
                  <a:srgbClr val="6600FF"/>
                </a:solidFill>
              </a:rPr>
              <a:t>C</a:t>
            </a:r>
            <a:r>
              <a:rPr lang="zh-CN" altLang="en-US" dirty="0"/>
              <a:t>。</a:t>
            </a:r>
            <a:endParaRPr lang="zh-CN" altLang="en-US" sz="3200" dirty="0"/>
          </a:p>
        </p:txBody>
      </p:sp>
      <p:sp>
        <p:nvSpPr>
          <p:cNvPr id="4" name="灯片编号占位符 3">
            <a:extLst>
              <a:ext uri="{FF2B5EF4-FFF2-40B4-BE49-F238E27FC236}">
                <a16:creationId xmlns:a16="http://schemas.microsoft.com/office/drawing/2014/main" id="{BAF99708-3281-4270-B8A9-F5E4CBFAB714}"/>
              </a:ext>
            </a:extLst>
          </p:cNvPr>
          <p:cNvSpPr>
            <a:spLocks noGrp="1"/>
          </p:cNvSpPr>
          <p:nvPr>
            <p:ph type="sldNum" sz="quarter" idx="11"/>
          </p:nvPr>
        </p:nvSpPr>
        <p:spPr/>
        <p:txBody>
          <a:bodyPr/>
          <a:lstStyle/>
          <a:p>
            <a:pPr>
              <a:defRPr/>
            </a:pPr>
            <a:fld id="{464B9F64-44C5-455F-821F-CBD1E9471E8E}" type="slidenum">
              <a:rPr lang="zh-CN" altLang="en-US" smtClean="0"/>
              <a:pPr>
                <a:defRPr/>
              </a:pPr>
              <a:t>42</a:t>
            </a:fld>
            <a:endParaRPr lang="en-US" altLang="zh-CN"/>
          </a:p>
        </p:txBody>
      </p:sp>
      <p:sp>
        <p:nvSpPr>
          <p:cNvPr id="5" name="矩形 4">
            <a:extLst>
              <a:ext uri="{FF2B5EF4-FFF2-40B4-BE49-F238E27FC236}">
                <a16:creationId xmlns:a16="http://schemas.microsoft.com/office/drawing/2014/main" id="{0E01A4B4-8FF5-43ED-9116-9DCDBA59AFA1}"/>
              </a:ext>
            </a:extLst>
          </p:cNvPr>
          <p:cNvSpPr/>
          <p:nvPr/>
        </p:nvSpPr>
        <p:spPr>
          <a:xfrm>
            <a:off x="683568" y="568325"/>
            <a:ext cx="8136582" cy="523220"/>
          </a:xfrm>
          <a:prstGeom prst="rect">
            <a:avLst/>
          </a:prstGeom>
        </p:spPr>
        <p:txBody>
          <a:bodyPr wrap="square">
            <a:spAutoFit/>
          </a:bodyPr>
          <a:lstStyle/>
          <a:p>
            <a:r>
              <a:rPr lang="en-US" altLang="zh-CN" dirty="0">
                <a:solidFill>
                  <a:srgbClr val="D60093"/>
                </a:solidFill>
                <a:latin typeface="Arial" charset="0"/>
                <a:ea typeface="黑体" pitchFamily="2" charset="-122"/>
              </a:rPr>
              <a:t>2.</a:t>
            </a:r>
            <a:r>
              <a:rPr lang="en-US" altLang="zh-CN" dirty="0">
                <a:latin typeface="Arial" charset="0"/>
                <a:ea typeface="黑体" pitchFamily="2" charset="-122"/>
              </a:rPr>
              <a:t> </a:t>
            </a:r>
            <a:r>
              <a:rPr lang="zh-CN" altLang="en-US" dirty="0">
                <a:solidFill>
                  <a:srgbClr val="006600"/>
                </a:solidFill>
                <a:latin typeface="Arial" charset="0"/>
                <a:ea typeface="黑体" pitchFamily="2" charset="-122"/>
              </a:rPr>
              <a:t>平均访问时间（</a:t>
            </a:r>
            <a:r>
              <a:rPr lang="en-US" altLang="zh-CN" dirty="0">
                <a:solidFill>
                  <a:srgbClr val="006600"/>
                </a:solidFill>
                <a:latin typeface="Arial" charset="0"/>
                <a:ea typeface="黑体" pitchFamily="2" charset="-122"/>
              </a:rPr>
              <a:t>Average Access Time</a:t>
            </a:r>
            <a:r>
              <a:rPr lang="zh-CN" altLang="en-US" dirty="0">
                <a:solidFill>
                  <a:srgbClr val="006600"/>
                </a:solidFill>
                <a:latin typeface="Arial" charset="0"/>
                <a:ea typeface="黑体" pitchFamily="2" charset="-122"/>
              </a:rPr>
              <a:t>）</a:t>
            </a:r>
            <a:endParaRPr lang="zh-CN" altLang="en-US" dirty="0"/>
          </a:p>
        </p:txBody>
      </p:sp>
      <p:sp>
        <p:nvSpPr>
          <p:cNvPr id="6" name="矩形 5">
            <a:extLst>
              <a:ext uri="{FF2B5EF4-FFF2-40B4-BE49-F238E27FC236}">
                <a16:creationId xmlns:a16="http://schemas.microsoft.com/office/drawing/2014/main" id="{D40CCA0D-3C93-465F-9F90-B980DE769E1F}"/>
              </a:ext>
            </a:extLst>
          </p:cNvPr>
          <p:cNvSpPr/>
          <p:nvPr/>
        </p:nvSpPr>
        <p:spPr>
          <a:xfrm>
            <a:off x="233686" y="1456476"/>
            <a:ext cx="545342" cy="523220"/>
          </a:xfrm>
          <a:prstGeom prst="rect">
            <a:avLst/>
          </a:prstGeom>
        </p:spPr>
        <p:txBody>
          <a:bodyPr wrap="none">
            <a:spAutoFit/>
          </a:bodyPr>
          <a:lstStyle/>
          <a:p>
            <a:r>
              <a:rPr lang="zh-CN" altLang="en-US" dirty="0">
                <a:solidFill>
                  <a:srgbClr val="FF0000"/>
                </a:solidFill>
              </a:rPr>
              <a:t>①</a:t>
            </a:r>
            <a:endParaRPr lang="zh-CN" altLang="en-US" dirty="0"/>
          </a:p>
        </p:txBody>
      </p:sp>
      <p:sp>
        <p:nvSpPr>
          <p:cNvPr id="7" name="矩形 6">
            <a:extLst>
              <a:ext uri="{FF2B5EF4-FFF2-40B4-BE49-F238E27FC236}">
                <a16:creationId xmlns:a16="http://schemas.microsoft.com/office/drawing/2014/main" id="{C4BF9C4F-0CE2-41CD-BBED-8CA01D914476}"/>
              </a:ext>
            </a:extLst>
          </p:cNvPr>
          <p:cNvSpPr/>
          <p:nvPr/>
        </p:nvSpPr>
        <p:spPr>
          <a:xfrm>
            <a:off x="236522" y="1881854"/>
            <a:ext cx="545342" cy="523220"/>
          </a:xfrm>
          <a:prstGeom prst="rect">
            <a:avLst/>
          </a:prstGeom>
        </p:spPr>
        <p:txBody>
          <a:bodyPr wrap="none">
            <a:spAutoFit/>
          </a:bodyPr>
          <a:lstStyle/>
          <a:p>
            <a:r>
              <a:rPr lang="zh-CN" altLang="en-US" dirty="0">
                <a:solidFill>
                  <a:srgbClr val="FF0000"/>
                </a:solidFill>
              </a:rPr>
              <a:t>②</a:t>
            </a:r>
            <a:endParaRPr lang="zh-CN" altLang="en-US" dirty="0"/>
          </a:p>
        </p:txBody>
      </p:sp>
      <p:grpSp>
        <p:nvGrpSpPr>
          <p:cNvPr id="8" name="组合 7">
            <a:extLst>
              <a:ext uri="{FF2B5EF4-FFF2-40B4-BE49-F238E27FC236}">
                <a16:creationId xmlns:a16="http://schemas.microsoft.com/office/drawing/2014/main" id="{15ED22C0-31C9-423E-B9DC-C20EB36805C7}"/>
              </a:ext>
            </a:extLst>
          </p:cNvPr>
          <p:cNvGrpSpPr/>
          <p:nvPr/>
        </p:nvGrpSpPr>
        <p:grpSpPr>
          <a:xfrm>
            <a:off x="4439468" y="4725144"/>
            <a:ext cx="3825950" cy="1855940"/>
            <a:chOff x="4439468" y="4797152"/>
            <a:chExt cx="3825950" cy="1855940"/>
          </a:xfrm>
        </p:grpSpPr>
        <p:sp>
          <p:nvSpPr>
            <p:cNvPr id="9" name="Rectangle 6">
              <a:extLst>
                <a:ext uri="{FF2B5EF4-FFF2-40B4-BE49-F238E27FC236}">
                  <a16:creationId xmlns:a16="http://schemas.microsoft.com/office/drawing/2014/main" id="{919CB5BB-0B16-472E-B71B-89A455C6694D}"/>
                </a:ext>
              </a:extLst>
            </p:cNvPr>
            <p:cNvSpPr>
              <a:spLocks noChangeArrowheads="1"/>
            </p:cNvSpPr>
            <p:nvPr/>
          </p:nvSpPr>
          <p:spPr bwMode="auto">
            <a:xfrm>
              <a:off x="4558904" y="4942036"/>
              <a:ext cx="755500" cy="1511300"/>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sz="2400" dirty="0"/>
                <a:t>CPU</a:t>
              </a:r>
            </a:p>
          </p:txBody>
        </p:sp>
        <p:sp>
          <p:nvSpPr>
            <p:cNvPr id="10" name="Rectangle 7">
              <a:extLst>
                <a:ext uri="{FF2B5EF4-FFF2-40B4-BE49-F238E27FC236}">
                  <a16:creationId xmlns:a16="http://schemas.microsoft.com/office/drawing/2014/main" id="{13DA2A4B-F8F3-4E73-B2B2-CA91801D2A11}"/>
                </a:ext>
              </a:extLst>
            </p:cNvPr>
            <p:cNvSpPr>
              <a:spLocks noChangeArrowheads="1"/>
            </p:cNvSpPr>
            <p:nvPr/>
          </p:nvSpPr>
          <p:spPr bwMode="auto">
            <a:xfrm>
              <a:off x="7403703" y="4942036"/>
              <a:ext cx="720577" cy="1511300"/>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sz="2400" dirty="0"/>
                <a:t>主存</a:t>
              </a:r>
            </a:p>
          </p:txBody>
        </p:sp>
        <p:sp>
          <p:nvSpPr>
            <p:cNvPr id="11" name="Rectangle 8">
              <a:extLst>
                <a:ext uri="{FF2B5EF4-FFF2-40B4-BE49-F238E27FC236}">
                  <a16:creationId xmlns:a16="http://schemas.microsoft.com/office/drawing/2014/main" id="{91701DD2-8B17-4310-B282-0360F00B9847}"/>
                </a:ext>
              </a:extLst>
            </p:cNvPr>
            <p:cNvSpPr>
              <a:spLocks noChangeArrowheads="1"/>
            </p:cNvSpPr>
            <p:nvPr/>
          </p:nvSpPr>
          <p:spPr bwMode="auto">
            <a:xfrm>
              <a:off x="5890667" y="5013473"/>
              <a:ext cx="935037" cy="1007815"/>
            </a:xfrm>
            <a:prstGeom prst="rect">
              <a:avLst/>
            </a:prstGeom>
            <a:solidFill>
              <a:srgbClr val="C1FFC1"/>
            </a:solidFill>
            <a:ln w="28575" algn="ctr">
              <a:solidFill>
                <a:schemeClr val="tx1"/>
              </a:solidFill>
              <a:miter lim="800000"/>
              <a:headEnd/>
              <a:tailEnd/>
            </a:ln>
          </p:spPr>
          <p:txBody>
            <a:bodyPr wrap="none" anchor="ctr"/>
            <a:lstStyle/>
            <a:p>
              <a:pPr algn="ctr">
                <a:spcBef>
                  <a:spcPct val="50000"/>
                </a:spcBef>
              </a:pPr>
              <a:r>
                <a:rPr lang="en-US" altLang="zh-CN" sz="2400" dirty="0"/>
                <a:t>Cache</a:t>
              </a:r>
            </a:p>
          </p:txBody>
        </p:sp>
        <p:sp>
          <p:nvSpPr>
            <p:cNvPr id="12" name="AutoShape 9">
              <a:extLst>
                <a:ext uri="{FF2B5EF4-FFF2-40B4-BE49-F238E27FC236}">
                  <a16:creationId xmlns:a16="http://schemas.microsoft.com/office/drawing/2014/main" id="{B28AD811-15E8-4659-9EBD-EFABFF657CFE}"/>
                </a:ext>
              </a:extLst>
            </p:cNvPr>
            <p:cNvSpPr>
              <a:spLocks noChangeArrowheads="1"/>
            </p:cNvSpPr>
            <p:nvPr/>
          </p:nvSpPr>
          <p:spPr bwMode="auto">
            <a:xfrm>
              <a:off x="5314404" y="5373910"/>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3" name="AutoShape 10">
              <a:extLst>
                <a:ext uri="{FF2B5EF4-FFF2-40B4-BE49-F238E27FC236}">
                  <a16:creationId xmlns:a16="http://schemas.microsoft.com/office/drawing/2014/main" id="{6C3C1AB7-4199-438F-81DE-79A5B5F7EC46}"/>
                </a:ext>
              </a:extLst>
            </p:cNvPr>
            <p:cNvSpPr>
              <a:spLocks noChangeArrowheads="1"/>
            </p:cNvSpPr>
            <p:nvPr/>
          </p:nvSpPr>
          <p:spPr bwMode="auto">
            <a:xfrm>
              <a:off x="6827639" y="5373910"/>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4" name="矩形 13">
              <a:extLst>
                <a:ext uri="{FF2B5EF4-FFF2-40B4-BE49-F238E27FC236}">
                  <a16:creationId xmlns:a16="http://schemas.microsoft.com/office/drawing/2014/main" id="{93DCD1D2-6EAB-49CA-B7A6-679473ECE727}"/>
                </a:ext>
              </a:extLst>
            </p:cNvPr>
            <p:cNvSpPr/>
            <p:nvPr/>
          </p:nvSpPr>
          <p:spPr bwMode="auto">
            <a:xfrm>
              <a:off x="4439468" y="4797152"/>
              <a:ext cx="3825950" cy="1800200"/>
            </a:xfrm>
            <a:prstGeom prst="rect">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CEEDF5AB-AD56-4C0A-8B31-AFC8576A3DDD}"/>
                </a:ext>
              </a:extLst>
            </p:cNvPr>
            <p:cNvSpPr/>
            <p:nvPr/>
          </p:nvSpPr>
          <p:spPr>
            <a:xfrm>
              <a:off x="6074031" y="6129872"/>
              <a:ext cx="545342" cy="523220"/>
            </a:xfrm>
            <a:prstGeom prst="rect">
              <a:avLst/>
            </a:prstGeom>
          </p:spPr>
          <p:txBody>
            <a:bodyPr wrap="none">
              <a:spAutoFit/>
            </a:bodyPr>
            <a:lstStyle/>
            <a:p>
              <a:r>
                <a:rPr lang="zh-CN" altLang="en-US" dirty="0">
                  <a:solidFill>
                    <a:srgbClr val="FF0000"/>
                  </a:solidFill>
                </a:rPr>
                <a:t>②</a:t>
              </a:r>
              <a:endParaRPr lang="zh-CN" altLang="en-US" dirty="0"/>
            </a:p>
          </p:txBody>
        </p:sp>
      </p:grpSp>
      <p:grpSp>
        <p:nvGrpSpPr>
          <p:cNvPr id="16" name="组合 15">
            <a:extLst>
              <a:ext uri="{FF2B5EF4-FFF2-40B4-BE49-F238E27FC236}">
                <a16:creationId xmlns:a16="http://schemas.microsoft.com/office/drawing/2014/main" id="{1F919819-C1A2-4CB9-88C9-2C93653742CE}"/>
              </a:ext>
            </a:extLst>
          </p:cNvPr>
          <p:cNvGrpSpPr/>
          <p:nvPr/>
        </p:nvGrpSpPr>
        <p:grpSpPr>
          <a:xfrm>
            <a:off x="395536" y="4725144"/>
            <a:ext cx="3837434" cy="1853920"/>
            <a:chOff x="395536" y="4653136"/>
            <a:chExt cx="3837434" cy="1853920"/>
          </a:xfrm>
        </p:grpSpPr>
        <p:sp>
          <p:nvSpPr>
            <p:cNvPr id="17" name="Rectangle 6">
              <a:extLst>
                <a:ext uri="{FF2B5EF4-FFF2-40B4-BE49-F238E27FC236}">
                  <a16:creationId xmlns:a16="http://schemas.microsoft.com/office/drawing/2014/main" id="{52DC6250-556B-4DC6-A93F-D7502D16594B}"/>
                </a:ext>
              </a:extLst>
            </p:cNvPr>
            <p:cNvSpPr>
              <a:spLocks noChangeArrowheads="1"/>
            </p:cNvSpPr>
            <p:nvPr/>
          </p:nvSpPr>
          <p:spPr bwMode="auto">
            <a:xfrm>
              <a:off x="524075" y="4798020"/>
              <a:ext cx="755500" cy="1511300"/>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sz="2400" dirty="0"/>
                <a:t>CPU</a:t>
              </a:r>
            </a:p>
          </p:txBody>
        </p:sp>
        <p:sp>
          <p:nvSpPr>
            <p:cNvPr id="18" name="Rectangle 7">
              <a:extLst>
                <a:ext uri="{FF2B5EF4-FFF2-40B4-BE49-F238E27FC236}">
                  <a16:creationId xmlns:a16="http://schemas.microsoft.com/office/drawing/2014/main" id="{B687639C-490E-4351-A72F-E371A7AD5021}"/>
                </a:ext>
              </a:extLst>
            </p:cNvPr>
            <p:cNvSpPr>
              <a:spLocks noChangeArrowheads="1"/>
            </p:cNvSpPr>
            <p:nvPr/>
          </p:nvSpPr>
          <p:spPr bwMode="auto">
            <a:xfrm>
              <a:off x="3368874" y="4798020"/>
              <a:ext cx="720577" cy="1511300"/>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sz="2400" dirty="0"/>
                <a:t>主存</a:t>
              </a:r>
            </a:p>
          </p:txBody>
        </p:sp>
        <p:sp>
          <p:nvSpPr>
            <p:cNvPr id="19" name="Rectangle 8">
              <a:extLst>
                <a:ext uri="{FF2B5EF4-FFF2-40B4-BE49-F238E27FC236}">
                  <a16:creationId xmlns:a16="http://schemas.microsoft.com/office/drawing/2014/main" id="{A144B75E-72DE-41CA-A183-014D7477A745}"/>
                </a:ext>
              </a:extLst>
            </p:cNvPr>
            <p:cNvSpPr>
              <a:spLocks noChangeArrowheads="1"/>
            </p:cNvSpPr>
            <p:nvPr/>
          </p:nvSpPr>
          <p:spPr bwMode="auto">
            <a:xfrm>
              <a:off x="1855838" y="4798020"/>
              <a:ext cx="935037" cy="677937"/>
            </a:xfrm>
            <a:prstGeom prst="rect">
              <a:avLst/>
            </a:prstGeom>
            <a:solidFill>
              <a:srgbClr val="C1FFC1"/>
            </a:solidFill>
            <a:ln w="28575" algn="ctr">
              <a:solidFill>
                <a:schemeClr val="tx1"/>
              </a:solidFill>
              <a:miter lim="800000"/>
              <a:headEnd/>
              <a:tailEnd/>
            </a:ln>
          </p:spPr>
          <p:txBody>
            <a:bodyPr wrap="none" anchor="ctr"/>
            <a:lstStyle/>
            <a:p>
              <a:pPr algn="ctr">
                <a:spcBef>
                  <a:spcPct val="50000"/>
                </a:spcBef>
              </a:pPr>
              <a:r>
                <a:rPr lang="en-US" altLang="zh-CN" sz="2400" dirty="0"/>
                <a:t>Cache</a:t>
              </a:r>
            </a:p>
          </p:txBody>
        </p:sp>
        <p:sp>
          <p:nvSpPr>
            <p:cNvPr id="20" name="AutoShape 11">
              <a:extLst>
                <a:ext uri="{FF2B5EF4-FFF2-40B4-BE49-F238E27FC236}">
                  <a16:creationId xmlns:a16="http://schemas.microsoft.com/office/drawing/2014/main" id="{C0013358-370F-4266-9342-178DB4B31FD8}"/>
                </a:ext>
              </a:extLst>
            </p:cNvPr>
            <p:cNvSpPr>
              <a:spLocks noChangeArrowheads="1"/>
            </p:cNvSpPr>
            <p:nvPr/>
          </p:nvSpPr>
          <p:spPr bwMode="auto">
            <a:xfrm>
              <a:off x="1279575" y="5734645"/>
              <a:ext cx="2089299" cy="287337"/>
            </a:xfrm>
            <a:prstGeom prst="leftRightArrow">
              <a:avLst>
                <a:gd name="adj1" fmla="val 55806"/>
                <a:gd name="adj2" fmla="val 46965"/>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21" name="矩形 20">
              <a:extLst>
                <a:ext uri="{FF2B5EF4-FFF2-40B4-BE49-F238E27FC236}">
                  <a16:creationId xmlns:a16="http://schemas.microsoft.com/office/drawing/2014/main" id="{9B695BAA-83B4-4ACA-BDC5-BAAB3A8BA56A}"/>
                </a:ext>
              </a:extLst>
            </p:cNvPr>
            <p:cNvSpPr/>
            <p:nvPr/>
          </p:nvSpPr>
          <p:spPr bwMode="auto">
            <a:xfrm>
              <a:off x="395536" y="4653136"/>
              <a:ext cx="3837434" cy="1800200"/>
            </a:xfrm>
            <a:prstGeom prst="rect">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B6813CB0-3E97-46CD-807A-B4680629F102}"/>
                </a:ext>
              </a:extLst>
            </p:cNvPr>
            <p:cNvSpPr/>
            <p:nvPr/>
          </p:nvSpPr>
          <p:spPr>
            <a:xfrm>
              <a:off x="2050685" y="5983836"/>
              <a:ext cx="545342" cy="523220"/>
            </a:xfrm>
            <a:prstGeom prst="rect">
              <a:avLst/>
            </a:prstGeom>
          </p:spPr>
          <p:txBody>
            <a:bodyPr wrap="none">
              <a:spAutoFit/>
            </a:bodyPr>
            <a:lstStyle/>
            <a:p>
              <a:r>
                <a:rPr lang="zh-CN" altLang="en-US" dirty="0">
                  <a:solidFill>
                    <a:srgbClr val="FF0000"/>
                  </a:solidFill>
                </a:rPr>
                <a:t>①</a:t>
              </a:r>
              <a:endParaRPr lang="zh-CN" altLang="en-US" dirty="0"/>
            </a:p>
          </p:txBody>
        </p:sp>
        <p:sp>
          <p:nvSpPr>
            <p:cNvPr id="23" name="AutoShape 9">
              <a:extLst>
                <a:ext uri="{FF2B5EF4-FFF2-40B4-BE49-F238E27FC236}">
                  <a16:creationId xmlns:a16="http://schemas.microsoft.com/office/drawing/2014/main" id="{B44000B8-EEBD-444C-A357-5144649EA3D7}"/>
                </a:ext>
              </a:extLst>
            </p:cNvPr>
            <p:cNvSpPr>
              <a:spLocks noChangeArrowheads="1"/>
            </p:cNvSpPr>
            <p:nvPr/>
          </p:nvSpPr>
          <p:spPr bwMode="auto">
            <a:xfrm rot="16200000">
              <a:off x="2143373" y="5491063"/>
              <a:ext cx="359966"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grpSp>
      <p:sp>
        <p:nvSpPr>
          <p:cNvPr id="24" name="任意多边形: 形状 23">
            <a:extLst>
              <a:ext uri="{FF2B5EF4-FFF2-40B4-BE49-F238E27FC236}">
                <a16:creationId xmlns:a16="http://schemas.microsoft.com/office/drawing/2014/main" id="{87A27704-9E47-434E-A821-0E9BCB13CEFE}"/>
              </a:ext>
            </a:extLst>
          </p:cNvPr>
          <p:cNvSpPr/>
          <p:nvPr/>
        </p:nvSpPr>
        <p:spPr bwMode="auto">
          <a:xfrm>
            <a:off x="2445544" y="5529138"/>
            <a:ext cx="1028700" cy="376238"/>
          </a:xfrm>
          <a:custGeom>
            <a:avLst/>
            <a:gdLst>
              <a:gd name="connsiteX0" fmla="*/ 1047750 w 1047750"/>
              <a:gd name="connsiteY0" fmla="*/ 288132 h 294760"/>
              <a:gd name="connsiteX1" fmla="*/ 176212 w 1047750"/>
              <a:gd name="connsiteY1" fmla="*/ 257175 h 294760"/>
              <a:gd name="connsiteX2" fmla="*/ 0 w 1047750"/>
              <a:gd name="connsiteY2" fmla="*/ 0 h 294760"/>
            </a:gdLst>
            <a:ahLst/>
            <a:cxnLst>
              <a:cxn ang="0">
                <a:pos x="connsiteX0" y="connsiteY0"/>
              </a:cxn>
              <a:cxn ang="0">
                <a:pos x="connsiteX1" y="connsiteY1"/>
              </a:cxn>
              <a:cxn ang="0">
                <a:pos x="connsiteX2" y="connsiteY2"/>
              </a:cxn>
            </a:cxnLst>
            <a:rect l="l" t="t" r="r" b="b"/>
            <a:pathLst>
              <a:path w="1047750" h="294760">
                <a:moveTo>
                  <a:pt x="1047750" y="288132"/>
                </a:moveTo>
                <a:cubicBezTo>
                  <a:pt x="699293" y="296664"/>
                  <a:pt x="350837" y="305197"/>
                  <a:pt x="176212" y="257175"/>
                </a:cubicBezTo>
                <a:cubicBezTo>
                  <a:pt x="1587" y="209153"/>
                  <a:pt x="793" y="104576"/>
                  <a:pt x="0" y="0"/>
                </a:cubicBezTo>
              </a:path>
            </a:pathLst>
          </a:custGeom>
          <a:noFill/>
          <a:ln w="28575" cap="flat" cmpd="sng" algn="ctr">
            <a:solidFill>
              <a:srgbClr val="FF0000">
                <a:alpha val="69804"/>
              </a:srgbClr>
            </a:solidFill>
            <a:prstDash val="solid"/>
            <a:round/>
            <a:headEnd type="none" w="med" len="lg"/>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任意多边形: 形状 24">
            <a:extLst>
              <a:ext uri="{FF2B5EF4-FFF2-40B4-BE49-F238E27FC236}">
                <a16:creationId xmlns:a16="http://schemas.microsoft.com/office/drawing/2014/main" id="{9500374F-B65A-420E-875B-BFE9D7327B00}"/>
              </a:ext>
            </a:extLst>
          </p:cNvPr>
          <p:cNvSpPr/>
          <p:nvPr/>
        </p:nvSpPr>
        <p:spPr bwMode="auto">
          <a:xfrm flipH="1">
            <a:off x="1209670" y="5529137"/>
            <a:ext cx="983460" cy="373857"/>
          </a:xfrm>
          <a:custGeom>
            <a:avLst/>
            <a:gdLst>
              <a:gd name="connsiteX0" fmla="*/ 1047750 w 1047750"/>
              <a:gd name="connsiteY0" fmla="*/ 288132 h 294760"/>
              <a:gd name="connsiteX1" fmla="*/ 176212 w 1047750"/>
              <a:gd name="connsiteY1" fmla="*/ 257175 h 294760"/>
              <a:gd name="connsiteX2" fmla="*/ 0 w 1047750"/>
              <a:gd name="connsiteY2" fmla="*/ 0 h 294760"/>
            </a:gdLst>
            <a:ahLst/>
            <a:cxnLst>
              <a:cxn ang="0">
                <a:pos x="connsiteX0" y="connsiteY0"/>
              </a:cxn>
              <a:cxn ang="0">
                <a:pos x="connsiteX1" y="connsiteY1"/>
              </a:cxn>
              <a:cxn ang="0">
                <a:pos x="connsiteX2" y="connsiteY2"/>
              </a:cxn>
            </a:cxnLst>
            <a:rect l="l" t="t" r="r" b="b"/>
            <a:pathLst>
              <a:path w="1047750" h="294760">
                <a:moveTo>
                  <a:pt x="1047750" y="288132"/>
                </a:moveTo>
                <a:cubicBezTo>
                  <a:pt x="699293" y="296664"/>
                  <a:pt x="350837" y="305197"/>
                  <a:pt x="176212" y="257175"/>
                </a:cubicBezTo>
                <a:cubicBezTo>
                  <a:pt x="1587" y="209153"/>
                  <a:pt x="793" y="104576"/>
                  <a:pt x="0" y="0"/>
                </a:cubicBezTo>
              </a:path>
            </a:pathLst>
          </a:custGeom>
          <a:noFill/>
          <a:ln w="28575" cap="flat" cmpd="sng" algn="ctr">
            <a:solidFill>
              <a:srgbClr val="FF0000">
                <a:alpha val="69804"/>
              </a:srgbClr>
            </a:solidFill>
            <a:prstDash val="solid"/>
            <a:round/>
            <a:headEnd type="triangle" w="med" len="lg"/>
            <a:tailEnd type="non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26" name="直接连接符 25">
            <a:extLst>
              <a:ext uri="{FF2B5EF4-FFF2-40B4-BE49-F238E27FC236}">
                <a16:creationId xmlns:a16="http://schemas.microsoft.com/office/drawing/2014/main" id="{B6392071-A7E2-4A37-A2F1-395129C5E5CE}"/>
              </a:ext>
            </a:extLst>
          </p:cNvPr>
          <p:cNvCxnSpPr/>
          <p:nvPr/>
        </p:nvCxnSpPr>
        <p:spPr bwMode="auto">
          <a:xfrm>
            <a:off x="1209672" y="5994963"/>
            <a:ext cx="2264572" cy="0"/>
          </a:xfrm>
          <a:prstGeom prst="line">
            <a:avLst/>
          </a:prstGeom>
          <a:noFill/>
          <a:ln w="28575" cap="flat" cmpd="sng" algn="ctr">
            <a:solidFill>
              <a:srgbClr val="FF0000">
                <a:alpha val="69804"/>
              </a:srgbClr>
            </a:solidFill>
            <a:prstDash val="solid"/>
            <a:round/>
            <a:headEnd type="triangle" w="med" len="lg"/>
            <a:tailEnd type="none" w="med" len="lg"/>
          </a:ln>
          <a:effectLst/>
        </p:spPr>
      </p:cxnSp>
      <p:cxnSp>
        <p:nvCxnSpPr>
          <p:cNvPr id="27" name="直接连接符 26">
            <a:extLst>
              <a:ext uri="{FF2B5EF4-FFF2-40B4-BE49-F238E27FC236}">
                <a16:creationId xmlns:a16="http://schemas.microsoft.com/office/drawing/2014/main" id="{C94C34B9-07B4-4A0E-AD96-EDA48A977E48}"/>
              </a:ext>
            </a:extLst>
          </p:cNvPr>
          <p:cNvCxnSpPr>
            <a:cxnSpLocks/>
          </p:cNvCxnSpPr>
          <p:nvPr/>
        </p:nvCxnSpPr>
        <p:spPr bwMode="auto">
          <a:xfrm>
            <a:off x="6731794" y="5445224"/>
            <a:ext cx="776287" cy="0"/>
          </a:xfrm>
          <a:prstGeom prst="line">
            <a:avLst/>
          </a:prstGeom>
          <a:noFill/>
          <a:ln w="76200" cap="flat" cmpd="sng" algn="ctr">
            <a:solidFill>
              <a:srgbClr val="FF0000">
                <a:alpha val="69804"/>
              </a:srgbClr>
            </a:solidFill>
            <a:prstDash val="solid"/>
            <a:round/>
            <a:headEnd type="triangle" w="med" len="sm"/>
            <a:tailEnd type="none" w="med" len="lg"/>
          </a:ln>
          <a:effectLst/>
        </p:spPr>
      </p:cxnSp>
      <p:cxnSp>
        <p:nvCxnSpPr>
          <p:cNvPr id="28" name="直接连接符 27">
            <a:extLst>
              <a:ext uri="{FF2B5EF4-FFF2-40B4-BE49-F238E27FC236}">
                <a16:creationId xmlns:a16="http://schemas.microsoft.com/office/drawing/2014/main" id="{DAF13CCE-BF98-4A35-BFEC-BD71A4CC2171}"/>
              </a:ext>
            </a:extLst>
          </p:cNvPr>
          <p:cNvCxnSpPr>
            <a:cxnSpLocks/>
          </p:cNvCxnSpPr>
          <p:nvPr/>
        </p:nvCxnSpPr>
        <p:spPr bwMode="auto">
          <a:xfrm>
            <a:off x="5119688" y="5445224"/>
            <a:ext cx="826293" cy="0"/>
          </a:xfrm>
          <a:prstGeom prst="line">
            <a:avLst/>
          </a:prstGeom>
          <a:noFill/>
          <a:ln w="76200" cap="flat" cmpd="sng" algn="ctr">
            <a:solidFill>
              <a:srgbClr val="FF0000">
                <a:alpha val="69804"/>
              </a:srgbClr>
            </a:solidFill>
            <a:prstDash val="solid"/>
            <a:round/>
            <a:headEnd type="triangle" w="med" len="sm"/>
            <a:tailEnd type="none" w="med" len="lg"/>
          </a:ln>
          <a:effectLst/>
        </p:spPr>
      </p:cxnSp>
      <p:sp>
        <p:nvSpPr>
          <p:cNvPr id="30" name="矩形 29">
            <a:extLst>
              <a:ext uri="{FF2B5EF4-FFF2-40B4-BE49-F238E27FC236}">
                <a16:creationId xmlns:a16="http://schemas.microsoft.com/office/drawing/2014/main" id="{77E152E4-42E0-4764-B9AC-03B8507B1BAE}"/>
              </a:ext>
            </a:extLst>
          </p:cNvPr>
          <p:cNvSpPr/>
          <p:nvPr/>
        </p:nvSpPr>
        <p:spPr>
          <a:xfrm>
            <a:off x="5188772" y="99397"/>
            <a:ext cx="3631700" cy="523220"/>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r>
              <a:rPr lang="en-US" altLang="zh-CN" dirty="0">
                <a:solidFill>
                  <a:srgbClr val="0000FF"/>
                </a:solidFill>
              </a:rPr>
              <a:t>T</a:t>
            </a:r>
            <a:r>
              <a:rPr lang="en-US" altLang="zh-CN" baseline="-25000" dirty="0">
                <a:solidFill>
                  <a:srgbClr val="0000FF"/>
                </a:solidFill>
              </a:rPr>
              <a:t>A</a:t>
            </a:r>
            <a:r>
              <a:rPr lang="zh-CN" altLang="en-US" dirty="0">
                <a:solidFill>
                  <a:srgbClr val="0000FF"/>
                </a:solidFill>
              </a:rPr>
              <a:t>＝</a:t>
            </a:r>
            <a:r>
              <a:rPr lang="en-US" altLang="zh-CN" dirty="0">
                <a:solidFill>
                  <a:srgbClr val="0000FF"/>
                </a:solidFill>
              </a:rPr>
              <a:t>T</a:t>
            </a:r>
            <a:r>
              <a:rPr lang="en-US" altLang="zh-CN" baseline="-25000" dirty="0">
                <a:solidFill>
                  <a:srgbClr val="0000FF"/>
                </a:solidFill>
              </a:rPr>
              <a:t>C</a:t>
            </a:r>
            <a:r>
              <a:rPr lang="zh-CN" altLang="en-US"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1</a:t>
            </a:r>
            <a:r>
              <a:rPr lang="zh-CN" altLang="en-US" dirty="0">
                <a:solidFill>
                  <a:srgbClr val="0000FF"/>
                </a:solidFill>
              </a:rPr>
              <a:t>－</a:t>
            </a:r>
            <a:r>
              <a:rPr lang="en-US" altLang="zh-CN" i="1" dirty="0">
                <a:solidFill>
                  <a:srgbClr val="0000FF"/>
                </a:solidFill>
              </a:rPr>
              <a:t>h</a:t>
            </a:r>
            <a:r>
              <a:rPr lang="en-US" altLang="zh-CN" dirty="0">
                <a:solidFill>
                  <a:srgbClr val="0000FF"/>
                </a:solidFill>
                <a:latin typeface="宋体" pitchFamily="2" charset="-122"/>
              </a:rPr>
              <a:t>)</a:t>
            </a:r>
            <a:r>
              <a:rPr lang="en-US" altLang="zh-CN" dirty="0">
                <a:solidFill>
                  <a:srgbClr val="0000FF"/>
                </a:solidFill>
              </a:rPr>
              <a:t>×T</a:t>
            </a:r>
            <a:r>
              <a:rPr lang="en-US" altLang="zh-CN" baseline="-25000" dirty="0">
                <a:solidFill>
                  <a:srgbClr val="0000FF"/>
                </a:solidFill>
              </a:rPr>
              <a:t>M</a:t>
            </a:r>
            <a:endParaRPr lang="zh-CN" altLang="en-US" dirty="0"/>
          </a:p>
        </p:txBody>
      </p:sp>
      <p:cxnSp>
        <p:nvCxnSpPr>
          <p:cNvPr id="32" name="直接连接符 31">
            <a:extLst>
              <a:ext uri="{FF2B5EF4-FFF2-40B4-BE49-F238E27FC236}">
                <a16:creationId xmlns:a16="http://schemas.microsoft.com/office/drawing/2014/main" id="{182C0B44-C76A-4C5D-B8D4-2CDADF51B831}"/>
              </a:ext>
            </a:extLst>
          </p:cNvPr>
          <p:cNvCxnSpPr/>
          <p:nvPr/>
        </p:nvCxnSpPr>
        <p:spPr bwMode="auto">
          <a:xfrm>
            <a:off x="779028" y="2322246"/>
            <a:ext cx="8041122" cy="0"/>
          </a:xfrm>
          <a:prstGeom prst="line">
            <a:avLst/>
          </a:prstGeom>
          <a:solidFill>
            <a:srgbClr val="FFFF99"/>
          </a:solidFill>
          <a:ln w="76200" cap="flat" cmpd="sng" algn="ctr">
            <a:solidFill>
              <a:srgbClr val="FF3300">
                <a:alpha val="40000"/>
              </a:srgbClr>
            </a:solidFill>
            <a:prstDash val="solid"/>
            <a:round/>
            <a:headEnd type="none" w="med" len="med"/>
            <a:tailEnd type="none" w="med" len="med"/>
          </a:ln>
          <a:effectLst/>
        </p:spPr>
      </p:cxnSp>
      <p:cxnSp>
        <p:nvCxnSpPr>
          <p:cNvPr id="34" name="直接箭头连接符 33">
            <a:extLst>
              <a:ext uri="{FF2B5EF4-FFF2-40B4-BE49-F238E27FC236}">
                <a16:creationId xmlns:a16="http://schemas.microsoft.com/office/drawing/2014/main" id="{E6BCD384-B385-4E99-90C0-AA3E8A50BAC4}"/>
              </a:ext>
            </a:extLst>
          </p:cNvPr>
          <p:cNvCxnSpPr>
            <a:cxnSpLocks/>
          </p:cNvCxnSpPr>
          <p:nvPr/>
        </p:nvCxnSpPr>
        <p:spPr bwMode="auto">
          <a:xfrm flipV="1">
            <a:off x="8028384" y="568326"/>
            <a:ext cx="0" cy="1411370"/>
          </a:xfrm>
          <a:prstGeom prst="straightConnector1">
            <a:avLst/>
          </a:prstGeom>
          <a:solidFill>
            <a:srgbClr val="FFFF99"/>
          </a:solidFill>
          <a:ln w="76200" cap="flat" cmpd="sng" algn="ctr">
            <a:solidFill>
              <a:srgbClr val="00CC00">
                <a:alpha val="50196"/>
              </a:srgbClr>
            </a:solidFill>
            <a:prstDash val="solid"/>
            <a:round/>
            <a:headEnd type="none" w="med" len="med"/>
            <a:tailEnd type="triangle" w="med" len="lg"/>
          </a:ln>
          <a:effectLst/>
        </p:spPr>
      </p:cxnSp>
    </p:spTree>
    <p:extLst>
      <p:ext uri="{BB962C8B-B14F-4D97-AF65-F5344CB8AC3E}">
        <p14:creationId xmlns:p14="http://schemas.microsoft.com/office/powerpoint/2010/main" val="2229343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9"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strips(upLeft)">
                                      <p:cBhvr>
                                        <p:cTn id="20" dur="500"/>
                                        <p:tgtEl>
                                          <p:spTgt spid="24"/>
                                        </p:tgtEl>
                                      </p:cBhvr>
                                    </p:animEffect>
                                  </p:childTnLst>
                                </p:cTn>
                              </p:par>
                            </p:childTnLst>
                          </p:cTn>
                        </p:par>
                        <p:par>
                          <p:cTn id="21" fill="hold">
                            <p:stCondLst>
                              <p:cond delay="500"/>
                            </p:stCondLst>
                            <p:childTnLst>
                              <p:par>
                                <p:cTn id="22" presetID="18" presetClass="entr" presetSubtype="12"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strips(downLef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2"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ppt_x</p:attrName>
                                        </p:attrNameLst>
                                      </p:cBhvr>
                                      <p:tavLst>
                                        <p:tav tm="0">
                                          <p:val>
                                            <p:strVal val="#ppt_x+#ppt_w/2"/>
                                          </p:val>
                                        </p:tav>
                                        <p:tav tm="100000">
                                          <p:val>
                                            <p:strVal val="#ppt_x"/>
                                          </p:val>
                                        </p:tav>
                                      </p:tavLst>
                                    </p:anim>
                                    <p:anim calcmode="lin" valueType="num">
                                      <p:cBhvr>
                                        <p:cTn id="30" dur="500" fill="hold"/>
                                        <p:tgtEl>
                                          <p:spTgt spid="26"/>
                                        </p:tgtEl>
                                        <p:attrNameLst>
                                          <p:attrName>ppt_y</p:attrName>
                                        </p:attrNameLst>
                                      </p:cBhvr>
                                      <p:tavLst>
                                        <p:tav tm="0">
                                          <p:val>
                                            <p:strVal val="#ppt_y"/>
                                          </p:val>
                                        </p:tav>
                                        <p:tav tm="100000">
                                          <p:val>
                                            <p:strVal val="#ppt_y"/>
                                          </p:val>
                                        </p:tav>
                                      </p:tavLst>
                                    </p:anim>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2"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ppt_x</p:attrName>
                                        </p:attrNameLst>
                                      </p:cBhvr>
                                      <p:tavLst>
                                        <p:tav tm="0">
                                          <p:val>
                                            <p:strVal val="#ppt_x+#ppt_w/2"/>
                                          </p:val>
                                        </p:tav>
                                        <p:tav tm="100000">
                                          <p:val>
                                            <p:strVal val="#ppt_x"/>
                                          </p:val>
                                        </p:tav>
                                      </p:tavLst>
                                    </p:anim>
                                    <p:anim calcmode="lin" valueType="num">
                                      <p:cBhvr>
                                        <p:cTn id="38" dur="500" fill="hold"/>
                                        <p:tgtEl>
                                          <p:spTgt spid="27"/>
                                        </p:tgtEl>
                                        <p:attrNameLst>
                                          <p:attrName>ppt_y</p:attrName>
                                        </p:attrNameLst>
                                      </p:cBhvr>
                                      <p:tavLst>
                                        <p:tav tm="0">
                                          <p:val>
                                            <p:strVal val="#ppt_y"/>
                                          </p:val>
                                        </p:tav>
                                        <p:tav tm="100000">
                                          <p:val>
                                            <p:strVal val="#ppt_y"/>
                                          </p:val>
                                        </p:tav>
                                      </p:tavLst>
                                    </p:anim>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2"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ppt_x</p:attrName>
                                        </p:attrNameLst>
                                      </p:cBhvr>
                                      <p:tavLst>
                                        <p:tav tm="0">
                                          <p:val>
                                            <p:strVal val="#ppt_x+#ppt_w/2"/>
                                          </p:val>
                                        </p:tav>
                                        <p:tav tm="100000">
                                          <p:val>
                                            <p:strVal val="#ppt_x"/>
                                          </p:val>
                                        </p:tav>
                                      </p:tavLst>
                                    </p:anim>
                                    <p:anim calcmode="lin" valueType="num">
                                      <p:cBhvr>
                                        <p:cTn id="46" dur="500" fill="hold"/>
                                        <p:tgtEl>
                                          <p:spTgt spid="28"/>
                                        </p:tgtEl>
                                        <p:attrNameLst>
                                          <p:attrName>ppt_y</p:attrName>
                                        </p:attrNameLst>
                                      </p:cBhvr>
                                      <p:tavLst>
                                        <p:tav tm="0">
                                          <p:val>
                                            <p:strVal val="#ppt_y"/>
                                          </p:val>
                                        </p:tav>
                                        <p:tav tm="100000">
                                          <p:val>
                                            <p:strVal val="#ppt_y"/>
                                          </p:val>
                                        </p:tav>
                                      </p:tavLst>
                                    </p:anim>
                                    <p:anim calcmode="lin" valueType="num">
                                      <p:cBhvr>
                                        <p:cTn id="47" dur="500" fill="hold"/>
                                        <p:tgtEl>
                                          <p:spTgt spid="28"/>
                                        </p:tgtEl>
                                        <p:attrNameLst>
                                          <p:attrName>ppt_w</p:attrName>
                                        </p:attrNameLst>
                                      </p:cBhvr>
                                      <p:tavLst>
                                        <p:tav tm="0">
                                          <p:val>
                                            <p:fltVal val="0"/>
                                          </p:val>
                                        </p:tav>
                                        <p:tav tm="100000">
                                          <p:val>
                                            <p:strVal val="#ppt_w"/>
                                          </p:val>
                                        </p:tav>
                                      </p:tavLst>
                                    </p:anim>
                                    <p:anim calcmode="lin" valueType="num">
                                      <p:cBhvr>
                                        <p:cTn id="48"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4"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ppt_x</p:attrName>
                                        </p:attrNameLst>
                                      </p:cBhvr>
                                      <p:tavLst>
                                        <p:tav tm="0">
                                          <p:val>
                                            <p:strVal val="#ppt_x"/>
                                          </p:val>
                                        </p:tav>
                                        <p:tav tm="100000">
                                          <p:val>
                                            <p:strVal val="#ppt_x"/>
                                          </p:val>
                                        </p:tav>
                                      </p:tavLst>
                                    </p:anim>
                                    <p:anim calcmode="lin" valueType="num">
                                      <p:cBhvr>
                                        <p:cTn id="59" dur="500" fill="hold"/>
                                        <p:tgtEl>
                                          <p:spTgt spid="34"/>
                                        </p:tgtEl>
                                        <p:attrNameLst>
                                          <p:attrName>ppt_y</p:attrName>
                                        </p:attrNameLst>
                                      </p:cBhvr>
                                      <p:tavLst>
                                        <p:tav tm="0">
                                          <p:val>
                                            <p:strVal val="#ppt_y+#ppt_h/2"/>
                                          </p:val>
                                        </p:tav>
                                        <p:tav tm="100000">
                                          <p:val>
                                            <p:strVal val="#ppt_y"/>
                                          </p:val>
                                        </p:tav>
                                      </p:tavLst>
                                    </p:anim>
                                    <p:anim calcmode="lin" valueType="num">
                                      <p:cBhvr>
                                        <p:cTn id="60" dur="500" fill="hold"/>
                                        <p:tgtEl>
                                          <p:spTgt spid="34"/>
                                        </p:tgtEl>
                                        <p:attrNameLst>
                                          <p:attrName>ppt_w</p:attrName>
                                        </p:attrNameLst>
                                      </p:cBhvr>
                                      <p:tavLst>
                                        <p:tav tm="0">
                                          <p:val>
                                            <p:strVal val="#ppt_w"/>
                                          </p:val>
                                        </p:tav>
                                        <p:tav tm="100000">
                                          <p:val>
                                            <p:strVal val="#ppt_w"/>
                                          </p:val>
                                        </p:tav>
                                      </p:tavLst>
                                    </p:anim>
                                    <p:anim calcmode="lin" valueType="num">
                                      <p:cBhvr>
                                        <p:cTn id="61" dur="500" fill="hold"/>
                                        <p:tgtEl>
                                          <p:spTgt spid="34"/>
                                        </p:tgtEl>
                                        <p:attrNameLst>
                                          <p:attrName>ppt_h</p:attrName>
                                        </p:attrNameLst>
                                      </p:cBhvr>
                                      <p:tavLst>
                                        <p:tav tm="0">
                                          <p:val>
                                            <p:fltVal val="0"/>
                                          </p:val>
                                        </p:tav>
                                        <p:tav tm="100000">
                                          <p:val>
                                            <p:strVal val="#ppt_h"/>
                                          </p:val>
                                        </p:tav>
                                      </p:tavLst>
                                    </p:anim>
                                  </p:childTnLst>
                                </p:cTn>
                              </p:par>
                            </p:childTnLst>
                          </p:cTn>
                        </p:par>
                        <p:par>
                          <p:cTn id="62" fill="hold">
                            <p:stCondLst>
                              <p:cond delay="500"/>
                            </p:stCondLst>
                            <p:childTnLst>
                              <p:par>
                                <p:cTn id="63" presetID="53" presetClass="entr" presetSubtype="16"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3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74F0-65C8-46CD-80C1-0DF429664B6A}"/>
              </a:ext>
            </a:extLst>
          </p:cNvPr>
          <p:cNvSpPr>
            <a:spLocks noGrp="1"/>
          </p:cNvSpPr>
          <p:nvPr>
            <p:ph type="title"/>
          </p:nvPr>
        </p:nvSpPr>
        <p:spPr/>
        <p:txBody>
          <a:bodyPr/>
          <a:lstStyle/>
          <a:p>
            <a:r>
              <a:rPr lang="it-IT" altLang="zh-CN" dirty="0"/>
              <a:t>4.3.5 Cache</a:t>
            </a:r>
            <a:r>
              <a:rPr lang="zh-CN" altLang="it-IT" dirty="0"/>
              <a:t>性能</a:t>
            </a:r>
            <a:r>
              <a:rPr lang="zh-CN" altLang="en-US" dirty="0"/>
              <a:t>测量</a:t>
            </a:r>
          </a:p>
        </p:txBody>
      </p:sp>
      <p:sp>
        <p:nvSpPr>
          <p:cNvPr id="3" name="内容占位符 2">
            <a:extLst>
              <a:ext uri="{FF2B5EF4-FFF2-40B4-BE49-F238E27FC236}">
                <a16:creationId xmlns:a16="http://schemas.microsoft.com/office/drawing/2014/main" id="{FA5860E7-ACAD-4A30-AAFD-FF5B0ED267C2}"/>
              </a:ext>
            </a:extLst>
          </p:cNvPr>
          <p:cNvSpPr>
            <a:spLocks noGrp="1"/>
          </p:cNvSpPr>
          <p:nvPr>
            <p:ph idx="1"/>
          </p:nvPr>
        </p:nvSpPr>
        <p:spPr>
          <a:xfrm>
            <a:off x="179512" y="2060848"/>
            <a:ext cx="8892480" cy="4176440"/>
          </a:xfrm>
        </p:spPr>
        <p:txBody>
          <a:bodyPr/>
          <a:lstStyle/>
          <a:p>
            <a:pPr marL="0" indent="0">
              <a:buNone/>
            </a:pPr>
            <a:r>
              <a:rPr lang="en-US" altLang="zh-CN" sz="2400" dirty="0">
                <a:solidFill>
                  <a:srgbClr val="FF0000"/>
                </a:solidFill>
              </a:rPr>
              <a:t>【</a:t>
            </a:r>
            <a:r>
              <a:rPr lang="zh-CN" altLang="en-US" sz="2400" dirty="0">
                <a:solidFill>
                  <a:srgbClr val="FF0000"/>
                </a:solidFill>
              </a:rPr>
              <a:t>例</a:t>
            </a:r>
            <a:r>
              <a:rPr lang="en-US" altLang="zh-CN" sz="2400" dirty="0">
                <a:solidFill>
                  <a:srgbClr val="FF0000"/>
                </a:solidFill>
              </a:rPr>
              <a:t>4.5】</a:t>
            </a:r>
          </a:p>
          <a:p>
            <a:pPr marL="0" indent="0">
              <a:buNone/>
            </a:pPr>
            <a:r>
              <a:rPr lang="zh-CN" altLang="en-US" sz="2400" dirty="0"/>
              <a:t>（</a:t>
            </a:r>
            <a:r>
              <a:rPr lang="en-US" altLang="zh-CN" sz="2400" dirty="0"/>
              <a:t>1</a:t>
            </a:r>
            <a:r>
              <a:rPr lang="zh-CN" altLang="en-US" sz="2400" dirty="0"/>
              <a:t>）某计算机中的</a:t>
            </a:r>
            <a:r>
              <a:rPr lang="en-US" altLang="zh-CN" sz="2400" dirty="0"/>
              <a:t>Cache</a:t>
            </a:r>
            <a:r>
              <a:rPr lang="zh-CN" altLang="en-US" sz="2400" dirty="0"/>
              <a:t>以</a:t>
            </a:r>
            <a:r>
              <a:rPr lang="en-US" altLang="zh-CN" sz="2400" dirty="0"/>
              <a:t>1</a:t>
            </a:r>
            <a:r>
              <a:rPr lang="zh-CN" altLang="en-US" sz="2400" dirty="0"/>
              <a:t>个字为一块，</a:t>
            </a:r>
            <a:r>
              <a:rPr lang="en-US" altLang="zh-CN" sz="2400" dirty="0"/>
              <a:t>CPU</a:t>
            </a:r>
            <a:r>
              <a:rPr lang="zh-CN" altLang="en-US" sz="2400" dirty="0"/>
              <a:t>从主存</a:t>
            </a:r>
            <a:r>
              <a:rPr lang="en-US" altLang="zh-CN" sz="2400" dirty="0"/>
              <a:t>0</a:t>
            </a:r>
            <a:r>
              <a:rPr lang="zh-CN" altLang="en-US" sz="2400" dirty="0"/>
              <a:t>地址开始顺序读</a:t>
            </a:r>
            <a:r>
              <a:rPr lang="en-US" altLang="zh-CN" sz="2400" dirty="0"/>
              <a:t>10</a:t>
            </a:r>
            <a:r>
              <a:rPr lang="zh-CN" altLang="en-US" sz="2400" dirty="0"/>
              <a:t>个字，重复</a:t>
            </a:r>
            <a:r>
              <a:rPr lang="en-US" altLang="zh-CN" sz="2400" dirty="0"/>
              <a:t>100</a:t>
            </a:r>
            <a:r>
              <a:rPr lang="zh-CN" altLang="en-US" sz="2400" dirty="0"/>
              <a:t>次，</a:t>
            </a:r>
            <a:r>
              <a:rPr lang="en-US" altLang="zh-CN" sz="2400" dirty="0"/>
              <a:t>Cache</a:t>
            </a:r>
            <a:r>
              <a:rPr lang="zh-CN" altLang="en-US" sz="2400" dirty="0"/>
              <a:t>命中率为</a:t>
            </a:r>
            <a:r>
              <a:rPr lang="en-US" altLang="zh-CN" sz="2400" dirty="0"/>
              <a:t>99%</a:t>
            </a:r>
            <a:r>
              <a:rPr lang="zh-CN" altLang="en-US" sz="2400" dirty="0"/>
              <a:t>，</a:t>
            </a:r>
            <a:r>
              <a:rPr lang="en-US" altLang="zh-CN" sz="2400" dirty="0"/>
              <a:t>T</a:t>
            </a:r>
            <a:r>
              <a:rPr lang="en-US" altLang="zh-CN" sz="2400" baseline="-25000" dirty="0"/>
              <a:t>M</a:t>
            </a:r>
            <a:r>
              <a:rPr lang="zh-CN" altLang="en-US" sz="2400" dirty="0"/>
              <a:t>为</a:t>
            </a:r>
            <a:r>
              <a:rPr lang="en-US" altLang="zh-CN" sz="2400" dirty="0"/>
              <a:t>100ns</a:t>
            </a:r>
            <a:r>
              <a:rPr lang="zh-CN" altLang="en-US" sz="2400" dirty="0"/>
              <a:t>，</a:t>
            </a:r>
            <a:r>
              <a:rPr lang="en-US" altLang="zh-CN" sz="2400" dirty="0"/>
              <a:t>T</a:t>
            </a:r>
            <a:r>
              <a:rPr lang="en-US" altLang="zh-CN" sz="2400" baseline="-25000" dirty="0"/>
              <a:t>C</a:t>
            </a:r>
            <a:r>
              <a:rPr lang="zh-CN" altLang="en-US" sz="2400" dirty="0"/>
              <a:t>为</a:t>
            </a:r>
            <a:r>
              <a:rPr lang="en-US" altLang="zh-CN" sz="2400" dirty="0"/>
              <a:t>10ns</a:t>
            </a:r>
            <a:r>
              <a:rPr lang="zh-CN" altLang="en-US" sz="2400" dirty="0"/>
              <a:t>。</a:t>
            </a:r>
            <a:r>
              <a:rPr lang="en-US" altLang="zh-CN" sz="2400" dirty="0"/>
              <a:t>Cache-</a:t>
            </a:r>
            <a:r>
              <a:rPr lang="zh-CN" altLang="en-US" sz="2400" dirty="0"/>
              <a:t>主存系统的平均访问时间为多少？</a:t>
            </a:r>
            <a:endParaRPr lang="en-US" altLang="zh-CN" sz="2400" dirty="0"/>
          </a:p>
          <a:p>
            <a:pPr marL="0" indent="0">
              <a:buNone/>
            </a:pPr>
            <a:r>
              <a:rPr lang="zh-CN" altLang="en-US" sz="2400" dirty="0"/>
              <a:t>（</a:t>
            </a:r>
            <a:r>
              <a:rPr lang="en-US" altLang="zh-CN" sz="2400" dirty="0"/>
              <a:t>2</a:t>
            </a:r>
            <a:r>
              <a:rPr lang="zh-CN" altLang="en-US" sz="2400" dirty="0"/>
              <a:t>）若主存采用多体交叉结构，</a:t>
            </a:r>
            <a:r>
              <a:rPr lang="en-US" altLang="zh-CN" sz="2400" dirty="0"/>
              <a:t>10</a:t>
            </a:r>
            <a:r>
              <a:rPr lang="zh-CN" altLang="en-US" sz="2400" dirty="0"/>
              <a:t>个字的块可以用</a:t>
            </a:r>
            <a:r>
              <a:rPr lang="en-US" altLang="zh-CN" sz="2400" dirty="0"/>
              <a:t>T</a:t>
            </a:r>
            <a:r>
              <a:rPr lang="en-US" altLang="zh-CN" sz="2400" baseline="-25000" dirty="0"/>
              <a:t>M</a:t>
            </a:r>
            <a:r>
              <a:rPr lang="zh-CN" altLang="en-US" sz="2400" dirty="0"/>
              <a:t>时间调入</a:t>
            </a:r>
            <a:r>
              <a:rPr lang="en-US" altLang="zh-CN" sz="2400" dirty="0"/>
              <a:t>/</a:t>
            </a:r>
            <a:r>
              <a:rPr lang="zh-CN" altLang="en-US" sz="2400" dirty="0"/>
              <a:t>替换</a:t>
            </a:r>
            <a:r>
              <a:rPr lang="en-US" altLang="zh-CN" sz="2400" dirty="0"/>
              <a:t>Cache</a:t>
            </a:r>
            <a:r>
              <a:rPr lang="zh-CN" altLang="en-US" sz="2400" dirty="0"/>
              <a:t>，则</a:t>
            </a:r>
            <a:r>
              <a:rPr lang="en-US" altLang="zh-CN" sz="2400" dirty="0"/>
              <a:t>Cache-</a:t>
            </a:r>
            <a:r>
              <a:rPr lang="zh-CN" altLang="en-US" sz="2400" dirty="0"/>
              <a:t>主存系统的平均访问时间又为多少？</a:t>
            </a:r>
            <a:endParaRPr lang="en-US" altLang="zh-CN" sz="2400" dirty="0"/>
          </a:p>
          <a:p>
            <a:pPr marL="0" indent="0">
              <a:buNone/>
            </a:pPr>
            <a:r>
              <a:rPr lang="en-US" altLang="zh-CN" sz="2400" dirty="0"/>
              <a:t>【</a:t>
            </a:r>
            <a:r>
              <a:rPr lang="zh-CN" altLang="en-US" sz="2400" dirty="0"/>
              <a:t>解</a:t>
            </a:r>
            <a:r>
              <a:rPr lang="en-US" altLang="zh-CN" sz="2400" dirty="0"/>
              <a:t>】</a:t>
            </a:r>
          </a:p>
          <a:p>
            <a:pPr marL="0" indent="0">
              <a:buNone/>
            </a:pPr>
            <a:r>
              <a:rPr lang="zh-CN" altLang="en-US" sz="2400" dirty="0"/>
              <a:t>（</a:t>
            </a:r>
            <a:r>
              <a:rPr lang="en-US" altLang="zh-CN" sz="2400" dirty="0"/>
              <a:t>1</a:t>
            </a:r>
            <a:r>
              <a:rPr lang="zh-CN" altLang="en-US" sz="2400" dirty="0"/>
              <a:t>）</a:t>
            </a:r>
            <a:r>
              <a:rPr lang="en-US" altLang="zh-CN" sz="2400" dirty="0"/>
              <a:t>T</a:t>
            </a:r>
            <a:r>
              <a:rPr lang="en-US" altLang="zh-CN" sz="2400" baseline="-25000" dirty="0"/>
              <a:t>A</a:t>
            </a:r>
            <a:r>
              <a:rPr lang="zh-CN" altLang="en-US" sz="2400" dirty="0"/>
              <a:t>＝</a:t>
            </a:r>
            <a:r>
              <a:rPr lang="en-US" altLang="zh-CN" sz="2400" dirty="0"/>
              <a:t>T</a:t>
            </a:r>
            <a:r>
              <a:rPr lang="en-US" altLang="zh-CN" sz="2400" baseline="-25000" dirty="0"/>
              <a:t>C</a:t>
            </a:r>
            <a:r>
              <a:rPr lang="zh-CN" altLang="en-US" sz="2400" dirty="0"/>
              <a:t>＋</a:t>
            </a:r>
            <a:r>
              <a:rPr lang="en-US" altLang="zh-CN" sz="2400" dirty="0">
                <a:latin typeface="宋体" pitchFamily="2" charset="-122"/>
              </a:rPr>
              <a:t>(</a:t>
            </a:r>
            <a:r>
              <a:rPr lang="en-US" altLang="zh-CN" sz="2400" dirty="0"/>
              <a:t>1</a:t>
            </a:r>
            <a:r>
              <a:rPr lang="zh-CN" altLang="en-US" sz="2400" dirty="0"/>
              <a:t>－</a:t>
            </a:r>
            <a:r>
              <a:rPr lang="en-US" altLang="zh-CN" sz="2400" i="1" dirty="0"/>
              <a:t>h</a:t>
            </a:r>
            <a:r>
              <a:rPr lang="en-US" altLang="zh-CN" sz="2400" dirty="0">
                <a:latin typeface="宋体" pitchFamily="2" charset="-122"/>
              </a:rPr>
              <a:t>)</a:t>
            </a:r>
            <a:r>
              <a:rPr lang="en-US" altLang="zh-CN" sz="2400" dirty="0"/>
              <a:t>×T</a:t>
            </a:r>
            <a:r>
              <a:rPr lang="en-US" altLang="zh-CN" sz="2400" baseline="-25000" dirty="0"/>
              <a:t>M</a:t>
            </a:r>
            <a:r>
              <a:rPr lang="zh-CN" altLang="en-US" sz="2400" dirty="0"/>
              <a:t>＝</a:t>
            </a:r>
            <a:r>
              <a:rPr lang="en-US" altLang="zh-CN" sz="2400" dirty="0"/>
              <a:t>10ns</a:t>
            </a:r>
            <a:r>
              <a:rPr lang="zh-CN" altLang="en-US" sz="2400" dirty="0"/>
              <a:t>＋</a:t>
            </a:r>
            <a:r>
              <a:rPr lang="en-US" altLang="zh-CN" sz="2400" dirty="0"/>
              <a:t>1%×100ns</a:t>
            </a:r>
            <a:r>
              <a:rPr lang="zh-CN" altLang="en-US" sz="2400" dirty="0"/>
              <a:t>＝</a:t>
            </a:r>
            <a:r>
              <a:rPr lang="en-US" altLang="zh-CN" sz="2400" dirty="0"/>
              <a:t>11ns</a:t>
            </a:r>
          </a:p>
          <a:p>
            <a:pPr marL="0" indent="0">
              <a:buNone/>
            </a:pPr>
            <a:r>
              <a:rPr lang="zh-CN" altLang="en-US" sz="2400" dirty="0"/>
              <a:t>（</a:t>
            </a:r>
            <a:r>
              <a:rPr lang="en-US" altLang="zh-CN" sz="2400" dirty="0"/>
              <a:t>2</a:t>
            </a:r>
            <a:r>
              <a:rPr lang="zh-CN" altLang="en-US" sz="2400" dirty="0"/>
              <a:t>）</a:t>
            </a:r>
            <a:r>
              <a:rPr lang="en-US" altLang="zh-CN" sz="2400" dirty="0"/>
              <a:t>T</a:t>
            </a:r>
            <a:r>
              <a:rPr lang="en-US" altLang="zh-CN" sz="2400" baseline="-25000" dirty="0"/>
              <a:t>A</a:t>
            </a:r>
            <a:r>
              <a:rPr lang="zh-CN" altLang="en-US" sz="2400" dirty="0"/>
              <a:t>＝</a:t>
            </a:r>
            <a:r>
              <a:rPr lang="en-US" altLang="zh-CN" sz="2400" dirty="0"/>
              <a:t>T</a:t>
            </a:r>
            <a:r>
              <a:rPr lang="en-US" altLang="zh-CN" sz="2400" baseline="-25000" dirty="0"/>
              <a:t>C</a:t>
            </a:r>
            <a:r>
              <a:rPr lang="zh-CN" altLang="en-US" sz="2400" dirty="0"/>
              <a:t>＋</a:t>
            </a:r>
            <a:r>
              <a:rPr lang="en-US" altLang="zh-CN" sz="2400" dirty="0">
                <a:latin typeface="宋体" pitchFamily="2" charset="-122"/>
              </a:rPr>
              <a:t>(</a:t>
            </a:r>
            <a:r>
              <a:rPr lang="en-US" altLang="zh-CN" sz="2400" dirty="0"/>
              <a:t>1</a:t>
            </a:r>
            <a:r>
              <a:rPr lang="zh-CN" altLang="en-US" sz="2400" dirty="0"/>
              <a:t>－</a:t>
            </a:r>
            <a:r>
              <a:rPr lang="en-US" altLang="zh-CN" sz="2400" i="1" dirty="0"/>
              <a:t>h</a:t>
            </a:r>
            <a:r>
              <a:rPr lang="en-US" altLang="zh-CN" sz="2400" dirty="0">
                <a:latin typeface="宋体" pitchFamily="2" charset="-122"/>
              </a:rPr>
              <a:t>)</a:t>
            </a:r>
            <a:r>
              <a:rPr lang="en-US" altLang="zh-CN" sz="2400" dirty="0"/>
              <a:t>×T</a:t>
            </a:r>
            <a:r>
              <a:rPr lang="en-US" altLang="zh-CN" sz="2400" baseline="-25000" dirty="0"/>
              <a:t>M</a:t>
            </a:r>
            <a:r>
              <a:rPr lang="zh-CN" altLang="en-US" sz="2400" dirty="0"/>
              <a:t>＝</a:t>
            </a:r>
            <a:r>
              <a:rPr lang="en-US" altLang="zh-CN" sz="2400" dirty="0"/>
              <a:t>10ns</a:t>
            </a:r>
            <a:r>
              <a:rPr lang="zh-CN" altLang="en-US" sz="2400" dirty="0"/>
              <a:t>＋</a:t>
            </a:r>
            <a:r>
              <a:rPr lang="en-US" altLang="zh-CN" sz="2400" dirty="0"/>
              <a:t>1%×100ns/10</a:t>
            </a:r>
            <a:r>
              <a:rPr lang="zh-CN" altLang="en-US" sz="2400" dirty="0"/>
              <a:t>＝</a:t>
            </a:r>
            <a:r>
              <a:rPr lang="en-US" altLang="zh-CN" sz="2400" dirty="0"/>
              <a:t>10.1ns</a:t>
            </a:r>
            <a:endParaRPr lang="zh-CN" altLang="en-US" sz="2400" dirty="0"/>
          </a:p>
        </p:txBody>
      </p:sp>
      <p:sp>
        <p:nvSpPr>
          <p:cNvPr id="4" name="灯片编号占位符 3">
            <a:extLst>
              <a:ext uri="{FF2B5EF4-FFF2-40B4-BE49-F238E27FC236}">
                <a16:creationId xmlns:a16="http://schemas.microsoft.com/office/drawing/2014/main" id="{30ED6098-DAC3-4C3E-B93E-BE2DD59BBF6F}"/>
              </a:ext>
            </a:extLst>
          </p:cNvPr>
          <p:cNvSpPr>
            <a:spLocks noGrp="1"/>
          </p:cNvSpPr>
          <p:nvPr>
            <p:ph type="sldNum" sz="quarter" idx="11"/>
          </p:nvPr>
        </p:nvSpPr>
        <p:spPr/>
        <p:txBody>
          <a:bodyPr/>
          <a:lstStyle/>
          <a:p>
            <a:pPr>
              <a:defRPr/>
            </a:pPr>
            <a:fld id="{464B9F64-44C5-455F-821F-CBD1E9471E8E}" type="slidenum">
              <a:rPr lang="zh-CN" altLang="en-US" smtClean="0"/>
              <a:pPr>
                <a:defRPr/>
              </a:pPr>
              <a:t>43</a:t>
            </a:fld>
            <a:endParaRPr lang="en-US" altLang="zh-CN"/>
          </a:p>
        </p:txBody>
      </p:sp>
      <p:sp>
        <p:nvSpPr>
          <p:cNvPr id="5" name="矩形 4">
            <a:extLst>
              <a:ext uri="{FF2B5EF4-FFF2-40B4-BE49-F238E27FC236}">
                <a16:creationId xmlns:a16="http://schemas.microsoft.com/office/drawing/2014/main" id="{5A8E10DD-29D9-4C76-8137-0DB9278340D5}"/>
              </a:ext>
            </a:extLst>
          </p:cNvPr>
          <p:cNvSpPr/>
          <p:nvPr/>
        </p:nvSpPr>
        <p:spPr>
          <a:xfrm>
            <a:off x="683568" y="568325"/>
            <a:ext cx="8136582" cy="523220"/>
          </a:xfrm>
          <a:prstGeom prst="rect">
            <a:avLst/>
          </a:prstGeom>
        </p:spPr>
        <p:txBody>
          <a:bodyPr wrap="square">
            <a:spAutoFit/>
          </a:bodyPr>
          <a:lstStyle/>
          <a:p>
            <a:r>
              <a:rPr lang="en-US" altLang="zh-CN" dirty="0">
                <a:solidFill>
                  <a:srgbClr val="D60093"/>
                </a:solidFill>
                <a:latin typeface="Arial" charset="0"/>
                <a:ea typeface="黑体" pitchFamily="2" charset="-122"/>
              </a:rPr>
              <a:t>2.</a:t>
            </a:r>
            <a:r>
              <a:rPr lang="en-US" altLang="zh-CN" dirty="0">
                <a:latin typeface="Arial" charset="0"/>
                <a:ea typeface="黑体" pitchFamily="2" charset="-122"/>
              </a:rPr>
              <a:t> </a:t>
            </a:r>
            <a:r>
              <a:rPr lang="zh-CN" altLang="en-US" dirty="0">
                <a:solidFill>
                  <a:srgbClr val="006600"/>
                </a:solidFill>
                <a:latin typeface="Arial" charset="0"/>
                <a:ea typeface="黑体" pitchFamily="2" charset="-122"/>
              </a:rPr>
              <a:t>平均访问时间（</a:t>
            </a:r>
            <a:r>
              <a:rPr lang="en-US" altLang="zh-CN" dirty="0">
                <a:solidFill>
                  <a:srgbClr val="006600"/>
                </a:solidFill>
                <a:latin typeface="Arial" charset="0"/>
                <a:ea typeface="黑体" pitchFamily="2" charset="-122"/>
              </a:rPr>
              <a:t>Average Access Time</a:t>
            </a:r>
            <a:r>
              <a:rPr lang="zh-CN" altLang="en-US" dirty="0">
                <a:solidFill>
                  <a:srgbClr val="006600"/>
                </a:solidFill>
                <a:latin typeface="Arial" charset="0"/>
                <a:ea typeface="黑体" pitchFamily="2" charset="-122"/>
              </a:rPr>
              <a:t>）</a:t>
            </a:r>
            <a:endParaRPr lang="zh-CN" altLang="en-US" dirty="0"/>
          </a:p>
        </p:txBody>
      </p:sp>
      <p:sp>
        <p:nvSpPr>
          <p:cNvPr id="6" name="矩形 5">
            <a:extLst>
              <a:ext uri="{FF2B5EF4-FFF2-40B4-BE49-F238E27FC236}">
                <a16:creationId xmlns:a16="http://schemas.microsoft.com/office/drawing/2014/main" id="{29B64BC7-1CE6-42FD-B5EC-8B64D3A80C40}"/>
              </a:ext>
            </a:extLst>
          </p:cNvPr>
          <p:cNvSpPr/>
          <p:nvPr/>
        </p:nvSpPr>
        <p:spPr>
          <a:xfrm>
            <a:off x="1049985" y="1240490"/>
            <a:ext cx="3631700" cy="523220"/>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r>
              <a:rPr lang="en-US" altLang="zh-CN" dirty="0">
                <a:solidFill>
                  <a:srgbClr val="0000FF"/>
                </a:solidFill>
              </a:rPr>
              <a:t>T</a:t>
            </a:r>
            <a:r>
              <a:rPr lang="en-US" altLang="zh-CN" baseline="-25000" dirty="0">
                <a:solidFill>
                  <a:srgbClr val="0000FF"/>
                </a:solidFill>
              </a:rPr>
              <a:t>A</a:t>
            </a:r>
            <a:r>
              <a:rPr lang="zh-CN" altLang="en-US" dirty="0">
                <a:solidFill>
                  <a:srgbClr val="0000FF"/>
                </a:solidFill>
              </a:rPr>
              <a:t>＝</a:t>
            </a:r>
            <a:r>
              <a:rPr lang="en-US" altLang="zh-CN" dirty="0">
                <a:solidFill>
                  <a:srgbClr val="0000FF"/>
                </a:solidFill>
              </a:rPr>
              <a:t>T</a:t>
            </a:r>
            <a:r>
              <a:rPr lang="en-US" altLang="zh-CN" baseline="-25000" dirty="0">
                <a:solidFill>
                  <a:srgbClr val="0000FF"/>
                </a:solidFill>
              </a:rPr>
              <a:t>C</a:t>
            </a:r>
            <a:r>
              <a:rPr lang="zh-CN" altLang="en-US"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1</a:t>
            </a:r>
            <a:r>
              <a:rPr lang="zh-CN" altLang="en-US" dirty="0">
                <a:solidFill>
                  <a:srgbClr val="0000FF"/>
                </a:solidFill>
              </a:rPr>
              <a:t>－</a:t>
            </a:r>
            <a:r>
              <a:rPr lang="en-US" altLang="zh-CN" i="1" dirty="0">
                <a:solidFill>
                  <a:srgbClr val="0000FF"/>
                </a:solidFill>
              </a:rPr>
              <a:t>h</a:t>
            </a:r>
            <a:r>
              <a:rPr lang="en-US" altLang="zh-CN" dirty="0">
                <a:solidFill>
                  <a:srgbClr val="0000FF"/>
                </a:solidFill>
                <a:latin typeface="宋体" pitchFamily="2" charset="-122"/>
              </a:rPr>
              <a:t>)</a:t>
            </a:r>
            <a:r>
              <a:rPr lang="en-US" altLang="zh-CN" dirty="0">
                <a:solidFill>
                  <a:srgbClr val="0000FF"/>
                </a:solidFill>
              </a:rPr>
              <a:t>×T</a:t>
            </a:r>
            <a:r>
              <a:rPr lang="en-US" altLang="zh-CN" baseline="-25000" dirty="0">
                <a:solidFill>
                  <a:srgbClr val="0000FF"/>
                </a:solidFill>
              </a:rPr>
              <a:t>M</a:t>
            </a:r>
            <a:endParaRPr lang="zh-CN" altLang="en-US" dirty="0"/>
          </a:p>
        </p:txBody>
      </p:sp>
    </p:spTree>
    <p:extLst>
      <p:ext uri="{BB962C8B-B14F-4D97-AF65-F5344CB8AC3E}">
        <p14:creationId xmlns:p14="http://schemas.microsoft.com/office/powerpoint/2010/main" val="397308618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3" end="3"/>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74F0-65C8-46CD-80C1-0DF429664B6A}"/>
              </a:ext>
            </a:extLst>
          </p:cNvPr>
          <p:cNvSpPr>
            <a:spLocks noGrp="1"/>
          </p:cNvSpPr>
          <p:nvPr>
            <p:ph type="title"/>
          </p:nvPr>
        </p:nvSpPr>
        <p:spPr/>
        <p:txBody>
          <a:bodyPr/>
          <a:lstStyle/>
          <a:p>
            <a:r>
              <a:rPr lang="it-IT" altLang="zh-CN" dirty="0"/>
              <a:t>4.3.5 Cache</a:t>
            </a:r>
            <a:r>
              <a:rPr lang="zh-CN" altLang="it-IT" dirty="0"/>
              <a:t>性能</a:t>
            </a:r>
            <a:r>
              <a:rPr lang="zh-CN" altLang="en-US" dirty="0"/>
              <a:t>测量</a:t>
            </a:r>
          </a:p>
        </p:txBody>
      </p:sp>
      <p:sp>
        <p:nvSpPr>
          <p:cNvPr id="4" name="灯片编号占位符 3">
            <a:extLst>
              <a:ext uri="{FF2B5EF4-FFF2-40B4-BE49-F238E27FC236}">
                <a16:creationId xmlns:a16="http://schemas.microsoft.com/office/drawing/2014/main" id="{30ED6098-DAC3-4C3E-B93E-BE2DD59BBF6F}"/>
              </a:ext>
            </a:extLst>
          </p:cNvPr>
          <p:cNvSpPr>
            <a:spLocks noGrp="1"/>
          </p:cNvSpPr>
          <p:nvPr>
            <p:ph type="sldNum" sz="quarter" idx="11"/>
          </p:nvPr>
        </p:nvSpPr>
        <p:spPr/>
        <p:txBody>
          <a:bodyPr/>
          <a:lstStyle/>
          <a:p>
            <a:pPr>
              <a:defRPr/>
            </a:pPr>
            <a:fld id="{464B9F64-44C5-455F-821F-CBD1E9471E8E}" type="slidenum">
              <a:rPr lang="zh-CN" altLang="en-US" smtClean="0"/>
              <a:pPr>
                <a:defRPr/>
              </a:pPr>
              <a:t>44</a:t>
            </a:fld>
            <a:endParaRPr lang="en-US" altLang="zh-CN"/>
          </a:p>
        </p:txBody>
      </p:sp>
      <p:sp>
        <p:nvSpPr>
          <p:cNvPr id="5" name="矩形 4">
            <a:extLst>
              <a:ext uri="{FF2B5EF4-FFF2-40B4-BE49-F238E27FC236}">
                <a16:creationId xmlns:a16="http://schemas.microsoft.com/office/drawing/2014/main" id="{5A8E10DD-29D9-4C76-8137-0DB9278340D5}"/>
              </a:ext>
            </a:extLst>
          </p:cNvPr>
          <p:cNvSpPr/>
          <p:nvPr/>
        </p:nvSpPr>
        <p:spPr>
          <a:xfrm>
            <a:off x="683568" y="568325"/>
            <a:ext cx="8136582" cy="523220"/>
          </a:xfrm>
          <a:prstGeom prst="rect">
            <a:avLst/>
          </a:prstGeom>
        </p:spPr>
        <p:txBody>
          <a:bodyPr wrap="square">
            <a:spAutoFit/>
          </a:bodyPr>
          <a:lstStyle/>
          <a:p>
            <a:r>
              <a:rPr lang="en-US" altLang="zh-CN" dirty="0">
                <a:solidFill>
                  <a:srgbClr val="D60093"/>
                </a:solidFill>
                <a:latin typeface="Arial" charset="0"/>
                <a:ea typeface="黑体" pitchFamily="2" charset="-122"/>
              </a:rPr>
              <a:t>3.</a:t>
            </a:r>
            <a:r>
              <a:rPr lang="en-US" altLang="zh-CN" dirty="0">
                <a:latin typeface="Arial" charset="0"/>
                <a:ea typeface="黑体" pitchFamily="2" charset="-122"/>
              </a:rPr>
              <a:t> </a:t>
            </a:r>
            <a:r>
              <a:rPr lang="zh-CN" altLang="en-US" dirty="0">
                <a:solidFill>
                  <a:srgbClr val="006600"/>
                </a:solidFill>
                <a:latin typeface="Arial" charset="0"/>
                <a:ea typeface="黑体" pitchFamily="2" charset="-122"/>
              </a:rPr>
              <a:t>加速比（</a:t>
            </a:r>
            <a:r>
              <a:rPr lang="en-US" altLang="zh-CN" dirty="0">
                <a:solidFill>
                  <a:srgbClr val="006600"/>
                </a:solidFill>
                <a:latin typeface="Arial" charset="0"/>
                <a:ea typeface="黑体" pitchFamily="2" charset="-122"/>
              </a:rPr>
              <a:t>Speedup Radio</a:t>
            </a:r>
            <a:r>
              <a:rPr lang="zh-CN" altLang="en-US" dirty="0">
                <a:solidFill>
                  <a:srgbClr val="006600"/>
                </a:solidFill>
                <a:latin typeface="Arial" charset="0"/>
                <a:ea typeface="黑体" pitchFamily="2" charset="-122"/>
              </a:rPr>
              <a:t>）</a:t>
            </a:r>
            <a:endParaRPr lang="zh-CN" altLang="en-US" dirty="0"/>
          </a:p>
        </p:txBody>
      </p:sp>
      <p:sp>
        <p:nvSpPr>
          <p:cNvPr id="6" name="矩形 5">
            <a:extLst>
              <a:ext uri="{FF2B5EF4-FFF2-40B4-BE49-F238E27FC236}">
                <a16:creationId xmlns:a16="http://schemas.microsoft.com/office/drawing/2014/main" id="{29B64BC7-1CE6-42FD-B5EC-8B64D3A80C40}"/>
              </a:ext>
            </a:extLst>
          </p:cNvPr>
          <p:cNvSpPr/>
          <p:nvPr/>
        </p:nvSpPr>
        <p:spPr>
          <a:xfrm>
            <a:off x="1049985" y="1240490"/>
            <a:ext cx="3631700" cy="523220"/>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r>
              <a:rPr lang="en-US" altLang="zh-CN" dirty="0">
                <a:solidFill>
                  <a:srgbClr val="0000FF"/>
                </a:solidFill>
              </a:rPr>
              <a:t>T</a:t>
            </a:r>
            <a:r>
              <a:rPr lang="en-US" altLang="zh-CN" baseline="-25000" dirty="0">
                <a:solidFill>
                  <a:srgbClr val="0000FF"/>
                </a:solidFill>
              </a:rPr>
              <a:t>A</a:t>
            </a:r>
            <a:r>
              <a:rPr lang="zh-CN" altLang="en-US" dirty="0">
                <a:solidFill>
                  <a:srgbClr val="0000FF"/>
                </a:solidFill>
              </a:rPr>
              <a:t>＝</a:t>
            </a:r>
            <a:r>
              <a:rPr lang="en-US" altLang="zh-CN" dirty="0">
                <a:solidFill>
                  <a:srgbClr val="0000FF"/>
                </a:solidFill>
              </a:rPr>
              <a:t>T</a:t>
            </a:r>
            <a:r>
              <a:rPr lang="en-US" altLang="zh-CN" baseline="-25000" dirty="0">
                <a:solidFill>
                  <a:srgbClr val="0000FF"/>
                </a:solidFill>
              </a:rPr>
              <a:t>C</a:t>
            </a:r>
            <a:r>
              <a:rPr lang="zh-CN" altLang="en-US" dirty="0">
                <a:solidFill>
                  <a:srgbClr val="0000FF"/>
                </a:solidFill>
              </a:rPr>
              <a:t>＋</a:t>
            </a:r>
            <a:r>
              <a:rPr lang="en-US" altLang="zh-CN" dirty="0">
                <a:solidFill>
                  <a:srgbClr val="0000FF"/>
                </a:solidFill>
                <a:latin typeface="宋体" pitchFamily="2" charset="-122"/>
              </a:rPr>
              <a:t>(</a:t>
            </a:r>
            <a:r>
              <a:rPr lang="en-US" altLang="zh-CN" dirty="0">
                <a:solidFill>
                  <a:srgbClr val="0000FF"/>
                </a:solidFill>
              </a:rPr>
              <a:t>1</a:t>
            </a:r>
            <a:r>
              <a:rPr lang="zh-CN" altLang="en-US" dirty="0">
                <a:solidFill>
                  <a:srgbClr val="0000FF"/>
                </a:solidFill>
              </a:rPr>
              <a:t>－</a:t>
            </a:r>
            <a:r>
              <a:rPr lang="en-US" altLang="zh-CN" i="1" dirty="0">
                <a:solidFill>
                  <a:srgbClr val="0000FF"/>
                </a:solidFill>
              </a:rPr>
              <a:t>h</a:t>
            </a:r>
            <a:r>
              <a:rPr lang="en-US" altLang="zh-CN" dirty="0">
                <a:solidFill>
                  <a:srgbClr val="0000FF"/>
                </a:solidFill>
                <a:latin typeface="宋体" pitchFamily="2" charset="-122"/>
              </a:rPr>
              <a:t>)</a:t>
            </a:r>
            <a:r>
              <a:rPr lang="en-US" altLang="zh-CN" dirty="0">
                <a:solidFill>
                  <a:srgbClr val="0000FF"/>
                </a:solidFill>
              </a:rPr>
              <a:t>×T</a:t>
            </a:r>
            <a:r>
              <a:rPr lang="en-US" altLang="zh-CN" baseline="-25000" dirty="0">
                <a:solidFill>
                  <a:srgbClr val="0000FF"/>
                </a:solidFill>
              </a:rPr>
              <a:t>M</a:t>
            </a:r>
            <a:endParaRPr lang="zh-CN" altLang="en-US" dirty="0"/>
          </a:p>
        </p:txBody>
      </p:sp>
      <p:sp>
        <p:nvSpPr>
          <p:cNvPr id="8" name="内容占位符 7">
            <a:extLst>
              <a:ext uri="{FF2B5EF4-FFF2-40B4-BE49-F238E27FC236}">
                <a16:creationId xmlns:a16="http://schemas.microsoft.com/office/drawing/2014/main" id="{8D02EA09-AC4A-4D7B-8146-580A131A616F}"/>
              </a:ext>
            </a:extLst>
          </p:cNvPr>
          <p:cNvSpPr>
            <a:spLocks noGrp="1"/>
          </p:cNvSpPr>
          <p:nvPr>
            <p:ph idx="1"/>
          </p:nvPr>
        </p:nvSpPr>
        <p:spPr>
          <a:xfrm>
            <a:off x="673546" y="2996952"/>
            <a:ext cx="5986686" cy="1224136"/>
          </a:xfrm>
        </p:spPr>
        <p:txBody>
          <a:bodyPr/>
          <a:lstStyle/>
          <a:p>
            <a:r>
              <a:rPr lang="en-US" altLang="zh-CN" i="1" dirty="0"/>
              <a:t>r </a:t>
            </a:r>
            <a:r>
              <a:rPr lang="zh-CN" altLang="en-US" dirty="0"/>
              <a:t>＝ </a:t>
            </a:r>
            <a:r>
              <a:rPr lang="en-US" altLang="zh-CN" i="1" dirty="0"/>
              <a:t>T</a:t>
            </a:r>
            <a:r>
              <a:rPr lang="en-US" altLang="zh-CN" i="1" baseline="-25000" dirty="0"/>
              <a:t>M  </a:t>
            </a:r>
            <a:r>
              <a:rPr lang="en-US" altLang="zh-CN" dirty="0"/>
              <a:t>/ </a:t>
            </a:r>
            <a:r>
              <a:rPr lang="en-US" altLang="zh-CN" i="1" dirty="0"/>
              <a:t>T</a:t>
            </a:r>
            <a:r>
              <a:rPr lang="en-US" altLang="zh-CN" i="1" baseline="-25000" dirty="0"/>
              <a:t>C  </a:t>
            </a:r>
            <a:r>
              <a:rPr lang="zh-CN" altLang="en-US" dirty="0"/>
              <a:t>，</a:t>
            </a:r>
            <a:endParaRPr lang="en-US" altLang="zh-CN" dirty="0"/>
          </a:p>
          <a:p>
            <a:r>
              <a:rPr lang="en-US" altLang="zh-CN" dirty="0"/>
              <a:t>h</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 </a:t>
            </a:r>
            <a:r>
              <a:rPr lang="en-US" altLang="zh-CN" dirty="0"/>
              <a:t>r</a:t>
            </a:r>
            <a:r>
              <a:rPr lang="en-US" altLang="zh-CN" dirty="0">
                <a:latin typeface="宋体" panose="02010600030101010101" pitchFamily="2" charset="-122"/>
                <a:ea typeface="宋体" panose="02010600030101010101" pitchFamily="2" charset="-122"/>
              </a:rPr>
              <a:t>↑</a:t>
            </a:r>
            <a:r>
              <a:rPr lang="zh-CN" altLang="en-US" dirty="0"/>
              <a:t>；</a:t>
            </a:r>
            <a:r>
              <a:rPr lang="en-US" altLang="zh-CN" dirty="0" err="1"/>
              <a:t>S</a:t>
            </a:r>
            <a:r>
              <a:rPr lang="en-US" altLang="zh-CN" baseline="-25000" dirty="0" err="1"/>
              <a:t>Pmax</a:t>
            </a:r>
            <a:r>
              <a:rPr lang="zh-CN" altLang="en-US" dirty="0"/>
              <a:t>＝</a:t>
            </a:r>
            <a:r>
              <a:rPr lang="en-US" altLang="zh-CN" i="1" dirty="0"/>
              <a:t> T</a:t>
            </a:r>
            <a:r>
              <a:rPr lang="en-US" altLang="zh-CN" i="1" baseline="-25000" dirty="0"/>
              <a:t>M  </a:t>
            </a:r>
            <a:r>
              <a:rPr lang="en-US" altLang="zh-CN" dirty="0"/>
              <a:t>/ </a:t>
            </a:r>
            <a:r>
              <a:rPr lang="en-US" altLang="zh-CN" i="1" dirty="0"/>
              <a:t>T</a:t>
            </a:r>
            <a:r>
              <a:rPr lang="en-US" altLang="zh-CN" i="1" baseline="-25000" dirty="0"/>
              <a:t>C  </a:t>
            </a:r>
            <a:r>
              <a:rPr lang="zh-CN" altLang="en-US" dirty="0"/>
              <a:t>。</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1ACE76C7-C61A-4F05-9FDA-010618E9B3DF}"/>
                  </a:ext>
                </a:extLst>
              </p:cNvPr>
              <p:cNvSpPr/>
              <p:nvPr/>
            </p:nvSpPr>
            <p:spPr>
              <a:xfrm>
                <a:off x="595524" y="1844824"/>
                <a:ext cx="7936916" cy="1411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rPr>
                          </m:ctrlPr>
                        </m:sSubPr>
                        <m:e>
                          <m:r>
                            <a:rPr lang="en-US" altLang="zh-CN" sz="3200" b="1" i="1" smtClean="0">
                              <a:latin typeface="Cambria Math" panose="02040503050406030204" pitchFamily="18" charset="0"/>
                            </a:rPr>
                            <m:t>𝑺</m:t>
                          </m:r>
                        </m:e>
                        <m:sub>
                          <m:r>
                            <a:rPr lang="en-US" altLang="zh-CN" sz="3200" b="1" i="1" smtClean="0">
                              <a:latin typeface="Cambria Math" panose="02040503050406030204" pitchFamily="18" charset="0"/>
                            </a:rPr>
                            <m:t>𝑷</m:t>
                          </m:r>
                        </m:sub>
                      </m:sSub>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sSub>
                            <m:sSubPr>
                              <m:ctrlPr>
                                <a:rPr lang="en-US" altLang="zh-CN" sz="3200" b="1" i="1" smtClean="0">
                                  <a:latin typeface="Cambria Math" panose="02040503050406030204" pitchFamily="18" charset="0"/>
                                </a:rPr>
                              </m:ctrlPr>
                            </m:sSubPr>
                            <m:e>
                              <m:r>
                                <a:rPr lang="en-US" altLang="zh-CN" sz="3200" b="1" i="1" smtClean="0">
                                  <a:latin typeface="Cambria Math" panose="02040503050406030204" pitchFamily="18" charset="0"/>
                                </a:rPr>
                                <m:t>𝑻</m:t>
                              </m:r>
                            </m:e>
                            <m:sub>
                              <m:r>
                                <a:rPr lang="en-US" altLang="zh-CN" sz="3200" b="1" i="1" smtClean="0">
                                  <a:latin typeface="Cambria Math" panose="02040503050406030204" pitchFamily="18" charset="0"/>
                                </a:rPr>
                                <m:t>𝑴</m:t>
                              </m:r>
                            </m:sub>
                          </m:sSub>
                        </m:num>
                        <m:den>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𝑻</m:t>
                              </m:r>
                            </m:e>
                            <m:sub>
                              <m:r>
                                <a:rPr lang="en-US" altLang="zh-CN" sz="3200" b="1" i="1" smtClean="0">
                                  <a:latin typeface="Cambria Math" panose="02040503050406030204" pitchFamily="18" charset="0"/>
                                </a:rPr>
                                <m:t>𝑨</m:t>
                              </m:r>
                            </m:sub>
                          </m:sSub>
                        </m:den>
                      </m:f>
                      <m:r>
                        <a:rPr lang="en-US" altLang="zh-CN" sz="3200" b="1" i="1" smtClean="0">
                          <a:latin typeface="Cambria Math" panose="02040503050406030204" pitchFamily="18" charset="0"/>
                        </a:rPr>
                        <m:t>=</m:t>
                      </m:r>
                      <m:f>
                        <m:fPr>
                          <m:ctrlPr>
                            <a:rPr lang="en-US" altLang="zh-CN" sz="3200" i="1">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𝑻</m:t>
                              </m:r>
                            </m:e>
                            <m:sub>
                              <m:r>
                                <a:rPr lang="en-US" altLang="zh-CN" sz="3200" i="1">
                                  <a:latin typeface="Cambria Math" panose="02040503050406030204" pitchFamily="18" charset="0"/>
                                </a:rPr>
                                <m:t>𝑴</m:t>
                              </m:r>
                            </m:sub>
                          </m:sSub>
                        </m:num>
                        <m:den>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𝑻</m:t>
                              </m:r>
                            </m:e>
                            <m:sub>
                              <m:r>
                                <a:rPr lang="en-US" altLang="zh-CN" sz="3200" i="1">
                                  <a:latin typeface="Cambria Math" panose="02040503050406030204" pitchFamily="18" charset="0"/>
                                </a:rPr>
                                <m:t>𝑨</m:t>
                              </m:r>
                            </m:sub>
                          </m:sSub>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𝟏</m:t>
                          </m:r>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𝒉</m:t>
                          </m:r>
                          <m:r>
                            <a:rPr lang="en-US" altLang="zh-CN" sz="3200" b="1"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𝑻</m:t>
                              </m:r>
                            </m:e>
                            <m:sub>
                              <m:r>
                                <a:rPr lang="en-US" altLang="zh-CN" sz="3200" i="1">
                                  <a:latin typeface="Cambria Math" panose="02040503050406030204" pitchFamily="18" charset="0"/>
                                </a:rPr>
                                <m:t>𝑴</m:t>
                              </m:r>
                            </m:sub>
                          </m:sSub>
                        </m:den>
                      </m:f>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𝟏</m:t>
                          </m:r>
                        </m:num>
                        <m:den>
                          <m:r>
                            <a:rPr lang="en-US" altLang="zh-CN" sz="3200" b="1" i="1" smtClean="0">
                              <a:latin typeface="Cambria Math" panose="02040503050406030204" pitchFamily="18" charset="0"/>
                            </a:rPr>
                            <m:t>𝟏</m:t>
                          </m:r>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𝒉</m:t>
                          </m:r>
                          <m:r>
                            <a:rPr lang="en-US" altLang="zh-CN" sz="3200" b="1" i="1" smtClean="0">
                              <a:latin typeface="Cambria Math" panose="02040503050406030204" pitchFamily="18" charset="0"/>
                            </a:rPr>
                            <m:t>+</m:t>
                          </m:r>
                          <m:f>
                            <m:fPr>
                              <m:ctrlPr>
                                <a:rPr lang="en-US" altLang="zh-CN" sz="3200" b="1" i="1" smtClean="0">
                                  <a:latin typeface="Cambria Math" panose="02040503050406030204" pitchFamily="18" charset="0"/>
                                </a:rPr>
                              </m:ctrlPr>
                            </m:fPr>
                            <m:num>
                              <m:r>
                                <a:rPr lang="en-US" altLang="zh-CN" sz="3200" b="1" i="1" smtClean="0">
                                  <a:latin typeface="Cambria Math" panose="02040503050406030204" pitchFamily="18" charset="0"/>
                                </a:rPr>
                                <m:t>𝟏</m:t>
                              </m:r>
                            </m:num>
                            <m:den>
                              <m:r>
                                <a:rPr lang="en-US" altLang="zh-CN" sz="3200" b="1" i="1" smtClean="0">
                                  <a:latin typeface="Cambria Math" panose="02040503050406030204" pitchFamily="18" charset="0"/>
                                </a:rPr>
                                <m:t>𝒓</m:t>
                              </m:r>
                            </m:den>
                          </m:f>
                        </m:den>
                      </m:f>
                    </m:oMath>
                  </m:oMathPara>
                </a14:m>
                <a:endParaRPr lang="zh-CN" altLang="en-US" sz="3200" dirty="0"/>
              </a:p>
            </p:txBody>
          </p:sp>
        </mc:Choice>
        <mc:Fallback xmlns="">
          <p:sp>
            <p:nvSpPr>
              <p:cNvPr id="10" name="矩形 9">
                <a:extLst>
                  <a:ext uri="{FF2B5EF4-FFF2-40B4-BE49-F238E27FC236}">
                    <a16:creationId xmlns:a16="http://schemas.microsoft.com/office/drawing/2014/main" id="{1ACE76C7-C61A-4F05-9FDA-010618E9B3DF}"/>
                  </a:ext>
                </a:extLst>
              </p:cNvPr>
              <p:cNvSpPr>
                <a:spLocks noRot="1" noChangeAspect="1" noMove="1" noResize="1" noEditPoints="1" noAdjustHandles="1" noChangeArrowheads="1" noChangeShapeType="1" noTextEdit="1"/>
              </p:cNvSpPr>
              <p:nvPr/>
            </p:nvSpPr>
            <p:spPr>
              <a:xfrm>
                <a:off x="595524" y="1844824"/>
                <a:ext cx="7936916" cy="1411669"/>
              </a:xfrm>
              <a:prstGeom prst="rect">
                <a:avLst/>
              </a:prstGeom>
              <a:blipFill>
                <a:blip r:embed="rId2"/>
                <a:stretch>
                  <a:fillRect/>
                </a:stretch>
              </a:blipFill>
            </p:spPr>
            <p:txBody>
              <a:bodyPr/>
              <a:lstStyle/>
              <a:p>
                <a:r>
                  <a:rPr lang="zh-CN" altLang="en-US">
                    <a:noFill/>
                  </a:rPr>
                  <a:t> </a:t>
                </a:r>
              </a:p>
            </p:txBody>
          </p:sp>
        </mc:Fallback>
      </mc:AlternateContent>
      <p:sp>
        <p:nvSpPr>
          <p:cNvPr id="11" name="内容占位符 7">
            <a:extLst>
              <a:ext uri="{FF2B5EF4-FFF2-40B4-BE49-F238E27FC236}">
                <a16:creationId xmlns:a16="http://schemas.microsoft.com/office/drawing/2014/main" id="{AC50EC9E-BED8-44B1-AAC6-19DCA1DEE7C5}"/>
              </a:ext>
            </a:extLst>
          </p:cNvPr>
          <p:cNvSpPr txBox="1">
            <a:spLocks/>
          </p:cNvSpPr>
          <p:nvPr/>
        </p:nvSpPr>
        <p:spPr bwMode="auto">
          <a:xfrm>
            <a:off x="673546" y="4240733"/>
            <a:ext cx="7714878" cy="21405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19138" indent="-360363"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077913"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1795463" indent="-358775"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a:spcBef>
                <a:spcPts val="2400"/>
              </a:spcBef>
              <a:buNone/>
            </a:pPr>
            <a:r>
              <a:rPr lang="en-US" altLang="zh-CN" dirty="0">
                <a:solidFill>
                  <a:srgbClr val="FF0000"/>
                </a:solidFill>
              </a:rPr>
              <a:t>【</a:t>
            </a:r>
            <a:r>
              <a:rPr lang="zh-CN" altLang="en-US" dirty="0">
                <a:solidFill>
                  <a:srgbClr val="FF0000"/>
                </a:solidFill>
              </a:rPr>
              <a:t>例</a:t>
            </a:r>
            <a:r>
              <a:rPr lang="en-US" altLang="zh-CN" dirty="0">
                <a:solidFill>
                  <a:srgbClr val="FF0000"/>
                </a:solidFill>
              </a:rPr>
              <a:t>】</a:t>
            </a:r>
            <a:r>
              <a:rPr lang="zh-CN" altLang="en-US" dirty="0"/>
              <a:t>某计算机：</a:t>
            </a:r>
            <a:r>
              <a:rPr lang="en-US" altLang="zh-CN" dirty="0"/>
              <a:t>T</a:t>
            </a:r>
            <a:r>
              <a:rPr lang="en-US" altLang="zh-CN" baseline="-25000" dirty="0"/>
              <a:t>M</a:t>
            </a:r>
            <a:r>
              <a:rPr lang="zh-CN" altLang="en-US" dirty="0"/>
              <a:t>＝</a:t>
            </a:r>
            <a:r>
              <a:rPr lang="en-US" altLang="zh-CN" dirty="0"/>
              <a:t>100ns</a:t>
            </a:r>
            <a:r>
              <a:rPr lang="zh-CN" altLang="en-US" dirty="0"/>
              <a:t>，</a:t>
            </a:r>
            <a:r>
              <a:rPr lang="en-US" altLang="zh-CN" dirty="0"/>
              <a:t>T</a:t>
            </a:r>
            <a:r>
              <a:rPr lang="en-US" altLang="zh-CN" baseline="-25000" dirty="0"/>
              <a:t>C</a:t>
            </a:r>
            <a:r>
              <a:rPr lang="zh-CN" altLang="en-US" dirty="0"/>
              <a:t>＝</a:t>
            </a:r>
            <a:r>
              <a:rPr lang="en-US" altLang="zh-CN" dirty="0"/>
              <a:t>10ns</a:t>
            </a:r>
            <a:r>
              <a:rPr lang="zh-CN" altLang="en-US" dirty="0"/>
              <a:t>，</a:t>
            </a:r>
            <a:endParaRPr lang="en-US" altLang="zh-CN" dirty="0"/>
          </a:p>
          <a:p>
            <a:pPr marL="0" indent="0">
              <a:spcBef>
                <a:spcPts val="1200"/>
              </a:spcBef>
              <a:buNone/>
            </a:pPr>
            <a:r>
              <a:rPr lang="zh-CN" altLang="en-US" dirty="0"/>
              <a:t>若 </a:t>
            </a:r>
            <a:r>
              <a:rPr lang="en-US" altLang="zh-CN" dirty="0"/>
              <a:t>H</a:t>
            </a:r>
            <a:r>
              <a:rPr lang="zh-CN" altLang="en-US" dirty="0"/>
              <a:t>＝</a:t>
            </a:r>
            <a:r>
              <a:rPr lang="en-US" altLang="zh-CN" dirty="0"/>
              <a:t>95</a:t>
            </a:r>
            <a:r>
              <a:rPr lang="zh-CN" altLang="en-US" dirty="0"/>
              <a:t>％，</a:t>
            </a:r>
            <a:r>
              <a:rPr lang="en-US" altLang="zh-CN" dirty="0"/>
              <a:t>T</a:t>
            </a:r>
            <a:r>
              <a:rPr lang="en-US" altLang="zh-CN" baseline="-25000" dirty="0"/>
              <a:t>A</a:t>
            </a:r>
            <a:r>
              <a:rPr lang="zh-CN" altLang="en-US" dirty="0"/>
              <a:t>＝</a:t>
            </a:r>
            <a:r>
              <a:rPr lang="en-US" altLang="zh-CN" dirty="0"/>
              <a:t>15ns</a:t>
            </a:r>
            <a:r>
              <a:rPr lang="zh-CN" altLang="en-US" dirty="0"/>
              <a:t>，</a:t>
            </a:r>
            <a:r>
              <a:rPr lang="en-US" altLang="zh-CN" dirty="0"/>
              <a:t>S</a:t>
            </a:r>
            <a:r>
              <a:rPr lang="en-US" altLang="zh-CN" baseline="-25000" dirty="0"/>
              <a:t>P</a:t>
            </a:r>
            <a:r>
              <a:rPr lang="zh-CN" altLang="en-US" dirty="0"/>
              <a:t>＝</a:t>
            </a:r>
            <a:r>
              <a:rPr lang="en-US" altLang="zh-CN" dirty="0"/>
              <a:t>6.67</a:t>
            </a:r>
            <a:r>
              <a:rPr lang="zh-CN" altLang="en-US" dirty="0"/>
              <a:t>；</a:t>
            </a:r>
            <a:endParaRPr lang="en-US" altLang="zh-CN" dirty="0"/>
          </a:p>
          <a:p>
            <a:pPr marL="0" indent="0">
              <a:spcBef>
                <a:spcPts val="0"/>
              </a:spcBef>
              <a:buNone/>
            </a:pPr>
            <a:r>
              <a:rPr lang="zh-CN" altLang="en-US" dirty="0"/>
              <a:t>若 </a:t>
            </a:r>
            <a:r>
              <a:rPr lang="en-US" altLang="zh-CN" dirty="0"/>
              <a:t>H</a:t>
            </a:r>
            <a:r>
              <a:rPr lang="zh-CN" altLang="en-US" dirty="0"/>
              <a:t>＝</a:t>
            </a:r>
            <a:r>
              <a:rPr lang="en-US" altLang="zh-CN" dirty="0"/>
              <a:t>99</a:t>
            </a:r>
            <a:r>
              <a:rPr lang="zh-CN" altLang="en-US" dirty="0"/>
              <a:t>％，</a:t>
            </a:r>
            <a:r>
              <a:rPr lang="en-US" altLang="zh-CN" dirty="0"/>
              <a:t>T</a:t>
            </a:r>
            <a:r>
              <a:rPr lang="en-US" altLang="zh-CN" baseline="-25000" dirty="0"/>
              <a:t>A</a:t>
            </a:r>
            <a:r>
              <a:rPr lang="zh-CN" altLang="en-US" dirty="0"/>
              <a:t>＝</a:t>
            </a:r>
            <a:r>
              <a:rPr lang="en-US" altLang="zh-CN" dirty="0"/>
              <a:t>11ns</a:t>
            </a:r>
            <a:r>
              <a:rPr lang="zh-CN" altLang="en-US" dirty="0"/>
              <a:t>，</a:t>
            </a:r>
            <a:r>
              <a:rPr lang="en-US" altLang="zh-CN" dirty="0"/>
              <a:t>S</a:t>
            </a:r>
            <a:r>
              <a:rPr lang="en-US" altLang="zh-CN" baseline="-25000" dirty="0"/>
              <a:t>P</a:t>
            </a:r>
            <a:r>
              <a:rPr lang="zh-CN" altLang="en-US" dirty="0"/>
              <a:t>＝</a:t>
            </a:r>
            <a:r>
              <a:rPr lang="en-US" altLang="zh-CN" dirty="0"/>
              <a:t>9.09</a:t>
            </a:r>
            <a:r>
              <a:rPr lang="zh-CN" altLang="en-US" dirty="0"/>
              <a:t>。</a:t>
            </a:r>
            <a:endParaRPr lang="en-US" altLang="zh-CN" dirty="0"/>
          </a:p>
          <a:p>
            <a:pPr marL="0" indent="0">
              <a:spcBef>
                <a:spcPts val="0"/>
              </a:spcBef>
              <a:buNone/>
            </a:pPr>
            <a:r>
              <a:rPr lang="zh-CN" altLang="en-US" dirty="0"/>
              <a:t>本例 </a:t>
            </a:r>
            <a:r>
              <a:rPr lang="en-US" altLang="zh-CN" dirty="0" err="1"/>
              <a:t>S</a:t>
            </a:r>
            <a:r>
              <a:rPr lang="en-US" altLang="zh-CN" baseline="-25000" dirty="0" err="1"/>
              <a:t>Pmax</a:t>
            </a:r>
            <a:r>
              <a:rPr lang="zh-CN" altLang="en-US" dirty="0"/>
              <a:t>＝ </a:t>
            </a:r>
            <a:r>
              <a:rPr lang="en-US" altLang="zh-CN" dirty="0"/>
              <a:t>10</a:t>
            </a:r>
            <a:endParaRPr lang="zh-CN" altLang="en-US" kern="0" dirty="0"/>
          </a:p>
        </p:txBody>
      </p:sp>
    </p:spTree>
    <p:extLst>
      <p:ext uri="{BB962C8B-B14F-4D97-AF65-F5344CB8AC3E}">
        <p14:creationId xmlns:p14="http://schemas.microsoft.com/office/powerpoint/2010/main" val="14637170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wipe(left)">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4"/>
          <p:cNvSpPr>
            <a:spLocks noGrp="1"/>
          </p:cNvSpPr>
          <p:nvPr>
            <p:ph type="sldNum" sz="quarter" idx="11"/>
          </p:nvPr>
        </p:nvSpPr>
        <p:spPr>
          <a:noFill/>
        </p:spPr>
        <p:txBody>
          <a:bodyPr/>
          <a:lstStyle/>
          <a:p>
            <a:fld id="{ABB3EABB-FEA1-47D8-A4E1-54DBC8AA69B9}" type="slidenum">
              <a:rPr lang="zh-CN" altLang="en-US" smtClean="0"/>
              <a:pPr/>
              <a:t>45</a:t>
            </a:fld>
            <a:endParaRPr lang="en-US" altLang="zh-CN"/>
          </a:p>
        </p:txBody>
      </p:sp>
      <p:sp>
        <p:nvSpPr>
          <p:cNvPr id="44035" name="Rectangle 2"/>
          <p:cNvSpPr>
            <a:spLocks noGrp="1" noChangeArrowheads="1"/>
          </p:cNvSpPr>
          <p:nvPr>
            <p:ph type="title"/>
          </p:nvPr>
        </p:nvSpPr>
        <p:spPr/>
        <p:txBody>
          <a:bodyPr/>
          <a:lstStyle/>
          <a:p>
            <a:pPr eaLnBrk="1" hangingPunct="1"/>
            <a:r>
              <a:rPr lang="it-IT" altLang="zh-CN" dirty="0"/>
              <a:t>4.3.5 Cache</a:t>
            </a:r>
            <a:r>
              <a:rPr lang="zh-CN" altLang="it-IT" dirty="0"/>
              <a:t>性能</a:t>
            </a:r>
            <a:r>
              <a:rPr lang="zh-CN" altLang="en-US" dirty="0"/>
              <a:t>测量</a:t>
            </a:r>
          </a:p>
        </p:txBody>
      </p:sp>
      <p:sp>
        <p:nvSpPr>
          <p:cNvPr id="44036" name="Rectangle 3"/>
          <p:cNvSpPr>
            <a:spLocks noGrp="1" noChangeArrowheads="1"/>
          </p:cNvSpPr>
          <p:nvPr>
            <p:ph type="body" idx="1"/>
          </p:nvPr>
        </p:nvSpPr>
        <p:spPr>
          <a:xfrm>
            <a:off x="323850" y="1412776"/>
            <a:ext cx="8640763" cy="4248472"/>
          </a:xfrm>
        </p:spPr>
        <p:txBody>
          <a:bodyPr/>
          <a:lstStyle/>
          <a:p>
            <a:pPr eaLnBrk="1" hangingPunct="1">
              <a:spcBef>
                <a:spcPct val="10000"/>
              </a:spcBef>
            </a:pPr>
            <a:r>
              <a:rPr lang="en-US" altLang="zh-CN" dirty="0"/>
              <a:t>C</a:t>
            </a:r>
            <a:r>
              <a:rPr lang="zh-CN" altLang="en-US" dirty="0"/>
              <a:t>＝</a:t>
            </a:r>
            <a:r>
              <a:rPr lang="en-US" altLang="zh-CN" dirty="0">
                <a:latin typeface="宋体" pitchFamily="2" charset="-122"/>
              </a:rPr>
              <a:t>(</a:t>
            </a:r>
            <a:r>
              <a:rPr lang="en-US" altLang="zh-CN" dirty="0"/>
              <a:t>C</a:t>
            </a:r>
            <a:r>
              <a:rPr lang="en-US" altLang="zh-CN" baseline="-25000" dirty="0"/>
              <a:t>1</a:t>
            </a:r>
            <a:r>
              <a:rPr lang="en-US" altLang="zh-CN" dirty="0"/>
              <a:t>×S</a:t>
            </a:r>
            <a:r>
              <a:rPr lang="en-US" altLang="zh-CN" baseline="-25000" dirty="0"/>
              <a:t>1</a:t>
            </a:r>
            <a:r>
              <a:rPr lang="zh-CN" altLang="en-US" dirty="0"/>
              <a:t>＋</a:t>
            </a:r>
            <a:r>
              <a:rPr lang="en-US" altLang="zh-CN" dirty="0"/>
              <a:t>C</a:t>
            </a:r>
            <a:r>
              <a:rPr lang="en-US" altLang="zh-CN" baseline="-25000" dirty="0"/>
              <a:t>2</a:t>
            </a:r>
            <a:r>
              <a:rPr lang="en-US" altLang="zh-CN" dirty="0"/>
              <a:t>×S</a:t>
            </a:r>
            <a:r>
              <a:rPr lang="en-US" altLang="zh-CN" baseline="-25000" dirty="0"/>
              <a:t>2</a:t>
            </a:r>
            <a:r>
              <a:rPr lang="en-US" altLang="zh-CN" dirty="0">
                <a:latin typeface="宋体" pitchFamily="2" charset="-122"/>
              </a:rPr>
              <a:t>)</a:t>
            </a:r>
            <a:r>
              <a:rPr lang="en-US" altLang="zh-CN" dirty="0"/>
              <a:t>/</a:t>
            </a:r>
            <a:r>
              <a:rPr lang="en-US" altLang="zh-CN" dirty="0">
                <a:latin typeface="宋体" pitchFamily="2" charset="-122"/>
              </a:rPr>
              <a:t>(</a:t>
            </a:r>
            <a:r>
              <a:rPr lang="en-US" altLang="zh-CN" dirty="0"/>
              <a:t>S</a:t>
            </a:r>
            <a:r>
              <a:rPr lang="en-US" altLang="zh-CN" baseline="-25000" dirty="0"/>
              <a:t>1</a:t>
            </a:r>
            <a:r>
              <a:rPr lang="zh-CN" altLang="en-US" dirty="0"/>
              <a:t>＋</a:t>
            </a:r>
            <a:r>
              <a:rPr lang="en-US" altLang="zh-CN" dirty="0"/>
              <a:t>S</a:t>
            </a:r>
            <a:r>
              <a:rPr lang="en-US" altLang="zh-CN" baseline="-25000" dirty="0"/>
              <a:t>2</a:t>
            </a:r>
            <a:r>
              <a:rPr lang="en-US" altLang="zh-CN" dirty="0">
                <a:latin typeface="宋体" pitchFamily="2" charset="-122"/>
              </a:rPr>
              <a:t>)</a:t>
            </a:r>
          </a:p>
          <a:p>
            <a:pPr eaLnBrk="1" hangingPunct="1">
              <a:spcBef>
                <a:spcPct val="10000"/>
              </a:spcBef>
            </a:pPr>
            <a:endParaRPr lang="en-US" altLang="zh-CN" dirty="0"/>
          </a:p>
          <a:p>
            <a:pPr eaLnBrk="1" hangingPunct="1">
              <a:spcBef>
                <a:spcPct val="10000"/>
              </a:spcBef>
            </a:pPr>
            <a:endParaRPr lang="en-US" altLang="zh-CN" dirty="0"/>
          </a:p>
          <a:p>
            <a:pPr eaLnBrk="1" hangingPunct="1">
              <a:spcBef>
                <a:spcPct val="10000"/>
              </a:spcBef>
            </a:pPr>
            <a:endParaRPr lang="en-US" altLang="zh-CN" dirty="0"/>
          </a:p>
          <a:p>
            <a:pPr eaLnBrk="1" hangingPunct="1">
              <a:spcBef>
                <a:spcPct val="10000"/>
              </a:spcBef>
            </a:pPr>
            <a:r>
              <a:rPr lang="zh-CN" altLang="en-US" dirty="0"/>
              <a:t>尽管</a:t>
            </a:r>
            <a:r>
              <a:rPr lang="en-US" altLang="zh-CN" dirty="0"/>
              <a:t>Cache</a:t>
            </a:r>
            <a:r>
              <a:rPr lang="zh-CN" altLang="en-US" dirty="0"/>
              <a:t>的价格比主存高，但是当其容量很小时，存储器的平均价格</a:t>
            </a:r>
            <a:r>
              <a:rPr lang="en-US" altLang="zh-CN" dirty="0"/>
              <a:t>C</a:t>
            </a:r>
            <a:r>
              <a:rPr lang="zh-CN" altLang="en-US" dirty="0"/>
              <a:t>接近于主存的价格。</a:t>
            </a:r>
          </a:p>
          <a:p>
            <a:pPr eaLnBrk="1" hangingPunct="1">
              <a:spcBef>
                <a:spcPct val="10000"/>
              </a:spcBef>
            </a:pPr>
            <a:r>
              <a:rPr lang="zh-CN" altLang="en-US" dirty="0"/>
              <a:t>由于设置了</a:t>
            </a:r>
            <a:r>
              <a:rPr lang="en-US" altLang="zh-CN" dirty="0"/>
              <a:t>Cache</a:t>
            </a:r>
            <a:r>
              <a:rPr lang="zh-CN" altLang="en-US" dirty="0"/>
              <a:t>，</a:t>
            </a:r>
            <a:br>
              <a:rPr lang="en-US" altLang="zh-CN" dirty="0"/>
            </a:br>
            <a:r>
              <a:rPr lang="zh-CN" altLang="en-US" dirty="0"/>
              <a:t>使</a:t>
            </a:r>
            <a:r>
              <a:rPr lang="en-US" altLang="zh-CN" dirty="0"/>
              <a:t>CPU</a:t>
            </a:r>
            <a:r>
              <a:rPr lang="zh-CN" altLang="en-US" dirty="0"/>
              <a:t>的访存速度接近</a:t>
            </a:r>
            <a:r>
              <a:rPr lang="en-US" altLang="zh-CN" dirty="0"/>
              <a:t>Cache</a:t>
            </a:r>
            <a:r>
              <a:rPr lang="zh-CN" altLang="en-US" dirty="0"/>
              <a:t>的速度，</a:t>
            </a:r>
            <a:br>
              <a:rPr lang="en-US" altLang="zh-CN" dirty="0"/>
            </a:br>
            <a:r>
              <a:rPr lang="zh-CN" altLang="en-US" dirty="0"/>
              <a:t>使存储器的成本接近于主存的成本。</a:t>
            </a:r>
            <a:endParaRPr lang="en-US" altLang="zh-CN" dirty="0"/>
          </a:p>
        </p:txBody>
      </p:sp>
      <p:sp>
        <p:nvSpPr>
          <p:cNvPr id="44037" name="Text Box 4"/>
          <p:cNvSpPr txBox="1">
            <a:spLocks noChangeArrowheads="1"/>
          </p:cNvSpPr>
          <p:nvPr/>
        </p:nvSpPr>
        <p:spPr bwMode="auto">
          <a:xfrm>
            <a:off x="1592616" y="2132013"/>
            <a:ext cx="1800225" cy="519112"/>
          </a:xfrm>
          <a:prstGeom prst="rect">
            <a:avLst/>
          </a:prstGeom>
          <a:noFill/>
          <a:ln w="28575" algn="ctr">
            <a:noFill/>
            <a:miter lim="800000"/>
            <a:headEnd/>
            <a:tailEnd/>
          </a:ln>
        </p:spPr>
        <p:txBody>
          <a:bodyPr>
            <a:spAutoFit/>
          </a:bodyPr>
          <a:lstStyle/>
          <a:p>
            <a:pPr algn="ctr">
              <a:spcBef>
                <a:spcPct val="50000"/>
              </a:spcBef>
            </a:pPr>
            <a:r>
              <a:rPr lang="zh-CN" altLang="en-US" dirty="0">
                <a:solidFill>
                  <a:srgbClr val="0000FF"/>
                </a:solidFill>
              </a:rPr>
              <a:t>主存容量</a:t>
            </a:r>
          </a:p>
        </p:txBody>
      </p:sp>
      <p:sp>
        <p:nvSpPr>
          <p:cNvPr id="44038" name="Text Box 5"/>
          <p:cNvSpPr txBox="1">
            <a:spLocks noChangeArrowheads="1"/>
          </p:cNvSpPr>
          <p:nvPr/>
        </p:nvSpPr>
        <p:spPr bwMode="auto">
          <a:xfrm>
            <a:off x="3312352" y="2132013"/>
            <a:ext cx="2089150" cy="519112"/>
          </a:xfrm>
          <a:prstGeom prst="rect">
            <a:avLst/>
          </a:prstGeom>
          <a:noFill/>
          <a:ln w="28575" algn="ctr">
            <a:noFill/>
            <a:miter lim="800000"/>
            <a:headEnd/>
            <a:tailEnd/>
          </a:ln>
        </p:spPr>
        <p:txBody>
          <a:bodyPr>
            <a:spAutoFit/>
          </a:bodyPr>
          <a:lstStyle/>
          <a:p>
            <a:pPr algn="ctr">
              <a:spcBef>
                <a:spcPct val="50000"/>
              </a:spcBef>
            </a:pPr>
            <a:r>
              <a:rPr lang="en-US" altLang="zh-CN" dirty="0">
                <a:solidFill>
                  <a:srgbClr val="0000FF"/>
                </a:solidFill>
              </a:rPr>
              <a:t>Cache</a:t>
            </a:r>
            <a:r>
              <a:rPr lang="zh-CN" altLang="en-US" dirty="0">
                <a:solidFill>
                  <a:srgbClr val="0000FF"/>
                </a:solidFill>
              </a:rPr>
              <a:t>容量</a:t>
            </a:r>
          </a:p>
        </p:txBody>
      </p:sp>
      <p:sp>
        <p:nvSpPr>
          <p:cNvPr id="44039" name="Text Box 6"/>
          <p:cNvSpPr txBox="1">
            <a:spLocks noChangeArrowheads="1"/>
          </p:cNvSpPr>
          <p:nvPr/>
        </p:nvSpPr>
        <p:spPr bwMode="auto">
          <a:xfrm>
            <a:off x="683568" y="2636838"/>
            <a:ext cx="1800225" cy="519112"/>
          </a:xfrm>
          <a:prstGeom prst="rect">
            <a:avLst/>
          </a:prstGeom>
          <a:noFill/>
          <a:ln w="28575" algn="ctr">
            <a:noFill/>
            <a:miter lim="800000"/>
            <a:headEnd/>
            <a:tailEnd/>
          </a:ln>
        </p:spPr>
        <p:txBody>
          <a:bodyPr>
            <a:spAutoFit/>
          </a:bodyPr>
          <a:lstStyle/>
          <a:p>
            <a:pPr algn="ctr">
              <a:spcBef>
                <a:spcPct val="50000"/>
              </a:spcBef>
            </a:pPr>
            <a:r>
              <a:rPr lang="zh-CN" altLang="en-US">
                <a:solidFill>
                  <a:srgbClr val="D60093"/>
                </a:solidFill>
              </a:rPr>
              <a:t>主存价格</a:t>
            </a:r>
          </a:p>
        </p:txBody>
      </p:sp>
      <p:sp>
        <p:nvSpPr>
          <p:cNvPr id="44040" name="Text Box 7"/>
          <p:cNvSpPr txBox="1">
            <a:spLocks noChangeArrowheads="1"/>
          </p:cNvSpPr>
          <p:nvPr/>
        </p:nvSpPr>
        <p:spPr bwMode="auto">
          <a:xfrm>
            <a:off x="2843213" y="2636838"/>
            <a:ext cx="2089150" cy="519112"/>
          </a:xfrm>
          <a:prstGeom prst="rect">
            <a:avLst/>
          </a:prstGeom>
          <a:noFill/>
          <a:ln w="28575" algn="ctr">
            <a:noFill/>
            <a:miter lim="800000"/>
            <a:headEnd/>
            <a:tailEnd/>
          </a:ln>
        </p:spPr>
        <p:txBody>
          <a:bodyPr>
            <a:spAutoFit/>
          </a:bodyPr>
          <a:lstStyle/>
          <a:p>
            <a:pPr algn="ctr">
              <a:spcBef>
                <a:spcPct val="50000"/>
              </a:spcBef>
            </a:pPr>
            <a:r>
              <a:rPr lang="en-US" altLang="zh-CN">
                <a:solidFill>
                  <a:srgbClr val="D60093"/>
                </a:solidFill>
              </a:rPr>
              <a:t>Cache</a:t>
            </a:r>
            <a:r>
              <a:rPr lang="zh-CN" altLang="en-US">
                <a:solidFill>
                  <a:srgbClr val="D60093"/>
                </a:solidFill>
              </a:rPr>
              <a:t>价格</a:t>
            </a:r>
          </a:p>
        </p:txBody>
      </p:sp>
      <p:sp>
        <p:nvSpPr>
          <p:cNvPr id="44041" name="Line 8"/>
          <p:cNvSpPr>
            <a:spLocks noChangeShapeType="1"/>
          </p:cNvSpPr>
          <p:nvPr/>
        </p:nvSpPr>
        <p:spPr bwMode="auto">
          <a:xfrm flipV="1">
            <a:off x="2438394" y="1844675"/>
            <a:ext cx="0" cy="358775"/>
          </a:xfrm>
          <a:prstGeom prst="line">
            <a:avLst/>
          </a:prstGeom>
          <a:noFill/>
          <a:ln w="28575">
            <a:solidFill>
              <a:srgbClr val="0000FF"/>
            </a:solidFill>
            <a:round/>
            <a:headEnd/>
            <a:tailEnd type="triangle" w="med" len="lg"/>
          </a:ln>
        </p:spPr>
        <p:txBody>
          <a:bodyPr wrap="none" anchor="ctr"/>
          <a:lstStyle/>
          <a:p>
            <a:endParaRPr lang="zh-CN" altLang="en-US"/>
          </a:p>
        </p:txBody>
      </p:sp>
      <p:sp>
        <p:nvSpPr>
          <p:cNvPr id="44042" name="Line 9"/>
          <p:cNvSpPr>
            <a:spLocks noChangeShapeType="1"/>
          </p:cNvSpPr>
          <p:nvPr/>
        </p:nvSpPr>
        <p:spPr bwMode="auto">
          <a:xfrm flipV="1">
            <a:off x="1619250" y="1844675"/>
            <a:ext cx="144463" cy="863600"/>
          </a:xfrm>
          <a:prstGeom prst="line">
            <a:avLst/>
          </a:prstGeom>
          <a:noFill/>
          <a:ln w="28575">
            <a:solidFill>
              <a:srgbClr val="D60093"/>
            </a:solidFill>
            <a:round/>
            <a:headEnd/>
            <a:tailEnd type="triangle" w="med" len="lg"/>
          </a:ln>
        </p:spPr>
        <p:txBody>
          <a:bodyPr wrap="none" anchor="ctr"/>
          <a:lstStyle/>
          <a:p>
            <a:endParaRPr lang="zh-CN" altLang="en-US"/>
          </a:p>
        </p:txBody>
      </p:sp>
      <p:sp>
        <p:nvSpPr>
          <p:cNvPr id="44043" name="Line 10"/>
          <p:cNvSpPr>
            <a:spLocks noChangeShapeType="1"/>
          </p:cNvSpPr>
          <p:nvPr/>
        </p:nvSpPr>
        <p:spPr bwMode="auto">
          <a:xfrm flipV="1">
            <a:off x="3851920" y="1844675"/>
            <a:ext cx="0" cy="431800"/>
          </a:xfrm>
          <a:prstGeom prst="line">
            <a:avLst/>
          </a:prstGeom>
          <a:noFill/>
          <a:ln w="28575">
            <a:solidFill>
              <a:srgbClr val="0000FF"/>
            </a:solidFill>
            <a:round/>
            <a:headEnd/>
            <a:tailEnd type="triangle" w="med" len="lg"/>
          </a:ln>
        </p:spPr>
        <p:txBody>
          <a:bodyPr wrap="none" anchor="ctr"/>
          <a:lstStyle/>
          <a:p>
            <a:endParaRPr lang="zh-CN" altLang="en-US"/>
          </a:p>
        </p:txBody>
      </p:sp>
      <p:sp>
        <p:nvSpPr>
          <p:cNvPr id="44044" name="Line 11"/>
          <p:cNvSpPr>
            <a:spLocks noChangeShapeType="1"/>
          </p:cNvSpPr>
          <p:nvPr/>
        </p:nvSpPr>
        <p:spPr bwMode="auto">
          <a:xfrm flipH="1" flipV="1">
            <a:off x="3159120" y="1844675"/>
            <a:ext cx="260355" cy="935038"/>
          </a:xfrm>
          <a:prstGeom prst="line">
            <a:avLst/>
          </a:prstGeom>
          <a:noFill/>
          <a:ln w="28575">
            <a:solidFill>
              <a:srgbClr val="D60093"/>
            </a:solidFill>
            <a:round/>
            <a:headEnd/>
            <a:tailEnd type="triangle" w="med" len="lg"/>
          </a:ln>
        </p:spPr>
        <p:txBody>
          <a:bodyPr wrap="none" anchor="ctr"/>
          <a:lstStyle/>
          <a:p>
            <a:endParaRPr lang="zh-CN" altLang="en-US"/>
          </a:p>
        </p:txBody>
      </p:sp>
      <p:sp>
        <p:nvSpPr>
          <p:cNvPr id="1632268" name="Text Box 12"/>
          <p:cNvSpPr txBox="1">
            <a:spLocks noChangeArrowheads="1"/>
          </p:cNvSpPr>
          <p:nvPr/>
        </p:nvSpPr>
        <p:spPr bwMode="auto">
          <a:xfrm>
            <a:off x="6516688" y="1916113"/>
            <a:ext cx="1728787" cy="523220"/>
          </a:xfrm>
          <a:prstGeom prst="rect">
            <a:avLst/>
          </a:prstGeom>
          <a:solidFill>
            <a:srgbClr val="FFFF99"/>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r>
              <a:rPr lang="en-US" altLang="zh-CN" dirty="0"/>
              <a:t>S</a:t>
            </a:r>
            <a:r>
              <a:rPr lang="en-US" altLang="zh-CN" baseline="-25000" dirty="0">
                <a:latin typeface="+mn-lt"/>
                <a:ea typeface="+mn-ea"/>
              </a:rPr>
              <a:t>1 </a:t>
            </a:r>
            <a:r>
              <a:rPr lang="en-US" altLang="zh-CN" dirty="0"/>
              <a:t>&gt;&gt;</a:t>
            </a:r>
            <a:r>
              <a:rPr lang="en-US" altLang="zh-CN" baseline="-25000" dirty="0"/>
              <a:t> </a:t>
            </a:r>
            <a:r>
              <a:rPr lang="en-US" altLang="zh-CN" dirty="0">
                <a:latin typeface="+mn-lt"/>
                <a:ea typeface="+mn-ea"/>
              </a:rPr>
              <a:t>S</a:t>
            </a:r>
            <a:r>
              <a:rPr lang="en-US" altLang="zh-CN" baseline="-25000" dirty="0">
                <a:latin typeface="+mn-lt"/>
                <a:ea typeface="+mn-ea"/>
              </a:rPr>
              <a:t>2</a:t>
            </a:r>
            <a:endParaRPr lang="zh-CN" altLang="en-US" baseline="-25000" dirty="0">
              <a:latin typeface="+mn-lt"/>
              <a:ea typeface="+mn-ea"/>
            </a:endParaRPr>
          </a:p>
        </p:txBody>
      </p:sp>
      <p:sp>
        <p:nvSpPr>
          <p:cNvPr id="14" name="矩形 13">
            <a:extLst>
              <a:ext uri="{FF2B5EF4-FFF2-40B4-BE49-F238E27FC236}">
                <a16:creationId xmlns:a16="http://schemas.microsoft.com/office/drawing/2014/main" id="{4D0741E5-6E74-4481-85A3-A93A7CA1C23F}"/>
              </a:ext>
            </a:extLst>
          </p:cNvPr>
          <p:cNvSpPr/>
          <p:nvPr/>
        </p:nvSpPr>
        <p:spPr>
          <a:xfrm>
            <a:off x="683568" y="568325"/>
            <a:ext cx="8136582" cy="523220"/>
          </a:xfrm>
          <a:prstGeom prst="rect">
            <a:avLst/>
          </a:prstGeom>
        </p:spPr>
        <p:txBody>
          <a:bodyPr wrap="square">
            <a:spAutoFit/>
          </a:bodyPr>
          <a:lstStyle/>
          <a:p>
            <a:r>
              <a:rPr lang="en-US" altLang="zh-CN" dirty="0">
                <a:solidFill>
                  <a:srgbClr val="D60093"/>
                </a:solidFill>
                <a:latin typeface="Arial" charset="0"/>
                <a:ea typeface="黑体" pitchFamily="2" charset="-122"/>
              </a:rPr>
              <a:t>4.</a:t>
            </a:r>
            <a:r>
              <a:rPr lang="en-US" altLang="zh-CN" dirty="0">
                <a:latin typeface="Arial" charset="0"/>
                <a:ea typeface="黑体" pitchFamily="2" charset="-122"/>
              </a:rPr>
              <a:t> </a:t>
            </a:r>
            <a:r>
              <a:rPr lang="zh-CN" altLang="en-US" dirty="0">
                <a:solidFill>
                  <a:srgbClr val="006600"/>
                </a:solidFill>
                <a:latin typeface="Arial" charset="0"/>
                <a:ea typeface="黑体" pitchFamily="2" charset="-122"/>
              </a:rPr>
              <a:t>成本</a:t>
            </a:r>
            <a:endParaRPr lang="zh-CN" altLang="en-US" dirty="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0210"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4</a:t>
            </a:r>
            <a:r>
              <a:rPr lang="zh-CN" altLang="en-US" sz="4000" b="0" dirty="0">
                <a:solidFill>
                  <a:srgbClr val="FFFFFF"/>
                </a:solidFill>
                <a:latin typeface="Arial" charset="0"/>
                <a:ea typeface="黑体" pitchFamily="2" charset="-122"/>
              </a:rPr>
              <a:t>章  存储系统</a:t>
            </a:r>
            <a:endParaRPr lang="zh-CN" altLang="en-US" sz="4000" b="0" dirty="0">
              <a:solidFill>
                <a:srgbClr val="CCFF66"/>
              </a:solidFill>
              <a:latin typeface="Arial" charset="0"/>
              <a:ea typeface="黑体" pitchFamily="2" charset="-122"/>
            </a:endParaRPr>
          </a:p>
        </p:txBody>
      </p:sp>
      <p:sp>
        <p:nvSpPr>
          <p:cNvPr id="1630211"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20000"/>
              </a:spcBef>
              <a:spcAft>
                <a:spcPct val="0"/>
              </a:spcAft>
              <a:buClr>
                <a:srgbClr val="00007D"/>
              </a:buClr>
              <a:buSzPct val="75000"/>
              <a:buFont typeface="Wingdings" pitchFamily="2" charset="2"/>
              <a:buNone/>
              <a:tabLst/>
              <a:defRPr/>
            </a:pPr>
            <a:r>
              <a:rPr kumimoji="0" lang="en-US" altLang="zh-CN" sz="4000" b="0" i="0" u="none" strike="noStrike" kern="1200" cap="none" spc="0" normalizeH="0" baseline="0" noProof="0" dirty="0">
                <a:ln>
                  <a:noFill/>
                </a:ln>
                <a:solidFill>
                  <a:srgbClr val="000000"/>
                </a:solidFill>
                <a:effectLst/>
                <a:uLnTx/>
                <a:uFillTx/>
                <a:latin typeface="Times New Roman"/>
                <a:ea typeface="楷体" panose="02010609060101010101" pitchFamily="49" charset="-122"/>
                <a:cs typeface="+mn-cs"/>
              </a:rPr>
              <a:t>4.3  </a:t>
            </a:r>
            <a:r>
              <a:rPr kumimoji="0" lang="zh-CN" altLang="en-US" sz="4000" b="0" i="0" u="none" strike="noStrike" kern="1200" cap="none" spc="0" normalizeH="0" baseline="0" noProof="0" dirty="0">
                <a:ln>
                  <a:noFill/>
                </a:ln>
                <a:solidFill>
                  <a:srgbClr val="000000"/>
                </a:solidFill>
                <a:effectLst/>
                <a:uLnTx/>
                <a:uFillTx/>
                <a:latin typeface="Times New Roman"/>
                <a:ea typeface="楷体" panose="02010609060101010101" pitchFamily="49" charset="-122"/>
                <a:cs typeface="+mn-cs"/>
              </a:rPr>
              <a:t>高速缓冲存储器</a:t>
            </a:r>
          </a:p>
        </p:txBody>
      </p:sp>
      <p:sp>
        <p:nvSpPr>
          <p:cNvPr id="1630212"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marL="0" marR="0" lvl="0" indent="0" algn="r" defTabSz="914400" rtl="0" eaLnBrk="1" fontAlgn="base" latinLnBrk="0" hangingPunct="1">
              <a:lnSpc>
                <a:spcPct val="100000"/>
              </a:lnSpc>
              <a:spcBef>
                <a:spcPct val="20000"/>
              </a:spcBef>
              <a:spcAft>
                <a:spcPct val="0"/>
              </a:spcAft>
              <a:buClr>
                <a:srgbClr val="00007D"/>
              </a:buClr>
              <a:buSzPct val="75000"/>
              <a:buFont typeface="Wingdings" pitchFamily="2" charset="2"/>
              <a:buNone/>
              <a:tabLst/>
              <a:defRPr/>
            </a:pPr>
            <a:r>
              <a:rPr kumimoji="0" lang="en-US" altLang="zh-CN" sz="3600" b="1" i="0" u="none" strike="noStrike" kern="1200" cap="none" spc="0" normalizeH="0" baseline="0" noProof="0" dirty="0">
                <a:ln>
                  <a:noFill/>
                </a:ln>
                <a:solidFill>
                  <a:srgbClr val="CC0066"/>
                </a:solidFill>
                <a:effectLst/>
                <a:uLnTx/>
                <a:uFillTx/>
                <a:latin typeface="Times New Roman" pitchFamily="18" charset="0"/>
                <a:ea typeface="隶书" pitchFamily="49" charset="-122"/>
                <a:cs typeface="+mn-cs"/>
              </a:rPr>
              <a:t>4.3.6</a:t>
            </a:r>
            <a:r>
              <a:rPr kumimoji="0" lang="en-US" altLang="zh-CN" sz="4200" b="1" i="0" u="none" strike="noStrike" kern="1200" cap="none" spc="0" normalizeH="0" baseline="0" noProof="0" dirty="0">
                <a:ln>
                  <a:noFill/>
                </a:ln>
                <a:solidFill>
                  <a:srgbClr val="CC0066"/>
                </a:solidFill>
                <a:effectLst/>
                <a:uLnTx/>
                <a:uFillTx/>
                <a:latin typeface="隶书" pitchFamily="49" charset="-122"/>
                <a:ea typeface="隶书" pitchFamily="49" charset="-122"/>
                <a:cs typeface="+mn-cs"/>
              </a:rPr>
              <a:t> </a:t>
            </a:r>
            <a:r>
              <a:rPr kumimoji="0" lang="en-US" altLang="zh-CN" sz="3600" b="1" i="1" u="none" strike="noStrike" kern="1200" cap="none" spc="0" normalizeH="0" baseline="0" noProof="0" dirty="0">
                <a:ln>
                  <a:noFill/>
                </a:ln>
                <a:solidFill>
                  <a:srgbClr val="CC0066"/>
                </a:solidFill>
                <a:effectLst/>
                <a:uLnTx/>
                <a:uFillTx/>
                <a:latin typeface="Times New Roman" pitchFamily="18" charset="0"/>
                <a:ea typeface="隶书" pitchFamily="49" charset="-122"/>
                <a:cs typeface="+mn-cs"/>
              </a:rPr>
              <a:t>Cache</a:t>
            </a:r>
            <a:r>
              <a:rPr kumimoji="0" lang="en-US" altLang="zh-CN" sz="2400" b="1" i="1" u="none" strike="noStrike" kern="1200" cap="none" spc="0" normalizeH="0" baseline="0" noProof="0" dirty="0">
                <a:ln>
                  <a:noFill/>
                </a:ln>
                <a:solidFill>
                  <a:srgbClr val="CC0066"/>
                </a:solidFill>
                <a:effectLst/>
                <a:uLnTx/>
                <a:uFillTx/>
                <a:latin typeface="Times New Roman" pitchFamily="18" charset="0"/>
                <a:ea typeface="隶书" pitchFamily="49" charset="-122"/>
                <a:cs typeface="+mn-cs"/>
              </a:rPr>
              <a:t> </a:t>
            </a:r>
            <a:r>
              <a:rPr kumimoji="0" lang="zh-CN" altLang="en-US" sz="4200" b="0" i="0" u="none" strike="noStrike" kern="1200" cap="none" spc="0" normalizeH="0" baseline="0" noProof="0" dirty="0">
                <a:ln>
                  <a:noFill/>
                </a:ln>
                <a:solidFill>
                  <a:srgbClr val="CC0066"/>
                </a:solidFill>
                <a:effectLst/>
                <a:uLnTx/>
                <a:uFillTx/>
                <a:latin typeface="隶书" pitchFamily="49" charset="-122"/>
                <a:ea typeface="隶书" pitchFamily="49" charset="-122"/>
                <a:cs typeface="+mn-cs"/>
              </a:rPr>
              <a:t>性能提高</a:t>
            </a:r>
          </a:p>
        </p:txBody>
      </p:sp>
    </p:spTree>
    <p:extLst>
      <p:ext uri="{BB962C8B-B14F-4D97-AF65-F5344CB8AC3E}">
        <p14:creationId xmlns:p14="http://schemas.microsoft.com/office/powerpoint/2010/main" val="5366855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30210">
                                            <p:txEl>
                                              <p:pRg st="0" end="0"/>
                                            </p:txEl>
                                          </p:spTgt>
                                        </p:tgtEl>
                                        <p:attrNameLst>
                                          <p:attrName>style.visibility</p:attrName>
                                        </p:attrNameLst>
                                      </p:cBhvr>
                                      <p:to>
                                        <p:strVal val="visible"/>
                                      </p:to>
                                    </p:set>
                                    <p:anim calcmode="lin" valueType="num">
                                      <p:cBhvr>
                                        <p:cTn id="7" dur="500" fill="hold"/>
                                        <p:tgtEl>
                                          <p:spTgt spid="163021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3021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3021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3021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30210">
                                            <p:txEl>
                                              <p:pRg st="1" end="1"/>
                                            </p:txEl>
                                          </p:spTgt>
                                        </p:tgtEl>
                                        <p:attrNameLst>
                                          <p:attrName>style.visibility</p:attrName>
                                        </p:attrNameLst>
                                      </p:cBhvr>
                                      <p:to>
                                        <p:strVal val="visible"/>
                                      </p:to>
                                    </p:set>
                                    <p:anim calcmode="lin" valueType="num">
                                      <p:cBhvr additive="base">
                                        <p:cTn id="14" dur="500" fill="hold"/>
                                        <p:tgtEl>
                                          <p:spTgt spid="163021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3021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30211">
                                            <p:txEl>
                                              <p:pRg st="0" end="0"/>
                                            </p:txEl>
                                          </p:spTgt>
                                        </p:tgtEl>
                                        <p:attrNameLst>
                                          <p:attrName>style.visibility</p:attrName>
                                        </p:attrNameLst>
                                      </p:cBhvr>
                                      <p:to>
                                        <p:strVal val="visible"/>
                                      </p:to>
                                    </p:set>
                                    <p:anim calcmode="lin" valueType="num">
                                      <p:cBhvr additive="base">
                                        <p:cTn id="19" dur="500" fill="hold"/>
                                        <p:tgtEl>
                                          <p:spTgt spid="163021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0211">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30212">
                                            <p:txEl>
                                              <p:pRg st="0" end="0"/>
                                            </p:txEl>
                                          </p:spTgt>
                                        </p:tgtEl>
                                        <p:attrNameLst>
                                          <p:attrName>style.visibility</p:attrName>
                                        </p:attrNameLst>
                                      </p:cBhvr>
                                      <p:to>
                                        <p:strVal val="visible"/>
                                      </p:to>
                                    </p:set>
                                    <p:anim calcmode="lin" valueType="num">
                                      <p:cBhvr additive="base">
                                        <p:cTn id="23" dur="500" fill="hold"/>
                                        <p:tgtEl>
                                          <p:spTgt spid="1630212">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302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p>
            <a:fld id="{98AA67F5-051D-44E4-8156-E3470A25CC2F}" type="slidenum">
              <a:rPr lang="zh-CN" altLang="en-US" smtClean="0"/>
              <a:pPr/>
              <a:t>47</a:t>
            </a:fld>
            <a:endParaRPr lang="en-US" altLang="zh-CN"/>
          </a:p>
        </p:txBody>
      </p:sp>
      <p:sp>
        <p:nvSpPr>
          <p:cNvPr id="47107" name="Rectangle 2"/>
          <p:cNvSpPr>
            <a:spLocks noGrp="1" noChangeArrowheads="1"/>
          </p:cNvSpPr>
          <p:nvPr>
            <p:ph type="title"/>
          </p:nvPr>
        </p:nvSpPr>
        <p:spPr/>
        <p:txBody>
          <a:bodyPr/>
          <a:lstStyle/>
          <a:p>
            <a:pPr eaLnBrk="1" hangingPunct="1"/>
            <a:r>
              <a:rPr lang="it-IT" altLang="zh-CN" dirty="0"/>
              <a:t>4.3.6  Cache</a:t>
            </a:r>
            <a:r>
              <a:rPr lang="zh-CN" altLang="it-IT" dirty="0"/>
              <a:t>性能</a:t>
            </a:r>
            <a:r>
              <a:rPr lang="zh-CN" altLang="en-US" dirty="0"/>
              <a:t>提高</a:t>
            </a:r>
            <a:r>
              <a:rPr lang="en-US" altLang="zh-CN" dirty="0"/>
              <a:t>      </a:t>
            </a:r>
            <a:r>
              <a:rPr lang="en-US" altLang="zh-CN" dirty="0">
                <a:solidFill>
                  <a:srgbClr val="6600FF"/>
                </a:solidFill>
              </a:rPr>
              <a:t>1. </a:t>
            </a:r>
            <a:r>
              <a:rPr lang="zh-CN" altLang="en-US" dirty="0">
                <a:solidFill>
                  <a:srgbClr val="6600FF"/>
                </a:solidFill>
              </a:rPr>
              <a:t>多级</a:t>
            </a:r>
            <a:r>
              <a:rPr lang="en-US" altLang="zh-CN" dirty="0">
                <a:solidFill>
                  <a:srgbClr val="6600FF"/>
                </a:solidFill>
              </a:rPr>
              <a:t>Cache</a:t>
            </a:r>
            <a:r>
              <a:rPr lang="zh-CN" altLang="en-US" dirty="0">
                <a:solidFill>
                  <a:srgbClr val="6600FF"/>
                </a:solidFill>
              </a:rPr>
              <a:t>结构</a:t>
            </a:r>
          </a:p>
        </p:txBody>
      </p:sp>
      <p:sp>
        <p:nvSpPr>
          <p:cNvPr id="47108" name="Rectangle 3"/>
          <p:cNvSpPr>
            <a:spLocks noGrp="1" noChangeArrowheads="1"/>
          </p:cNvSpPr>
          <p:nvPr>
            <p:ph type="body" idx="1"/>
          </p:nvPr>
        </p:nvSpPr>
        <p:spPr>
          <a:xfrm>
            <a:off x="323850" y="765175"/>
            <a:ext cx="8640763" cy="5832475"/>
          </a:xfrm>
        </p:spPr>
        <p:txBody>
          <a:bodyPr/>
          <a:lstStyle/>
          <a:p>
            <a:pPr eaLnBrk="1" hangingPunct="1">
              <a:lnSpc>
                <a:spcPct val="110000"/>
              </a:lnSpc>
              <a:buFont typeface="Wingdings" pitchFamily="2" charset="2"/>
              <a:buNone/>
            </a:pPr>
            <a:r>
              <a:rPr lang="zh-CN" altLang="en-US" dirty="0">
                <a:solidFill>
                  <a:srgbClr val="006600"/>
                </a:solidFill>
                <a:latin typeface="Arial" charset="0"/>
                <a:ea typeface="黑体" pitchFamily="2" charset="-122"/>
              </a:rPr>
              <a:t>以</a:t>
            </a:r>
            <a:r>
              <a:rPr lang="zh-CN" altLang="en-US" dirty="0">
                <a:solidFill>
                  <a:srgbClr val="6600FF"/>
                </a:solidFill>
                <a:latin typeface="Arial" charset="0"/>
                <a:ea typeface="黑体" pitchFamily="2" charset="-122"/>
              </a:rPr>
              <a:t>两级</a:t>
            </a:r>
            <a:r>
              <a:rPr lang="en-US" altLang="zh-CN" dirty="0">
                <a:solidFill>
                  <a:srgbClr val="6600FF"/>
                </a:solidFill>
                <a:latin typeface="Arial" charset="0"/>
                <a:ea typeface="黑体" pitchFamily="2" charset="-122"/>
              </a:rPr>
              <a:t>Cache</a:t>
            </a:r>
            <a:r>
              <a:rPr lang="zh-CN" altLang="en-US" dirty="0">
                <a:solidFill>
                  <a:srgbClr val="006600"/>
                </a:solidFill>
                <a:latin typeface="Arial" charset="0"/>
                <a:ea typeface="黑体" pitchFamily="2" charset="-122"/>
              </a:rPr>
              <a:t>为例</a:t>
            </a:r>
            <a:endParaRPr lang="en-US" altLang="zh-CN" dirty="0">
              <a:solidFill>
                <a:srgbClr val="006600"/>
              </a:solidFill>
              <a:latin typeface="Arial" charset="0"/>
              <a:ea typeface="黑体" pitchFamily="2" charset="-122"/>
            </a:endParaRPr>
          </a:p>
          <a:p>
            <a:pPr eaLnBrk="1" hangingPunct="1">
              <a:lnSpc>
                <a:spcPct val="110000"/>
              </a:lnSpc>
            </a:pPr>
            <a:r>
              <a:rPr lang="zh-CN" altLang="en-US" dirty="0"/>
              <a:t>两级</a:t>
            </a:r>
            <a:r>
              <a:rPr lang="en-US" altLang="zh-CN" dirty="0"/>
              <a:t>Cache</a:t>
            </a:r>
            <a:r>
              <a:rPr lang="zh-CN" altLang="en-US" dirty="0"/>
              <a:t>的总</a:t>
            </a:r>
            <a:r>
              <a:rPr lang="zh-CN" altLang="en-US" dirty="0">
                <a:solidFill>
                  <a:srgbClr val="FF0000"/>
                </a:solidFill>
              </a:rPr>
              <a:t>未命中率</a:t>
            </a:r>
            <a:r>
              <a:rPr lang="en-US" altLang="zh-CN" dirty="0">
                <a:latin typeface="宋体" pitchFamily="2" charset="-122"/>
              </a:rPr>
              <a:t>(</a:t>
            </a:r>
            <a:r>
              <a:rPr lang="zh-CN" altLang="en-US" dirty="0"/>
              <a:t>总</a:t>
            </a:r>
            <a:r>
              <a:rPr lang="zh-CN" altLang="en-US" dirty="0">
                <a:solidFill>
                  <a:srgbClr val="FF0000"/>
                </a:solidFill>
              </a:rPr>
              <a:t>缺失率</a:t>
            </a:r>
            <a:r>
              <a:rPr lang="en-US" altLang="zh-CN" dirty="0">
                <a:latin typeface="宋体" pitchFamily="2" charset="-122"/>
              </a:rPr>
              <a:t>)</a:t>
            </a:r>
            <a:r>
              <a:rPr lang="zh-CN" altLang="en-US" dirty="0"/>
              <a:t>：</a:t>
            </a:r>
            <a:br>
              <a:rPr lang="zh-CN" altLang="en-US" dirty="0"/>
            </a:br>
            <a:r>
              <a:rPr lang="zh-CN" altLang="en-US" dirty="0"/>
              <a:t>总缺失率</a:t>
            </a:r>
            <a:r>
              <a:rPr lang="en-US" altLang="zh-CN" i="1" dirty="0"/>
              <a:t>m </a:t>
            </a:r>
            <a:r>
              <a:rPr lang="zh-CN" altLang="en-US" dirty="0"/>
              <a:t>＝ </a:t>
            </a:r>
            <a:r>
              <a:rPr lang="en-US" altLang="zh-CN" dirty="0">
                <a:latin typeface="宋体" pitchFamily="2" charset="-122"/>
              </a:rPr>
              <a:t>(</a:t>
            </a:r>
            <a:r>
              <a:rPr lang="zh-CN" altLang="en-US" dirty="0"/>
              <a:t>缺失率</a:t>
            </a:r>
            <a:r>
              <a:rPr lang="en-US" altLang="zh-CN" dirty="0">
                <a:latin typeface="宋体" pitchFamily="2" charset="-122"/>
              </a:rPr>
              <a:t>)</a:t>
            </a:r>
            <a:r>
              <a:rPr lang="en-US" altLang="zh-CN" baseline="-25000" dirty="0"/>
              <a:t>L1 Cache</a:t>
            </a:r>
            <a:r>
              <a:rPr lang="en-US" altLang="zh-CN" dirty="0"/>
              <a:t>×</a:t>
            </a:r>
            <a:r>
              <a:rPr lang="en-US" altLang="zh-CN" dirty="0">
                <a:latin typeface="宋体" pitchFamily="2" charset="-122"/>
              </a:rPr>
              <a:t>(</a:t>
            </a:r>
            <a:r>
              <a:rPr lang="zh-CN" altLang="en-US" dirty="0"/>
              <a:t>缺失率</a:t>
            </a:r>
            <a:r>
              <a:rPr lang="en-US" altLang="zh-CN" dirty="0">
                <a:latin typeface="宋体" pitchFamily="2" charset="-122"/>
              </a:rPr>
              <a:t>)</a:t>
            </a:r>
            <a:r>
              <a:rPr lang="en-US" altLang="zh-CN" baseline="-25000" dirty="0"/>
              <a:t>L2 Cache</a:t>
            </a:r>
            <a:endParaRPr lang="zh-CN" altLang="en-US" dirty="0"/>
          </a:p>
          <a:p>
            <a:pPr eaLnBrk="1" hangingPunct="1">
              <a:lnSpc>
                <a:spcPct val="110000"/>
              </a:lnSpc>
            </a:pPr>
            <a:r>
              <a:rPr lang="en-US" altLang="zh-CN" dirty="0">
                <a:solidFill>
                  <a:srgbClr val="C00000"/>
                </a:solidFill>
              </a:rPr>
              <a:t>【</a:t>
            </a:r>
            <a:r>
              <a:rPr lang="zh-CN" altLang="en-US" dirty="0">
                <a:solidFill>
                  <a:srgbClr val="C00000"/>
                </a:solidFill>
              </a:rPr>
              <a:t>例</a:t>
            </a:r>
            <a:r>
              <a:rPr lang="en-US" altLang="zh-CN" dirty="0">
                <a:solidFill>
                  <a:srgbClr val="C00000"/>
                </a:solidFill>
              </a:rPr>
              <a:t>4.7】</a:t>
            </a:r>
            <a:r>
              <a:rPr lang="en-US" altLang="zh-CN" dirty="0"/>
              <a:t>10000</a:t>
            </a:r>
            <a:r>
              <a:rPr lang="zh-CN" altLang="en-US" dirty="0"/>
              <a:t>次访存，</a:t>
            </a:r>
            <a:br>
              <a:rPr lang="en-US" altLang="zh-CN" dirty="0"/>
            </a:br>
            <a:r>
              <a:rPr lang="en-US" altLang="zh-CN" dirty="0"/>
              <a:t>L1 Cache </a:t>
            </a:r>
            <a:r>
              <a:rPr lang="zh-CN" altLang="en-US" dirty="0"/>
              <a:t>缺失</a:t>
            </a:r>
            <a:r>
              <a:rPr lang="en-US" altLang="zh-CN" dirty="0"/>
              <a:t>400</a:t>
            </a:r>
            <a:r>
              <a:rPr lang="zh-CN" altLang="en-US" dirty="0"/>
              <a:t>次，</a:t>
            </a:r>
            <a:r>
              <a:rPr lang="en-US" altLang="zh-CN" dirty="0"/>
              <a:t>L2 Cache </a:t>
            </a:r>
            <a:r>
              <a:rPr lang="zh-CN" altLang="en-US" dirty="0"/>
              <a:t>缺失</a:t>
            </a:r>
            <a:r>
              <a:rPr lang="en-US" altLang="zh-CN" dirty="0"/>
              <a:t>4</a:t>
            </a:r>
            <a:r>
              <a:rPr lang="zh-CN" altLang="en-US" dirty="0"/>
              <a:t>次。</a:t>
            </a:r>
          </a:p>
          <a:p>
            <a:pPr lvl="1" eaLnBrk="1" hangingPunct="1">
              <a:lnSpc>
                <a:spcPct val="110000"/>
              </a:lnSpc>
            </a:pPr>
            <a:r>
              <a:rPr lang="en-US" altLang="zh-CN" dirty="0">
                <a:latin typeface="宋体" pitchFamily="2" charset="-122"/>
              </a:rPr>
              <a:t>(</a:t>
            </a:r>
            <a:r>
              <a:rPr lang="zh-CN" altLang="en-US" dirty="0"/>
              <a:t>缺失率</a:t>
            </a:r>
            <a:r>
              <a:rPr lang="en-US" altLang="zh-CN" dirty="0">
                <a:latin typeface="宋体" pitchFamily="2" charset="-122"/>
              </a:rPr>
              <a:t>)</a:t>
            </a:r>
            <a:r>
              <a:rPr lang="en-US" altLang="zh-CN" baseline="-25000" dirty="0"/>
              <a:t>L1 Cache </a:t>
            </a:r>
            <a:r>
              <a:rPr lang="zh-CN" altLang="en-US" dirty="0"/>
              <a:t>＝ </a:t>
            </a:r>
            <a:r>
              <a:rPr lang="en-US" altLang="zh-CN" dirty="0"/>
              <a:t>400/10000 </a:t>
            </a:r>
            <a:r>
              <a:rPr lang="zh-CN" altLang="en-US" dirty="0"/>
              <a:t>＝ </a:t>
            </a:r>
            <a:r>
              <a:rPr lang="en-US" altLang="zh-CN" dirty="0"/>
              <a:t>4</a:t>
            </a:r>
            <a:r>
              <a:rPr lang="zh-CN" altLang="en-US" dirty="0"/>
              <a:t>％</a:t>
            </a:r>
          </a:p>
          <a:p>
            <a:pPr lvl="1" eaLnBrk="1" hangingPunct="1">
              <a:lnSpc>
                <a:spcPct val="110000"/>
              </a:lnSpc>
            </a:pPr>
            <a:r>
              <a:rPr lang="en-US" altLang="zh-CN" dirty="0">
                <a:latin typeface="宋体" pitchFamily="2" charset="-122"/>
              </a:rPr>
              <a:t>(</a:t>
            </a:r>
            <a:r>
              <a:rPr lang="zh-CN" altLang="en-US" dirty="0"/>
              <a:t>缺失率</a:t>
            </a:r>
            <a:r>
              <a:rPr lang="en-US" altLang="zh-CN" dirty="0">
                <a:latin typeface="宋体" pitchFamily="2" charset="-122"/>
              </a:rPr>
              <a:t>)</a:t>
            </a:r>
            <a:r>
              <a:rPr lang="en-US" altLang="zh-CN" baseline="-25000" dirty="0"/>
              <a:t>L2 Cache </a:t>
            </a:r>
            <a:r>
              <a:rPr lang="zh-CN" altLang="en-US" dirty="0"/>
              <a:t>＝ </a:t>
            </a:r>
            <a:r>
              <a:rPr lang="en-US" altLang="zh-CN" dirty="0"/>
              <a:t>4/400 </a:t>
            </a:r>
            <a:r>
              <a:rPr lang="zh-CN" altLang="en-US" dirty="0"/>
              <a:t>＝ </a:t>
            </a:r>
            <a:r>
              <a:rPr lang="en-US" altLang="zh-CN" dirty="0"/>
              <a:t>1</a:t>
            </a:r>
            <a:r>
              <a:rPr lang="zh-CN" altLang="en-US" dirty="0"/>
              <a:t>％</a:t>
            </a:r>
          </a:p>
          <a:p>
            <a:pPr lvl="1" eaLnBrk="1" hangingPunct="1">
              <a:lnSpc>
                <a:spcPct val="110000"/>
              </a:lnSpc>
            </a:pPr>
            <a:r>
              <a:rPr lang="zh-CN" altLang="en-US" dirty="0"/>
              <a:t>利用两级</a:t>
            </a:r>
            <a:r>
              <a:rPr lang="en-US" altLang="zh-CN" dirty="0"/>
              <a:t>Cache</a:t>
            </a:r>
            <a:r>
              <a:rPr lang="zh-CN" altLang="en-US" dirty="0"/>
              <a:t>后总的缺失率＝</a:t>
            </a:r>
            <a:r>
              <a:rPr lang="en-US" altLang="zh-CN" dirty="0"/>
              <a:t>0.04</a:t>
            </a:r>
            <a:r>
              <a:rPr lang="zh-CN" altLang="en-US" dirty="0"/>
              <a: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p>
            <a:fld id="{98AA67F5-051D-44E4-8156-E3470A25CC2F}" type="slidenum">
              <a:rPr lang="zh-CN" altLang="en-US" smtClean="0"/>
              <a:pPr/>
              <a:t>48</a:t>
            </a:fld>
            <a:endParaRPr lang="en-US" altLang="zh-CN"/>
          </a:p>
        </p:txBody>
      </p:sp>
      <p:sp>
        <p:nvSpPr>
          <p:cNvPr id="47107" name="Rectangle 2"/>
          <p:cNvSpPr>
            <a:spLocks noGrp="1" noChangeArrowheads="1"/>
          </p:cNvSpPr>
          <p:nvPr>
            <p:ph type="title"/>
          </p:nvPr>
        </p:nvSpPr>
        <p:spPr/>
        <p:txBody>
          <a:bodyPr/>
          <a:lstStyle/>
          <a:p>
            <a:pPr eaLnBrk="1" hangingPunct="1"/>
            <a:r>
              <a:rPr lang="it-IT" altLang="zh-CN" dirty="0"/>
              <a:t>4.3.6  Cache</a:t>
            </a:r>
            <a:r>
              <a:rPr lang="zh-CN" altLang="it-IT" dirty="0"/>
              <a:t>性能</a:t>
            </a:r>
            <a:r>
              <a:rPr lang="zh-CN" altLang="en-US" dirty="0"/>
              <a:t>提高</a:t>
            </a:r>
            <a:r>
              <a:rPr lang="en-US" altLang="zh-CN" dirty="0"/>
              <a:t>      </a:t>
            </a:r>
            <a:r>
              <a:rPr lang="en-US" altLang="zh-CN" dirty="0">
                <a:solidFill>
                  <a:srgbClr val="6600FF"/>
                </a:solidFill>
              </a:rPr>
              <a:t>1. </a:t>
            </a:r>
            <a:r>
              <a:rPr lang="zh-CN" altLang="en-US" dirty="0">
                <a:solidFill>
                  <a:srgbClr val="6600FF"/>
                </a:solidFill>
              </a:rPr>
              <a:t>多级</a:t>
            </a:r>
            <a:r>
              <a:rPr lang="en-US" altLang="zh-CN" dirty="0">
                <a:solidFill>
                  <a:srgbClr val="6600FF"/>
                </a:solidFill>
              </a:rPr>
              <a:t>Cache</a:t>
            </a:r>
            <a:r>
              <a:rPr lang="zh-CN" altLang="en-US" dirty="0">
                <a:solidFill>
                  <a:srgbClr val="6600FF"/>
                </a:solidFill>
              </a:rPr>
              <a:t>结构</a:t>
            </a:r>
          </a:p>
        </p:txBody>
      </p:sp>
      <p:sp>
        <p:nvSpPr>
          <p:cNvPr id="47108" name="Rectangle 3"/>
          <p:cNvSpPr>
            <a:spLocks noGrp="1" noChangeArrowheads="1"/>
          </p:cNvSpPr>
          <p:nvPr>
            <p:ph type="body" idx="1"/>
          </p:nvPr>
        </p:nvSpPr>
        <p:spPr>
          <a:xfrm>
            <a:off x="107183" y="548680"/>
            <a:ext cx="8640763" cy="1660145"/>
          </a:xfrm>
        </p:spPr>
        <p:txBody>
          <a:bodyPr/>
          <a:lstStyle/>
          <a:p>
            <a:pPr eaLnBrk="1" hangingPunct="1">
              <a:spcBef>
                <a:spcPts val="0"/>
              </a:spcBef>
              <a:spcAft>
                <a:spcPts val="0"/>
              </a:spcAft>
              <a:buFont typeface="Wingdings" pitchFamily="2" charset="2"/>
              <a:buNone/>
            </a:pPr>
            <a:r>
              <a:rPr lang="zh-CN" altLang="en-US" dirty="0">
                <a:solidFill>
                  <a:srgbClr val="006600"/>
                </a:solidFill>
                <a:latin typeface="Arial" charset="0"/>
                <a:ea typeface="黑体" pitchFamily="2" charset="-122"/>
              </a:rPr>
              <a:t>以</a:t>
            </a:r>
            <a:r>
              <a:rPr lang="zh-CN" altLang="en-US" dirty="0">
                <a:solidFill>
                  <a:srgbClr val="6600FF"/>
                </a:solidFill>
                <a:latin typeface="Arial" charset="0"/>
                <a:ea typeface="黑体" pitchFamily="2" charset="-122"/>
              </a:rPr>
              <a:t>两级</a:t>
            </a:r>
            <a:r>
              <a:rPr lang="en-US" altLang="zh-CN" dirty="0">
                <a:solidFill>
                  <a:srgbClr val="6600FF"/>
                </a:solidFill>
                <a:latin typeface="Arial" charset="0"/>
                <a:ea typeface="黑体" pitchFamily="2" charset="-122"/>
              </a:rPr>
              <a:t>Cache</a:t>
            </a:r>
            <a:r>
              <a:rPr lang="zh-CN" altLang="en-US" dirty="0">
                <a:solidFill>
                  <a:srgbClr val="006600"/>
                </a:solidFill>
                <a:latin typeface="Arial" charset="0"/>
                <a:ea typeface="黑体" pitchFamily="2" charset="-122"/>
              </a:rPr>
              <a:t>为例</a:t>
            </a:r>
            <a:endParaRPr lang="en-US" altLang="zh-CN" dirty="0">
              <a:solidFill>
                <a:srgbClr val="006600"/>
              </a:solidFill>
              <a:latin typeface="Arial" charset="0"/>
              <a:ea typeface="黑体" pitchFamily="2" charset="-122"/>
            </a:endParaRPr>
          </a:p>
          <a:p>
            <a:pPr marL="0" indent="0" eaLnBrk="1" hangingPunct="1">
              <a:spcBef>
                <a:spcPts val="0"/>
              </a:spcBef>
              <a:spcAft>
                <a:spcPts val="0"/>
              </a:spcAft>
              <a:buNone/>
            </a:pPr>
            <a:r>
              <a:rPr lang="en-US" altLang="zh-CN" sz="2400" dirty="0">
                <a:solidFill>
                  <a:srgbClr val="C00000"/>
                </a:solidFill>
              </a:rPr>
              <a:t>【</a:t>
            </a:r>
            <a:r>
              <a:rPr lang="zh-CN" altLang="en-US" sz="2400" dirty="0">
                <a:solidFill>
                  <a:srgbClr val="C00000"/>
                </a:solidFill>
              </a:rPr>
              <a:t>例</a:t>
            </a:r>
            <a:r>
              <a:rPr lang="en-US" altLang="zh-CN" sz="2400" dirty="0">
                <a:solidFill>
                  <a:srgbClr val="C00000"/>
                </a:solidFill>
              </a:rPr>
              <a:t>4.8】</a:t>
            </a:r>
            <a:r>
              <a:rPr lang="zh-CN" altLang="en-US" sz="2400" dirty="0"/>
              <a:t>为主存创建的</a:t>
            </a:r>
            <a:br>
              <a:rPr lang="en-US" altLang="zh-CN" sz="2400" dirty="0"/>
            </a:br>
            <a:r>
              <a:rPr lang="zh-CN" altLang="en-US" sz="2400" dirty="0"/>
              <a:t>两级</a:t>
            </a:r>
            <a:r>
              <a:rPr lang="en-US" altLang="zh-CN" sz="2400" dirty="0"/>
              <a:t>Cache</a:t>
            </a:r>
            <a:r>
              <a:rPr lang="zh-CN" altLang="en-US" sz="2400" dirty="0"/>
              <a:t>性能参数如右：</a:t>
            </a:r>
            <a:endParaRPr lang="en-US" altLang="zh-CN" sz="2400" dirty="0"/>
          </a:p>
          <a:p>
            <a:pPr marL="0" indent="0" eaLnBrk="1" hangingPunct="1">
              <a:spcBef>
                <a:spcPts val="0"/>
              </a:spcBef>
              <a:spcAft>
                <a:spcPts val="0"/>
              </a:spcAft>
              <a:buNone/>
            </a:pPr>
            <a:r>
              <a:rPr lang="zh-CN" altLang="en-US" sz="2400" dirty="0"/>
              <a:t>假设</a:t>
            </a:r>
            <a:r>
              <a:rPr lang="en-US" altLang="zh-CN" sz="2400" dirty="0"/>
              <a:t>Cache</a:t>
            </a:r>
            <a:r>
              <a:rPr lang="zh-CN" altLang="en-US" sz="2400" dirty="0"/>
              <a:t>命中时的访问时间为</a:t>
            </a:r>
            <a:r>
              <a:rPr lang="en-US" altLang="zh-CN" sz="2400" dirty="0"/>
              <a:t>1ns</a:t>
            </a:r>
            <a:r>
              <a:rPr lang="zh-CN" altLang="en-US" sz="2400" dirty="0"/>
              <a:t>。问：</a:t>
            </a:r>
          </a:p>
        </p:txBody>
      </p:sp>
      <p:graphicFrame>
        <p:nvGraphicFramePr>
          <p:cNvPr id="2" name="表格 2">
            <a:extLst>
              <a:ext uri="{FF2B5EF4-FFF2-40B4-BE49-F238E27FC236}">
                <a16:creationId xmlns:a16="http://schemas.microsoft.com/office/drawing/2014/main" id="{F77AA122-1893-4E1A-B941-10C006A06995}"/>
              </a:ext>
            </a:extLst>
          </p:cNvPr>
          <p:cNvGraphicFramePr>
            <a:graphicFrameLocks noGrp="1"/>
          </p:cNvGraphicFramePr>
          <p:nvPr>
            <p:extLst>
              <p:ext uri="{D42A27DB-BD31-4B8C-83A1-F6EECF244321}">
                <p14:modId xmlns:p14="http://schemas.microsoft.com/office/powerpoint/2010/main" val="670707608"/>
              </p:ext>
            </p:extLst>
          </p:nvPr>
        </p:nvGraphicFramePr>
        <p:xfrm>
          <a:off x="3851920" y="616769"/>
          <a:ext cx="3816424" cy="1102360"/>
        </p:xfrm>
        <a:graphic>
          <a:graphicData uri="http://schemas.openxmlformats.org/drawingml/2006/table">
            <a:tbl>
              <a:tblPr firstRow="1" bandRow="1">
                <a:tableStyleId>{5940675A-B579-460E-94D1-54222C63F5DA}</a:tableStyleId>
              </a:tblPr>
              <a:tblGrid>
                <a:gridCol w="648072">
                  <a:extLst>
                    <a:ext uri="{9D8B030D-6E8A-4147-A177-3AD203B41FA5}">
                      <a16:colId xmlns:a16="http://schemas.microsoft.com/office/drawing/2014/main" val="4222362475"/>
                    </a:ext>
                  </a:extLst>
                </a:gridCol>
                <a:gridCol w="1728192">
                  <a:extLst>
                    <a:ext uri="{9D8B030D-6E8A-4147-A177-3AD203B41FA5}">
                      <a16:colId xmlns:a16="http://schemas.microsoft.com/office/drawing/2014/main" val="928191877"/>
                    </a:ext>
                  </a:extLst>
                </a:gridCol>
                <a:gridCol w="1440160">
                  <a:extLst>
                    <a:ext uri="{9D8B030D-6E8A-4147-A177-3AD203B41FA5}">
                      <a16:colId xmlns:a16="http://schemas.microsoft.com/office/drawing/2014/main" val="3856495210"/>
                    </a:ext>
                  </a:extLst>
                </a:gridCol>
              </a:tblGrid>
              <a:tr h="205591">
                <a:tc>
                  <a:txBody>
                    <a:bodyPr/>
                    <a:lstStyle/>
                    <a:p>
                      <a:pPr algn="ctr"/>
                      <a:r>
                        <a:rPr lang="zh-CN" altLang="en-US" sz="2400" b="1" dirty="0"/>
                        <a:t>级</a:t>
                      </a:r>
                    </a:p>
                  </a:txBody>
                  <a:tcPr marL="36000" marR="36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b="1" dirty="0"/>
                        <a:t>局部命中率</a:t>
                      </a:r>
                    </a:p>
                  </a:txBody>
                  <a:tcPr marL="36000" marR="36000" marT="0" marB="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b="1" dirty="0"/>
                        <a:t>缺失惩罚</a:t>
                      </a:r>
                    </a:p>
                  </a:txBody>
                  <a:tcPr marL="36000" marR="36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471336"/>
                  </a:ext>
                </a:extLst>
              </a:tr>
              <a:tr h="180439">
                <a:tc>
                  <a:txBody>
                    <a:bodyPr/>
                    <a:lstStyle/>
                    <a:p>
                      <a:pPr algn="ctr"/>
                      <a:r>
                        <a:rPr lang="en-US" altLang="zh-CN" sz="2400" b="1" dirty="0"/>
                        <a:t>L1</a:t>
                      </a:r>
                      <a:endParaRPr lang="zh-CN" altLang="en-US" sz="2400" b="1" dirty="0"/>
                    </a:p>
                  </a:txBody>
                  <a:tcPr marL="36000" marR="36000" marT="0" marB="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400" b="1" dirty="0"/>
                        <a:t>0.98</a:t>
                      </a:r>
                      <a:endParaRPr lang="zh-CN" altLang="en-US" sz="2400" b="1" dirty="0"/>
                    </a:p>
                  </a:txBody>
                  <a:tcPr marL="36000" marR="36000" marT="0" marB="0" anchor="ctr">
                    <a:lnT w="28575" cap="flat" cmpd="sng" algn="ctr">
                      <a:solidFill>
                        <a:schemeClr val="tx1"/>
                      </a:solidFill>
                      <a:prstDash val="solid"/>
                      <a:round/>
                      <a:headEnd type="none" w="med" len="med"/>
                      <a:tailEnd type="none" w="med" len="med"/>
                    </a:lnT>
                  </a:tcPr>
                </a:tc>
                <a:tc>
                  <a:txBody>
                    <a:bodyPr/>
                    <a:lstStyle/>
                    <a:p>
                      <a:pPr algn="ctr"/>
                      <a:r>
                        <a:rPr lang="en-US" altLang="zh-CN" sz="2400" b="1" dirty="0"/>
                        <a:t>5ns</a:t>
                      </a:r>
                      <a:endParaRPr lang="zh-CN" altLang="en-US" sz="2400" b="1" dirty="0"/>
                    </a:p>
                  </a:txBody>
                  <a:tcPr marL="36000" marR="3600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29795183"/>
                  </a:ext>
                </a:extLst>
              </a:tr>
              <a:tr h="370840">
                <a:tc>
                  <a:txBody>
                    <a:bodyPr/>
                    <a:lstStyle/>
                    <a:p>
                      <a:pPr algn="ctr"/>
                      <a:r>
                        <a:rPr lang="en-US" altLang="zh-CN" sz="2400" b="1" dirty="0"/>
                        <a:t>L2</a:t>
                      </a:r>
                      <a:endParaRPr lang="zh-CN" altLang="en-US" sz="2400" b="1" dirty="0"/>
                    </a:p>
                  </a:txBody>
                  <a:tcPr marL="36000" marR="36000" marT="0" marB="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2400" b="1" dirty="0"/>
                        <a:t>0.85</a:t>
                      </a:r>
                      <a:endParaRPr lang="zh-CN" altLang="en-US" sz="2400" b="1" dirty="0"/>
                    </a:p>
                  </a:txBody>
                  <a:tcPr marL="36000" marR="36000" marT="0" marB="0" anchor="ctr">
                    <a:lnB w="28575" cap="flat" cmpd="sng" algn="ctr">
                      <a:solidFill>
                        <a:schemeClr val="tx1"/>
                      </a:solidFill>
                      <a:prstDash val="solid"/>
                      <a:round/>
                      <a:headEnd type="none" w="med" len="med"/>
                      <a:tailEnd type="none" w="med" len="med"/>
                    </a:lnB>
                  </a:tcPr>
                </a:tc>
                <a:tc>
                  <a:txBody>
                    <a:bodyPr/>
                    <a:lstStyle/>
                    <a:p>
                      <a:pPr algn="ctr"/>
                      <a:r>
                        <a:rPr lang="en-US" altLang="zh-CN" sz="2400" b="1" dirty="0"/>
                        <a:t>20ns</a:t>
                      </a:r>
                      <a:endParaRPr lang="zh-CN" altLang="en-US" sz="2400" b="1" dirty="0"/>
                    </a:p>
                  </a:txBody>
                  <a:tcPr marL="36000" marR="3600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766132"/>
                  </a:ext>
                </a:extLst>
              </a:tr>
            </a:tbl>
          </a:graphicData>
        </a:graphic>
      </p:graphicFrame>
      <p:sp>
        <p:nvSpPr>
          <p:cNvPr id="8" name="Rectangle 3">
            <a:extLst>
              <a:ext uri="{FF2B5EF4-FFF2-40B4-BE49-F238E27FC236}">
                <a16:creationId xmlns:a16="http://schemas.microsoft.com/office/drawing/2014/main" id="{4EA02D0A-E6D3-49AD-9089-430A32294F0D}"/>
              </a:ext>
            </a:extLst>
          </p:cNvPr>
          <p:cNvSpPr txBox="1">
            <a:spLocks noChangeArrowheads="1"/>
          </p:cNvSpPr>
          <p:nvPr/>
        </p:nvSpPr>
        <p:spPr bwMode="auto">
          <a:xfrm>
            <a:off x="35496" y="2060848"/>
            <a:ext cx="8784779" cy="936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19138" indent="-360363"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077913"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1795463" indent="-358775"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eaLnBrk="1" hangingPunct="1">
              <a:spcBef>
                <a:spcPts val="0"/>
              </a:spcBef>
              <a:spcAft>
                <a:spcPts val="0"/>
              </a:spcAft>
              <a:buFont typeface="Wingdings" pitchFamily="2" charset="2"/>
              <a:buNone/>
            </a:pPr>
            <a:r>
              <a:rPr lang="zh-CN" altLang="en-US" sz="2400" kern="0" dirty="0"/>
              <a:t>（</a:t>
            </a:r>
            <a:r>
              <a:rPr lang="en-US" altLang="zh-CN" sz="2400" kern="0" dirty="0"/>
              <a:t>1</a:t>
            </a:r>
            <a:r>
              <a:rPr lang="zh-CN" altLang="en-US" sz="2400" kern="0" dirty="0"/>
              <a:t>）</a:t>
            </a:r>
            <a:r>
              <a:rPr lang="en-US" altLang="zh-CN" sz="2400" kern="0" dirty="0"/>
              <a:t>Cache</a:t>
            </a:r>
            <a:r>
              <a:rPr lang="zh-CN" altLang="en-US" sz="2400" kern="0" dirty="0"/>
              <a:t>系统的平均访问时间 </a:t>
            </a:r>
            <a:r>
              <a:rPr lang="en-US" altLang="zh-CN" sz="2400" kern="0" dirty="0"/>
              <a:t>T</a:t>
            </a:r>
            <a:r>
              <a:rPr lang="en-US" altLang="zh-CN" sz="2400" kern="0" baseline="-25000" dirty="0"/>
              <a:t>L1-L2</a:t>
            </a:r>
            <a:r>
              <a:rPr lang="zh-CN" altLang="en-US" sz="2400" kern="0" dirty="0"/>
              <a:t>＝？总缺失率 </a:t>
            </a:r>
            <a:r>
              <a:rPr lang="en-US" altLang="zh-CN" sz="2400" i="1" kern="0" dirty="0"/>
              <a:t>m</a:t>
            </a:r>
            <a:r>
              <a:rPr lang="zh-CN" altLang="en-US" sz="2400" kern="0" dirty="0"/>
              <a:t>＝？</a:t>
            </a:r>
            <a:endParaRPr lang="en-US" altLang="zh-CN" sz="2400" kern="0" dirty="0"/>
          </a:p>
          <a:p>
            <a:pPr marL="0" indent="0" eaLnBrk="1" hangingPunct="1">
              <a:spcBef>
                <a:spcPts val="0"/>
              </a:spcBef>
              <a:spcAft>
                <a:spcPts val="0"/>
              </a:spcAft>
              <a:buNone/>
            </a:pPr>
            <a:r>
              <a:rPr lang="zh-CN" altLang="en-US" sz="2400" kern="0" dirty="0"/>
              <a:t>（</a:t>
            </a:r>
            <a:r>
              <a:rPr lang="en-US" altLang="zh-CN" sz="2400" kern="0" dirty="0"/>
              <a:t>2</a:t>
            </a:r>
            <a:r>
              <a:rPr lang="zh-CN" altLang="en-US" sz="2400" kern="0" dirty="0"/>
              <a:t>）</a:t>
            </a:r>
            <a:r>
              <a:rPr lang="en-US" altLang="zh-CN" sz="2400" kern="0" dirty="0"/>
              <a:t>Cache-</a:t>
            </a:r>
            <a:r>
              <a:rPr lang="zh-CN" altLang="en-US" sz="2400" kern="0" dirty="0"/>
              <a:t>主存系统的平均访问时间 </a:t>
            </a:r>
            <a:r>
              <a:rPr lang="en-US" altLang="zh-CN" sz="2400" kern="0" dirty="0"/>
              <a:t>T</a:t>
            </a:r>
            <a:r>
              <a:rPr lang="en-US" altLang="zh-CN" sz="2400" kern="0" baseline="-25000" dirty="0"/>
              <a:t>C-M </a:t>
            </a:r>
            <a:r>
              <a:rPr lang="zh-CN" altLang="en-US" sz="2400" kern="0" dirty="0"/>
              <a:t>＝？</a:t>
            </a:r>
          </a:p>
        </p:txBody>
      </p:sp>
      <p:sp>
        <p:nvSpPr>
          <p:cNvPr id="10" name="Rectangle 6">
            <a:extLst>
              <a:ext uri="{FF2B5EF4-FFF2-40B4-BE49-F238E27FC236}">
                <a16:creationId xmlns:a16="http://schemas.microsoft.com/office/drawing/2014/main" id="{FCF65694-E28C-4A85-AD05-007DA9A48795}"/>
              </a:ext>
            </a:extLst>
          </p:cNvPr>
          <p:cNvSpPr>
            <a:spLocks noChangeArrowheads="1"/>
          </p:cNvSpPr>
          <p:nvPr/>
        </p:nvSpPr>
        <p:spPr bwMode="auto">
          <a:xfrm>
            <a:off x="1259632" y="4870028"/>
            <a:ext cx="755500" cy="1439292"/>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sz="2400" dirty="0"/>
              <a:t>CPU</a:t>
            </a:r>
          </a:p>
        </p:txBody>
      </p:sp>
      <p:sp>
        <p:nvSpPr>
          <p:cNvPr id="11" name="Rectangle 7">
            <a:extLst>
              <a:ext uri="{FF2B5EF4-FFF2-40B4-BE49-F238E27FC236}">
                <a16:creationId xmlns:a16="http://schemas.microsoft.com/office/drawing/2014/main" id="{040FF02C-517D-4B7B-9A2E-4E999978A868}"/>
              </a:ext>
            </a:extLst>
          </p:cNvPr>
          <p:cNvSpPr>
            <a:spLocks noChangeArrowheads="1"/>
          </p:cNvSpPr>
          <p:nvPr/>
        </p:nvSpPr>
        <p:spPr bwMode="auto">
          <a:xfrm>
            <a:off x="5622553" y="4870028"/>
            <a:ext cx="720577" cy="1439292"/>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sz="2400" dirty="0"/>
              <a:t>主存</a:t>
            </a:r>
          </a:p>
        </p:txBody>
      </p:sp>
      <p:sp>
        <p:nvSpPr>
          <p:cNvPr id="12" name="Rectangle 8">
            <a:extLst>
              <a:ext uri="{FF2B5EF4-FFF2-40B4-BE49-F238E27FC236}">
                <a16:creationId xmlns:a16="http://schemas.microsoft.com/office/drawing/2014/main" id="{17738FE5-27E3-4459-AF13-03543558CD24}"/>
              </a:ext>
            </a:extLst>
          </p:cNvPr>
          <p:cNvSpPr>
            <a:spLocks noChangeArrowheads="1"/>
          </p:cNvSpPr>
          <p:nvPr/>
        </p:nvSpPr>
        <p:spPr bwMode="auto">
          <a:xfrm>
            <a:off x="4109517" y="5085184"/>
            <a:ext cx="935037" cy="1007815"/>
          </a:xfrm>
          <a:prstGeom prst="rect">
            <a:avLst/>
          </a:prstGeom>
          <a:solidFill>
            <a:srgbClr val="C1FFC1"/>
          </a:solidFill>
          <a:ln w="28575" algn="ctr">
            <a:solidFill>
              <a:schemeClr val="tx1"/>
            </a:solidFill>
            <a:miter lim="800000"/>
            <a:headEnd/>
            <a:tailEnd/>
          </a:ln>
        </p:spPr>
        <p:txBody>
          <a:bodyPr wrap="none" anchor="ctr"/>
          <a:lstStyle/>
          <a:p>
            <a:pPr algn="ctr">
              <a:lnSpc>
                <a:spcPct val="80000"/>
              </a:lnSpc>
              <a:spcBef>
                <a:spcPts val="0"/>
              </a:spcBef>
            </a:pPr>
            <a:r>
              <a:rPr lang="en-US" altLang="zh-CN" sz="2400" dirty="0"/>
              <a:t>L2</a:t>
            </a:r>
          </a:p>
          <a:p>
            <a:pPr algn="ctr">
              <a:lnSpc>
                <a:spcPct val="80000"/>
              </a:lnSpc>
              <a:spcBef>
                <a:spcPts val="0"/>
              </a:spcBef>
            </a:pPr>
            <a:r>
              <a:rPr lang="en-US" altLang="zh-CN" sz="2400" dirty="0"/>
              <a:t>Cache</a:t>
            </a:r>
          </a:p>
        </p:txBody>
      </p:sp>
      <p:sp>
        <p:nvSpPr>
          <p:cNvPr id="14" name="AutoShape 10">
            <a:extLst>
              <a:ext uri="{FF2B5EF4-FFF2-40B4-BE49-F238E27FC236}">
                <a16:creationId xmlns:a16="http://schemas.microsoft.com/office/drawing/2014/main" id="{5CC44FDD-4AFB-4E05-8565-51B9894E8275}"/>
              </a:ext>
            </a:extLst>
          </p:cNvPr>
          <p:cNvSpPr>
            <a:spLocks noChangeArrowheads="1"/>
          </p:cNvSpPr>
          <p:nvPr/>
        </p:nvSpPr>
        <p:spPr bwMode="auto">
          <a:xfrm>
            <a:off x="5046489" y="5445621"/>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5" name="矩形 14">
            <a:extLst>
              <a:ext uri="{FF2B5EF4-FFF2-40B4-BE49-F238E27FC236}">
                <a16:creationId xmlns:a16="http://schemas.microsoft.com/office/drawing/2014/main" id="{B86467CA-3C34-4E19-8CC3-D5C062F7E6E5}"/>
              </a:ext>
            </a:extLst>
          </p:cNvPr>
          <p:cNvSpPr/>
          <p:nvPr/>
        </p:nvSpPr>
        <p:spPr bwMode="auto">
          <a:xfrm>
            <a:off x="2358802" y="4736232"/>
            <a:ext cx="2893366" cy="1731190"/>
          </a:xfrm>
          <a:prstGeom prst="rect">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Rectangle 8">
            <a:extLst>
              <a:ext uri="{FF2B5EF4-FFF2-40B4-BE49-F238E27FC236}">
                <a16:creationId xmlns:a16="http://schemas.microsoft.com/office/drawing/2014/main" id="{07953F54-3B85-40A6-A84F-BF065965ADD1}"/>
              </a:ext>
            </a:extLst>
          </p:cNvPr>
          <p:cNvSpPr>
            <a:spLocks noChangeArrowheads="1"/>
          </p:cNvSpPr>
          <p:nvPr/>
        </p:nvSpPr>
        <p:spPr bwMode="auto">
          <a:xfrm>
            <a:off x="2590701" y="5085184"/>
            <a:ext cx="935037" cy="1007815"/>
          </a:xfrm>
          <a:prstGeom prst="rect">
            <a:avLst/>
          </a:prstGeom>
          <a:solidFill>
            <a:srgbClr val="C1FFC1"/>
          </a:solidFill>
          <a:ln w="28575" algn="ctr">
            <a:solidFill>
              <a:schemeClr val="tx1"/>
            </a:solidFill>
            <a:miter lim="800000"/>
            <a:headEnd/>
            <a:tailEnd/>
          </a:ln>
        </p:spPr>
        <p:txBody>
          <a:bodyPr wrap="none" anchor="ctr"/>
          <a:lstStyle/>
          <a:p>
            <a:pPr algn="ctr">
              <a:lnSpc>
                <a:spcPct val="80000"/>
              </a:lnSpc>
              <a:spcBef>
                <a:spcPts val="0"/>
              </a:spcBef>
            </a:pPr>
            <a:r>
              <a:rPr lang="en-US" altLang="zh-CN" sz="2400" dirty="0"/>
              <a:t>L1</a:t>
            </a:r>
          </a:p>
          <a:p>
            <a:pPr algn="ctr">
              <a:lnSpc>
                <a:spcPct val="80000"/>
              </a:lnSpc>
              <a:spcBef>
                <a:spcPts val="0"/>
              </a:spcBef>
            </a:pPr>
            <a:r>
              <a:rPr lang="en-US" altLang="zh-CN" sz="2400" dirty="0"/>
              <a:t>Cache</a:t>
            </a:r>
          </a:p>
        </p:txBody>
      </p:sp>
      <p:sp>
        <p:nvSpPr>
          <p:cNvPr id="13" name="AutoShape 9">
            <a:extLst>
              <a:ext uri="{FF2B5EF4-FFF2-40B4-BE49-F238E27FC236}">
                <a16:creationId xmlns:a16="http://schemas.microsoft.com/office/drawing/2014/main" id="{D9E656E6-5A32-465B-90D9-4581C4A7BEC2}"/>
              </a:ext>
            </a:extLst>
          </p:cNvPr>
          <p:cNvSpPr>
            <a:spLocks noChangeArrowheads="1"/>
          </p:cNvSpPr>
          <p:nvPr/>
        </p:nvSpPr>
        <p:spPr bwMode="auto">
          <a:xfrm>
            <a:off x="2015132" y="5445621"/>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8" name="AutoShape 10">
            <a:extLst>
              <a:ext uri="{FF2B5EF4-FFF2-40B4-BE49-F238E27FC236}">
                <a16:creationId xmlns:a16="http://schemas.microsoft.com/office/drawing/2014/main" id="{B48C63EA-FC80-473F-96A4-49237F60CC3F}"/>
              </a:ext>
            </a:extLst>
          </p:cNvPr>
          <p:cNvSpPr>
            <a:spLocks noChangeArrowheads="1"/>
          </p:cNvSpPr>
          <p:nvPr/>
        </p:nvSpPr>
        <p:spPr bwMode="auto">
          <a:xfrm>
            <a:off x="3527673" y="5445621"/>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4" name="矩形 3">
            <a:extLst>
              <a:ext uri="{FF2B5EF4-FFF2-40B4-BE49-F238E27FC236}">
                <a16:creationId xmlns:a16="http://schemas.microsoft.com/office/drawing/2014/main" id="{16C63751-55CE-429C-A2A0-E65108C08052}"/>
              </a:ext>
            </a:extLst>
          </p:cNvPr>
          <p:cNvSpPr/>
          <p:nvPr/>
        </p:nvSpPr>
        <p:spPr>
          <a:xfrm>
            <a:off x="2713575" y="4684954"/>
            <a:ext cx="630301" cy="461665"/>
          </a:xfrm>
          <a:prstGeom prst="rect">
            <a:avLst/>
          </a:prstGeom>
        </p:spPr>
        <p:txBody>
          <a:bodyPr wrap="none">
            <a:spAutoFit/>
          </a:bodyPr>
          <a:lstStyle/>
          <a:p>
            <a:r>
              <a:rPr lang="en-US" altLang="zh-CN" sz="2400" dirty="0">
                <a:solidFill>
                  <a:srgbClr val="FF0000"/>
                </a:solidFill>
              </a:rPr>
              <a:t>1ns</a:t>
            </a:r>
            <a:endParaRPr lang="zh-CN" altLang="en-US" sz="2400" dirty="0">
              <a:solidFill>
                <a:srgbClr val="FF0000"/>
              </a:solidFill>
            </a:endParaRPr>
          </a:p>
        </p:txBody>
      </p:sp>
      <p:sp>
        <p:nvSpPr>
          <p:cNvPr id="20" name="矩形 19">
            <a:extLst>
              <a:ext uri="{FF2B5EF4-FFF2-40B4-BE49-F238E27FC236}">
                <a16:creationId xmlns:a16="http://schemas.microsoft.com/office/drawing/2014/main" id="{B91E78D5-9374-48B0-834C-24354CAA5D38}"/>
              </a:ext>
            </a:extLst>
          </p:cNvPr>
          <p:cNvSpPr/>
          <p:nvPr/>
        </p:nvSpPr>
        <p:spPr>
          <a:xfrm>
            <a:off x="4264907" y="4684953"/>
            <a:ext cx="630301" cy="461665"/>
          </a:xfrm>
          <a:prstGeom prst="rect">
            <a:avLst/>
          </a:prstGeom>
        </p:spPr>
        <p:txBody>
          <a:bodyPr wrap="none">
            <a:spAutoFit/>
          </a:bodyPr>
          <a:lstStyle/>
          <a:p>
            <a:r>
              <a:rPr lang="en-US" altLang="zh-CN" sz="2400" dirty="0">
                <a:solidFill>
                  <a:srgbClr val="FF0000"/>
                </a:solidFill>
              </a:rPr>
              <a:t>5ns</a:t>
            </a:r>
            <a:endParaRPr lang="zh-CN" altLang="en-US" sz="2400" dirty="0">
              <a:solidFill>
                <a:srgbClr val="FF0000"/>
              </a:solidFill>
            </a:endParaRPr>
          </a:p>
        </p:txBody>
      </p:sp>
      <p:sp>
        <p:nvSpPr>
          <p:cNvPr id="21" name="矩形 20">
            <a:extLst>
              <a:ext uri="{FF2B5EF4-FFF2-40B4-BE49-F238E27FC236}">
                <a16:creationId xmlns:a16="http://schemas.microsoft.com/office/drawing/2014/main" id="{BC8BF0EE-CF10-42BF-9B76-EEB78824F95A}"/>
              </a:ext>
            </a:extLst>
          </p:cNvPr>
          <p:cNvSpPr/>
          <p:nvPr/>
        </p:nvSpPr>
        <p:spPr>
          <a:xfrm>
            <a:off x="5598435" y="4465931"/>
            <a:ext cx="784189" cy="461665"/>
          </a:xfrm>
          <a:prstGeom prst="rect">
            <a:avLst/>
          </a:prstGeom>
        </p:spPr>
        <p:txBody>
          <a:bodyPr wrap="none">
            <a:spAutoFit/>
          </a:bodyPr>
          <a:lstStyle/>
          <a:p>
            <a:r>
              <a:rPr lang="en-US" altLang="zh-CN" sz="2400" dirty="0">
                <a:solidFill>
                  <a:srgbClr val="FF0000"/>
                </a:solidFill>
              </a:rPr>
              <a:t>20ns</a:t>
            </a:r>
            <a:endParaRPr lang="zh-CN" altLang="en-US" sz="2400" dirty="0">
              <a:solidFill>
                <a:srgbClr val="FF0000"/>
              </a:solidFill>
            </a:endParaRPr>
          </a:p>
        </p:txBody>
      </p:sp>
      <p:sp>
        <p:nvSpPr>
          <p:cNvPr id="22" name="矩形 21">
            <a:extLst>
              <a:ext uri="{FF2B5EF4-FFF2-40B4-BE49-F238E27FC236}">
                <a16:creationId xmlns:a16="http://schemas.microsoft.com/office/drawing/2014/main" id="{F671203F-096E-404F-A747-07CFC110C55B}"/>
              </a:ext>
            </a:extLst>
          </p:cNvPr>
          <p:cNvSpPr/>
          <p:nvPr/>
        </p:nvSpPr>
        <p:spPr>
          <a:xfrm>
            <a:off x="2385882" y="6027675"/>
            <a:ext cx="1377300" cy="461665"/>
          </a:xfrm>
          <a:prstGeom prst="rect">
            <a:avLst/>
          </a:prstGeom>
        </p:spPr>
        <p:txBody>
          <a:bodyPr wrap="none">
            <a:spAutoFit/>
          </a:bodyPr>
          <a:lstStyle/>
          <a:p>
            <a:r>
              <a:rPr lang="en-US" altLang="zh-CN" sz="2400" i="1" dirty="0">
                <a:solidFill>
                  <a:srgbClr val="0000FF"/>
                </a:solidFill>
              </a:rPr>
              <a:t>h</a:t>
            </a:r>
            <a:r>
              <a:rPr lang="en-US" altLang="zh-CN" sz="2400" baseline="-25000" dirty="0">
                <a:solidFill>
                  <a:srgbClr val="0000FF"/>
                </a:solidFill>
              </a:rPr>
              <a:t>1 </a:t>
            </a:r>
            <a:r>
              <a:rPr lang="en-US" altLang="zh-CN" sz="2400" dirty="0">
                <a:solidFill>
                  <a:srgbClr val="0000FF"/>
                </a:solidFill>
              </a:rPr>
              <a:t>= 98%</a:t>
            </a:r>
            <a:endParaRPr lang="zh-CN" altLang="en-US" sz="2400" dirty="0">
              <a:solidFill>
                <a:srgbClr val="0000FF"/>
              </a:solidFill>
            </a:endParaRPr>
          </a:p>
        </p:txBody>
      </p:sp>
      <p:sp>
        <p:nvSpPr>
          <p:cNvPr id="23" name="矩形 22">
            <a:extLst>
              <a:ext uri="{FF2B5EF4-FFF2-40B4-BE49-F238E27FC236}">
                <a16:creationId xmlns:a16="http://schemas.microsoft.com/office/drawing/2014/main" id="{0AD795D0-F7CA-40F0-9A57-3DC58D897F70}"/>
              </a:ext>
            </a:extLst>
          </p:cNvPr>
          <p:cNvSpPr/>
          <p:nvPr/>
        </p:nvSpPr>
        <p:spPr>
          <a:xfrm>
            <a:off x="3909676" y="6027675"/>
            <a:ext cx="1377300" cy="461665"/>
          </a:xfrm>
          <a:prstGeom prst="rect">
            <a:avLst/>
          </a:prstGeom>
        </p:spPr>
        <p:txBody>
          <a:bodyPr wrap="none">
            <a:spAutoFit/>
          </a:bodyPr>
          <a:lstStyle/>
          <a:p>
            <a:r>
              <a:rPr lang="en-US" altLang="zh-CN" sz="2400" i="1" dirty="0">
                <a:solidFill>
                  <a:srgbClr val="0000FF"/>
                </a:solidFill>
              </a:rPr>
              <a:t>h</a:t>
            </a:r>
            <a:r>
              <a:rPr lang="en-US" altLang="zh-CN" sz="2400" baseline="-25000" dirty="0">
                <a:solidFill>
                  <a:srgbClr val="0000FF"/>
                </a:solidFill>
              </a:rPr>
              <a:t>2 </a:t>
            </a:r>
            <a:r>
              <a:rPr lang="en-US" altLang="zh-CN" sz="2400" dirty="0">
                <a:solidFill>
                  <a:srgbClr val="0000FF"/>
                </a:solidFill>
              </a:rPr>
              <a:t>= 85%</a:t>
            </a:r>
            <a:endParaRPr lang="zh-CN" altLang="en-US" sz="2400" dirty="0">
              <a:solidFill>
                <a:srgbClr val="0000FF"/>
              </a:solidFill>
            </a:endParaRPr>
          </a:p>
        </p:txBody>
      </p:sp>
      <p:sp>
        <p:nvSpPr>
          <p:cNvPr id="24" name="矩形 23">
            <a:extLst>
              <a:ext uri="{FF2B5EF4-FFF2-40B4-BE49-F238E27FC236}">
                <a16:creationId xmlns:a16="http://schemas.microsoft.com/office/drawing/2014/main" id="{CBB10E85-9A5C-447B-AEFE-DD46BF4D52AB}"/>
              </a:ext>
            </a:extLst>
          </p:cNvPr>
          <p:cNvSpPr/>
          <p:nvPr/>
        </p:nvSpPr>
        <p:spPr bwMode="auto">
          <a:xfrm>
            <a:off x="2214786" y="4509120"/>
            <a:ext cx="4320479" cy="2088232"/>
          </a:xfrm>
          <a:prstGeom prst="rect">
            <a:avLst/>
          </a:prstGeom>
          <a:noFill/>
          <a:ln w="19050" cap="flat" cmpd="sng" algn="ctr">
            <a:solidFill>
              <a:srgbClr val="0000FF"/>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Rectangle 3">
            <a:extLst>
              <a:ext uri="{FF2B5EF4-FFF2-40B4-BE49-F238E27FC236}">
                <a16:creationId xmlns:a16="http://schemas.microsoft.com/office/drawing/2014/main" id="{6C50062E-A172-4C2F-9BAC-BCE0CE298C9D}"/>
              </a:ext>
            </a:extLst>
          </p:cNvPr>
          <p:cNvSpPr txBox="1">
            <a:spLocks noChangeArrowheads="1"/>
          </p:cNvSpPr>
          <p:nvPr/>
        </p:nvSpPr>
        <p:spPr bwMode="auto">
          <a:xfrm>
            <a:off x="827584" y="2843838"/>
            <a:ext cx="8136707" cy="16566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719138" indent="-360363" algn="l" rtl="0" eaLnBrk="0" fontAlgn="base" hangingPunct="0">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077913" indent="-358775" algn="l" rtl="0" eaLnBrk="0" fontAlgn="base" hangingPunct="0">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6688" indent="-358775" algn="l" rtl="0" eaLnBrk="0" fontAlgn="base" hangingPunct="0">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1795463" indent="-358775" algn="l" rtl="0" eaLnBrk="0" fontAlgn="base" hangingPunct="0">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eaLnBrk="1" hangingPunct="1">
              <a:spcBef>
                <a:spcPts val="0"/>
              </a:spcBef>
              <a:spcAft>
                <a:spcPts val="0"/>
              </a:spcAft>
              <a:buNone/>
            </a:pPr>
            <a:r>
              <a:rPr lang="zh-CN" altLang="en-US" sz="2400" kern="0" dirty="0"/>
              <a:t>（</a:t>
            </a:r>
            <a:r>
              <a:rPr lang="en-US" altLang="zh-CN" sz="2400" kern="0" dirty="0"/>
              <a:t>1</a:t>
            </a:r>
            <a:r>
              <a:rPr lang="zh-CN" altLang="en-US" sz="2400" kern="0" dirty="0"/>
              <a:t>）</a:t>
            </a:r>
            <a:r>
              <a:rPr lang="en-US" altLang="zh-CN" sz="2400" kern="0" dirty="0"/>
              <a:t>	T</a:t>
            </a:r>
            <a:r>
              <a:rPr lang="en-US" altLang="zh-CN" sz="2400" kern="0" baseline="-25000" dirty="0"/>
              <a:t>L1-L2 </a:t>
            </a:r>
            <a:r>
              <a:rPr lang="zh-CN" altLang="en-US" sz="2400" kern="0" dirty="0"/>
              <a:t>＝ </a:t>
            </a:r>
            <a:r>
              <a:rPr lang="en-US" altLang="zh-CN" sz="2400" kern="0" dirty="0"/>
              <a:t>1ns</a:t>
            </a:r>
            <a:r>
              <a:rPr lang="zh-CN" altLang="en-US" sz="2400" kern="0" dirty="0"/>
              <a:t>＋</a:t>
            </a:r>
            <a:r>
              <a:rPr lang="en-US" altLang="zh-CN" sz="2400" kern="0" dirty="0">
                <a:latin typeface="+mn-ea"/>
              </a:rPr>
              <a:t>(</a:t>
            </a:r>
            <a:r>
              <a:rPr lang="en-US" altLang="zh-CN" sz="2400" kern="0" dirty="0"/>
              <a:t>1</a:t>
            </a:r>
            <a:r>
              <a:rPr lang="zh-CN" altLang="en-US" sz="2400" kern="0" dirty="0"/>
              <a:t>－</a:t>
            </a:r>
            <a:r>
              <a:rPr lang="en-US" altLang="zh-CN" sz="2400" kern="0" dirty="0"/>
              <a:t>0.98</a:t>
            </a:r>
            <a:r>
              <a:rPr lang="en-US" altLang="zh-CN" sz="2400" kern="0" dirty="0">
                <a:latin typeface="+mn-ea"/>
              </a:rPr>
              <a:t>)</a:t>
            </a:r>
            <a:r>
              <a:rPr lang="en-US" altLang="zh-CN" sz="2400" kern="0" dirty="0"/>
              <a:t>×5ns</a:t>
            </a:r>
            <a:r>
              <a:rPr lang="zh-CN" altLang="en-US" sz="2400" kern="0" dirty="0"/>
              <a:t> ＝ </a:t>
            </a:r>
            <a:r>
              <a:rPr lang="en-US" altLang="zh-CN" sz="2400" kern="0" dirty="0"/>
              <a:t>1.1ns</a:t>
            </a:r>
          </a:p>
          <a:p>
            <a:pPr marL="0" indent="0" eaLnBrk="1" hangingPunct="1">
              <a:spcBef>
                <a:spcPts val="0"/>
              </a:spcBef>
              <a:spcAft>
                <a:spcPts val="0"/>
              </a:spcAft>
              <a:buNone/>
            </a:pPr>
            <a:r>
              <a:rPr lang="en-US" altLang="zh-CN" sz="2400" kern="0" dirty="0"/>
              <a:t>	</a:t>
            </a:r>
            <a:r>
              <a:rPr lang="en-US" altLang="zh-CN" sz="2400" i="1" kern="0" dirty="0"/>
              <a:t>m</a:t>
            </a:r>
            <a:r>
              <a:rPr lang="zh-CN" altLang="en-US" sz="2400" kern="0" dirty="0"/>
              <a:t>＝</a:t>
            </a:r>
            <a:r>
              <a:rPr lang="en-US" altLang="zh-CN" sz="2400" kern="0" dirty="0">
                <a:latin typeface="+mn-ea"/>
              </a:rPr>
              <a:t>(</a:t>
            </a:r>
            <a:r>
              <a:rPr lang="en-US" altLang="zh-CN" sz="2400" kern="0" dirty="0"/>
              <a:t>1</a:t>
            </a:r>
            <a:r>
              <a:rPr lang="zh-CN" altLang="en-US" sz="2400" kern="0" dirty="0"/>
              <a:t>－</a:t>
            </a:r>
            <a:r>
              <a:rPr lang="en-US" altLang="zh-CN" sz="2400" kern="0" dirty="0"/>
              <a:t>0.98</a:t>
            </a:r>
            <a:r>
              <a:rPr lang="en-US" altLang="zh-CN" sz="2400" kern="0" dirty="0">
                <a:latin typeface="+mn-ea"/>
              </a:rPr>
              <a:t>)</a:t>
            </a:r>
            <a:r>
              <a:rPr lang="en-US" altLang="zh-CN" sz="2400" kern="0" dirty="0"/>
              <a:t>×</a:t>
            </a:r>
            <a:r>
              <a:rPr lang="en-US" altLang="zh-CN" sz="2400" kern="0" dirty="0">
                <a:latin typeface="+mn-ea"/>
              </a:rPr>
              <a:t>(</a:t>
            </a:r>
            <a:r>
              <a:rPr lang="en-US" altLang="zh-CN" sz="2400" kern="0" dirty="0"/>
              <a:t>1</a:t>
            </a:r>
            <a:r>
              <a:rPr lang="zh-CN" altLang="en-US" sz="2400" kern="0" dirty="0"/>
              <a:t>－</a:t>
            </a:r>
            <a:r>
              <a:rPr lang="en-US" altLang="zh-CN" sz="2400" kern="0" dirty="0"/>
              <a:t>0.85</a:t>
            </a:r>
            <a:r>
              <a:rPr lang="en-US" altLang="zh-CN" sz="2400" kern="0" dirty="0">
                <a:latin typeface="+mn-ea"/>
              </a:rPr>
              <a:t>)</a:t>
            </a:r>
            <a:r>
              <a:rPr lang="zh-CN" altLang="en-US" sz="2400" kern="0" dirty="0"/>
              <a:t>＝ </a:t>
            </a:r>
            <a:r>
              <a:rPr lang="en-US" altLang="zh-CN" sz="2400" kern="0" dirty="0"/>
              <a:t>0.003‬</a:t>
            </a:r>
            <a:r>
              <a:rPr lang="zh-CN" altLang="en-US" sz="2400" kern="0" dirty="0"/>
              <a:t> ＝ </a:t>
            </a:r>
            <a:r>
              <a:rPr lang="en-US" altLang="zh-CN" sz="2400" kern="0" dirty="0"/>
              <a:t>0.3%</a:t>
            </a:r>
          </a:p>
          <a:p>
            <a:pPr marL="0" indent="0" eaLnBrk="1" hangingPunct="1">
              <a:spcBef>
                <a:spcPts val="0"/>
              </a:spcBef>
              <a:spcAft>
                <a:spcPts val="0"/>
              </a:spcAft>
              <a:buNone/>
            </a:pPr>
            <a:r>
              <a:rPr lang="zh-CN" altLang="en-US" sz="2400" kern="0" dirty="0"/>
              <a:t>（</a:t>
            </a:r>
            <a:r>
              <a:rPr lang="en-US" altLang="zh-CN" sz="2400" kern="0" dirty="0"/>
              <a:t>2</a:t>
            </a:r>
            <a:r>
              <a:rPr lang="zh-CN" altLang="en-US" sz="2400" kern="0" dirty="0"/>
              <a:t>）</a:t>
            </a:r>
            <a:r>
              <a:rPr lang="en-US" altLang="zh-CN" sz="2400" kern="0" dirty="0"/>
              <a:t>	T</a:t>
            </a:r>
            <a:r>
              <a:rPr lang="en-US" altLang="zh-CN" sz="2400" kern="0" baseline="-25000" dirty="0"/>
              <a:t>C-M </a:t>
            </a:r>
            <a:r>
              <a:rPr lang="zh-CN" altLang="en-US" sz="2400" kern="0" dirty="0"/>
              <a:t>＝ </a:t>
            </a:r>
            <a:r>
              <a:rPr lang="en-US" altLang="zh-CN" sz="2400" kern="0" dirty="0"/>
              <a:t>1.1ns</a:t>
            </a:r>
            <a:r>
              <a:rPr lang="zh-CN" altLang="en-US" sz="2400" kern="0" dirty="0"/>
              <a:t>＋</a:t>
            </a:r>
            <a:r>
              <a:rPr lang="en-US" altLang="zh-CN" sz="2400" kern="0" dirty="0"/>
              <a:t>0.003×20ns</a:t>
            </a:r>
            <a:r>
              <a:rPr lang="zh-CN" altLang="en-US" sz="2400" kern="0" dirty="0"/>
              <a:t> ＝ </a:t>
            </a:r>
            <a:r>
              <a:rPr lang="en-US" altLang="zh-CN" sz="2400" kern="0" dirty="0"/>
              <a:t>1.16ns</a:t>
            </a:r>
          </a:p>
          <a:p>
            <a:pPr marL="0" indent="0" eaLnBrk="1" hangingPunct="1">
              <a:spcBef>
                <a:spcPts val="0"/>
              </a:spcBef>
              <a:spcAft>
                <a:spcPts val="0"/>
              </a:spcAft>
              <a:buNone/>
            </a:pPr>
            <a:r>
              <a:rPr lang="zh-CN" altLang="en-US" sz="2400" kern="0" dirty="0"/>
              <a:t>     或</a:t>
            </a:r>
            <a:r>
              <a:rPr lang="en-US" altLang="zh-CN" sz="2400" kern="0" dirty="0"/>
              <a:t>	T</a:t>
            </a:r>
            <a:r>
              <a:rPr lang="en-US" altLang="zh-CN" sz="2400" kern="0" baseline="-25000" dirty="0"/>
              <a:t>C-M </a:t>
            </a:r>
            <a:r>
              <a:rPr lang="zh-CN" altLang="en-US" sz="2400" kern="0" dirty="0"/>
              <a:t>＝ </a:t>
            </a:r>
            <a:r>
              <a:rPr lang="en-US" altLang="zh-CN" sz="2400" kern="0" dirty="0"/>
              <a:t>1ns</a:t>
            </a:r>
            <a:r>
              <a:rPr lang="zh-CN" altLang="en-US" sz="2400" kern="0" dirty="0"/>
              <a:t>＋</a:t>
            </a:r>
            <a:r>
              <a:rPr lang="en-US" altLang="zh-CN" sz="2400" kern="0" dirty="0">
                <a:latin typeface="+mn-ea"/>
              </a:rPr>
              <a:t>(</a:t>
            </a:r>
            <a:r>
              <a:rPr lang="en-US" altLang="zh-CN" sz="2400" kern="0" dirty="0"/>
              <a:t>1</a:t>
            </a:r>
            <a:r>
              <a:rPr lang="zh-CN" altLang="en-US" sz="2400" kern="0" dirty="0"/>
              <a:t>－</a:t>
            </a:r>
            <a:r>
              <a:rPr lang="en-US" altLang="zh-CN" sz="2400" kern="0" dirty="0"/>
              <a:t>0.98</a:t>
            </a:r>
            <a:r>
              <a:rPr lang="en-US" altLang="zh-CN" sz="2400" kern="0" dirty="0">
                <a:latin typeface="+mn-ea"/>
              </a:rPr>
              <a:t>)×[</a:t>
            </a:r>
            <a:r>
              <a:rPr lang="en-US" altLang="zh-CN" sz="2400" kern="0" dirty="0"/>
              <a:t>5ns</a:t>
            </a:r>
            <a:r>
              <a:rPr lang="zh-CN" altLang="en-US" sz="2400" kern="0" dirty="0"/>
              <a:t>＋</a:t>
            </a:r>
            <a:r>
              <a:rPr lang="en-US" altLang="zh-CN" sz="2400" kern="0" dirty="0">
                <a:latin typeface="+mn-ea"/>
              </a:rPr>
              <a:t>(</a:t>
            </a:r>
            <a:r>
              <a:rPr lang="en-US" altLang="zh-CN" sz="2400" kern="0" dirty="0"/>
              <a:t>1</a:t>
            </a:r>
            <a:r>
              <a:rPr lang="zh-CN" altLang="en-US" sz="2400" kern="0" dirty="0"/>
              <a:t>－</a:t>
            </a:r>
            <a:r>
              <a:rPr lang="en-US" altLang="zh-CN" sz="2400" kern="0" dirty="0"/>
              <a:t>0.85</a:t>
            </a:r>
            <a:r>
              <a:rPr lang="en-US" altLang="zh-CN" sz="2400" kern="0" dirty="0">
                <a:latin typeface="+mn-ea"/>
              </a:rPr>
              <a:t>)</a:t>
            </a:r>
            <a:r>
              <a:rPr lang="en-US" altLang="zh-CN" sz="2400" kern="0" dirty="0"/>
              <a:t>×20ns</a:t>
            </a:r>
            <a:r>
              <a:rPr lang="en-US" altLang="zh-CN" sz="2400" kern="0" dirty="0">
                <a:latin typeface="+mn-ea"/>
              </a:rPr>
              <a:t>]</a:t>
            </a:r>
            <a:r>
              <a:rPr lang="zh-CN" altLang="en-US" sz="2400" kern="0" dirty="0"/>
              <a:t>＝</a:t>
            </a:r>
          </a:p>
        </p:txBody>
      </p:sp>
      <p:sp>
        <p:nvSpPr>
          <p:cNvPr id="7" name="矩形 6">
            <a:extLst>
              <a:ext uri="{FF2B5EF4-FFF2-40B4-BE49-F238E27FC236}">
                <a16:creationId xmlns:a16="http://schemas.microsoft.com/office/drawing/2014/main" id="{46E6DBA2-81B8-4C1C-9DC0-3713380CF97E}"/>
              </a:ext>
            </a:extLst>
          </p:cNvPr>
          <p:cNvSpPr/>
          <p:nvPr/>
        </p:nvSpPr>
        <p:spPr>
          <a:xfrm>
            <a:off x="3275856" y="4499937"/>
            <a:ext cx="1080369" cy="476999"/>
          </a:xfrm>
          <a:prstGeom prst="rect">
            <a:avLst/>
          </a:prstGeom>
          <a:solidFill>
            <a:srgbClr val="FFFF66"/>
          </a:solidFill>
          <a:effectLst>
            <a:softEdge rad="127000"/>
          </a:effectLst>
        </p:spPr>
        <p:txBody>
          <a:bodyPr wrap="none" anchor="ctr" anchorCtr="0">
            <a:noAutofit/>
          </a:bodyPr>
          <a:lstStyle/>
          <a:p>
            <a:pPr algn="ctr"/>
            <a:r>
              <a:rPr lang="en-US" altLang="zh-CN" sz="2400" kern="0" dirty="0">
                <a:solidFill>
                  <a:srgbClr val="FF0000"/>
                </a:solidFill>
              </a:rPr>
              <a:t>1.1ns</a:t>
            </a:r>
            <a:endParaRPr lang="zh-CN" altLang="en-US" dirty="0">
              <a:solidFill>
                <a:srgbClr val="FF0000"/>
              </a:solidFill>
            </a:endParaRPr>
          </a:p>
        </p:txBody>
      </p:sp>
      <p:sp>
        <p:nvSpPr>
          <p:cNvPr id="26" name="矩形 25">
            <a:extLst>
              <a:ext uri="{FF2B5EF4-FFF2-40B4-BE49-F238E27FC236}">
                <a16:creationId xmlns:a16="http://schemas.microsoft.com/office/drawing/2014/main" id="{C31DCABB-BF0F-470F-834F-BBB5B300A134}"/>
              </a:ext>
            </a:extLst>
          </p:cNvPr>
          <p:cNvSpPr/>
          <p:nvPr/>
        </p:nvSpPr>
        <p:spPr>
          <a:xfrm>
            <a:off x="107504" y="2835684"/>
            <a:ext cx="1112805" cy="461665"/>
          </a:xfrm>
          <a:prstGeom prst="rect">
            <a:avLst/>
          </a:prstGeom>
        </p:spPr>
        <p:txBody>
          <a:bodyPr wrap="none">
            <a:spAutoFit/>
          </a:bodyPr>
          <a:lstStyle/>
          <a:p>
            <a:pPr lvl="0">
              <a:spcBef>
                <a:spcPts val="0"/>
              </a:spcBef>
              <a:spcAft>
                <a:spcPts val="0"/>
              </a:spcAft>
            </a:pPr>
            <a:r>
              <a:rPr lang="en-US" altLang="zh-CN" sz="2400" kern="0" dirty="0">
                <a:solidFill>
                  <a:srgbClr val="C00000"/>
                </a:solidFill>
              </a:rPr>
              <a:t>【</a:t>
            </a:r>
            <a:r>
              <a:rPr lang="zh-CN" altLang="en-US" sz="2400" kern="0" dirty="0">
                <a:solidFill>
                  <a:srgbClr val="C00000"/>
                </a:solidFill>
              </a:rPr>
              <a:t>解</a:t>
            </a:r>
            <a:r>
              <a:rPr lang="en-US" altLang="zh-CN" sz="2400" kern="0" dirty="0">
                <a:solidFill>
                  <a:srgbClr val="C00000"/>
                </a:solidFill>
              </a:rPr>
              <a:t>】</a:t>
            </a:r>
          </a:p>
        </p:txBody>
      </p:sp>
      <p:sp>
        <p:nvSpPr>
          <p:cNvPr id="30" name="矩形 29">
            <a:extLst>
              <a:ext uri="{FF2B5EF4-FFF2-40B4-BE49-F238E27FC236}">
                <a16:creationId xmlns:a16="http://schemas.microsoft.com/office/drawing/2014/main" id="{1474C414-4F65-427F-B19E-5181EF3A6650}"/>
              </a:ext>
            </a:extLst>
          </p:cNvPr>
          <p:cNvSpPr/>
          <p:nvPr/>
        </p:nvSpPr>
        <p:spPr>
          <a:xfrm>
            <a:off x="4283968" y="4282381"/>
            <a:ext cx="1080369" cy="476999"/>
          </a:xfrm>
          <a:prstGeom prst="rect">
            <a:avLst/>
          </a:prstGeom>
          <a:solidFill>
            <a:srgbClr val="FFFF66"/>
          </a:solidFill>
          <a:effectLst>
            <a:softEdge rad="127000"/>
          </a:effectLst>
        </p:spPr>
        <p:txBody>
          <a:bodyPr wrap="none" anchor="ctr" anchorCtr="0">
            <a:noAutofit/>
          </a:bodyPr>
          <a:lstStyle/>
          <a:p>
            <a:pPr algn="ctr"/>
            <a:r>
              <a:rPr lang="en-US" altLang="zh-CN" sz="2400" kern="0" dirty="0">
                <a:solidFill>
                  <a:srgbClr val="FF0000"/>
                </a:solidFill>
              </a:rPr>
              <a:t>1.16ns</a:t>
            </a:r>
            <a:endParaRPr lang="zh-CN" altLang="en-US" dirty="0">
              <a:solidFill>
                <a:srgbClr val="FF0000"/>
              </a:solidFill>
            </a:endParaRPr>
          </a:p>
        </p:txBody>
      </p:sp>
      <p:sp>
        <p:nvSpPr>
          <p:cNvPr id="27" name="任意多边形: 形状 26">
            <a:extLst>
              <a:ext uri="{FF2B5EF4-FFF2-40B4-BE49-F238E27FC236}">
                <a16:creationId xmlns:a16="http://schemas.microsoft.com/office/drawing/2014/main" id="{8C7818C9-7786-454A-95F7-1919040B3AC0}"/>
              </a:ext>
            </a:extLst>
          </p:cNvPr>
          <p:cNvSpPr/>
          <p:nvPr/>
        </p:nvSpPr>
        <p:spPr bwMode="auto">
          <a:xfrm>
            <a:off x="6754483" y="3796430"/>
            <a:ext cx="2145423" cy="361502"/>
          </a:xfrm>
          <a:custGeom>
            <a:avLst/>
            <a:gdLst>
              <a:gd name="connsiteX0" fmla="*/ 2001329 w 2076412"/>
              <a:gd name="connsiteY0" fmla="*/ 361502 h 361502"/>
              <a:gd name="connsiteX1" fmla="*/ 2044461 w 2076412"/>
              <a:gd name="connsiteY1" fmla="*/ 154468 h 361502"/>
              <a:gd name="connsiteX2" fmla="*/ 1587261 w 2076412"/>
              <a:gd name="connsiteY2" fmla="*/ 16445 h 361502"/>
              <a:gd name="connsiteX3" fmla="*/ 0 w 2076412"/>
              <a:gd name="connsiteY3" fmla="*/ 7819 h 361502"/>
            </a:gdLst>
            <a:ahLst/>
            <a:cxnLst>
              <a:cxn ang="0">
                <a:pos x="connsiteX0" y="connsiteY0"/>
              </a:cxn>
              <a:cxn ang="0">
                <a:pos x="connsiteX1" y="connsiteY1"/>
              </a:cxn>
              <a:cxn ang="0">
                <a:pos x="connsiteX2" y="connsiteY2"/>
              </a:cxn>
              <a:cxn ang="0">
                <a:pos x="connsiteX3" y="connsiteY3"/>
              </a:cxn>
            </a:cxnLst>
            <a:rect l="l" t="t" r="r" b="b"/>
            <a:pathLst>
              <a:path w="2076412" h="361502">
                <a:moveTo>
                  <a:pt x="2001329" y="361502"/>
                </a:moveTo>
                <a:cubicBezTo>
                  <a:pt x="2057400" y="286739"/>
                  <a:pt x="2113472" y="211977"/>
                  <a:pt x="2044461" y="154468"/>
                </a:cubicBezTo>
                <a:cubicBezTo>
                  <a:pt x="1975450" y="96959"/>
                  <a:pt x="1928004" y="40886"/>
                  <a:pt x="1587261" y="16445"/>
                </a:cubicBezTo>
                <a:cubicBezTo>
                  <a:pt x="1246518" y="-7996"/>
                  <a:pt x="623259" y="-89"/>
                  <a:pt x="0" y="7819"/>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5748016A-8017-4A79-8C2F-562CE2A182D1}"/>
              </a:ext>
            </a:extLst>
          </p:cNvPr>
          <p:cNvSpPr/>
          <p:nvPr/>
        </p:nvSpPr>
        <p:spPr bwMode="auto">
          <a:xfrm>
            <a:off x="2398725" y="4976936"/>
            <a:ext cx="1327199" cy="1264295"/>
          </a:xfrm>
          <a:prstGeom prst="rect">
            <a:avLst/>
          </a:prstGeom>
          <a:solidFill>
            <a:srgbClr val="0000FF">
              <a:alpha val="20000"/>
            </a:srgb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3" name="矩形 32">
            <a:extLst>
              <a:ext uri="{FF2B5EF4-FFF2-40B4-BE49-F238E27FC236}">
                <a16:creationId xmlns:a16="http://schemas.microsoft.com/office/drawing/2014/main" id="{B1814E0C-35E4-4474-9D14-67C2B8F4B800}"/>
              </a:ext>
            </a:extLst>
          </p:cNvPr>
          <p:cNvSpPr/>
          <p:nvPr/>
        </p:nvSpPr>
        <p:spPr bwMode="auto">
          <a:xfrm>
            <a:off x="3857469" y="4785318"/>
            <a:ext cx="2612430" cy="1610786"/>
          </a:xfrm>
          <a:prstGeom prst="rect">
            <a:avLst/>
          </a:prstGeom>
          <a:solidFill>
            <a:srgbClr val="0000FF">
              <a:alpha val="20000"/>
            </a:srgb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6180719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p:cTn id="51" dur="500" fill="hold"/>
                                        <p:tgtEl>
                                          <p:spTgt spid="20"/>
                                        </p:tgtEl>
                                        <p:attrNameLst>
                                          <p:attrName>ppt_w</p:attrName>
                                        </p:attrNameLst>
                                      </p:cBhvr>
                                      <p:tavLst>
                                        <p:tav tm="0">
                                          <p:val>
                                            <p:fltVal val="0"/>
                                          </p:val>
                                        </p:tav>
                                        <p:tav tm="100000">
                                          <p:val>
                                            <p:strVal val="#ppt_w"/>
                                          </p:val>
                                        </p:tav>
                                      </p:tavLst>
                                    </p:anim>
                                    <p:anim calcmode="lin" valueType="num">
                                      <p:cBhvr>
                                        <p:cTn id="52" dur="500" fill="hold"/>
                                        <p:tgtEl>
                                          <p:spTgt spid="20"/>
                                        </p:tgtEl>
                                        <p:attrNameLst>
                                          <p:attrName>ppt_h</p:attrName>
                                        </p:attrNameLst>
                                      </p:cBhvr>
                                      <p:tavLst>
                                        <p:tav tm="0">
                                          <p:val>
                                            <p:fltVal val="0"/>
                                          </p:val>
                                        </p:tav>
                                        <p:tav tm="100000">
                                          <p:val>
                                            <p:strVal val="#ppt_h"/>
                                          </p:val>
                                        </p:tav>
                                      </p:tavLst>
                                    </p:anim>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500" fill="hold"/>
                                        <p:tgtEl>
                                          <p:spTgt spid="21"/>
                                        </p:tgtEl>
                                        <p:attrNameLst>
                                          <p:attrName>ppt_w</p:attrName>
                                        </p:attrNameLst>
                                      </p:cBhvr>
                                      <p:tavLst>
                                        <p:tav tm="0">
                                          <p:val>
                                            <p:fltVal val="0"/>
                                          </p:val>
                                        </p:tav>
                                        <p:tav tm="100000">
                                          <p:val>
                                            <p:strVal val="#ppt_w"/>
                                          </p:val>
                                        </p:tav>
                                      </p:tavLst>
                                    </p:anim>
                                    <p:anim calcmode="lin" valueType="num">
                                      <p:cBhvr>
                                        <p:cTn id="59" dur="500" fill="hold"/>
                                        <p:tgtEl>
                                          <p:spTgt spid="21"/>
                                        </p:tgtEl>
                                        <p:attrNameLst>
                                          <p:attrName>ppt_h</p:attrName>
                                        </p:attrNameLst>
                                      </p:cBhvr>
                                      <p:tavLst>
                                        <p:tav tm="0">
                                          <p:val>
                                            <p:fltVal val="0"/>
                                          </p:val>
                                        </p:tav>
                                        <p:tav tm="100000">
                                          <p:val>
                                            <p:strVal val="#ppt_h"/>
                                          </p:val>
                                        </p:tav>
                                      </p:tavLst>
                                    </p:anim>
                                    <p:animEffect transition="in" filter="fade">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p:cTn id="65" dur="500" fill="hold"/>
                                        <p:tgtEl>
                                          <p:spTgt spid="22"/>
                                        </p:tgtEl>
                                        <p:attrNameLst>
                                          <p:attrName>ppt_w</p:attrName>
                                        </p:attrNameLst>
                                      </p:cBhvr>
                                      <p:tavLst>
                                        <p:tav tm="0">
                                          <p:val>
                                            <p:fltVal val="0"/>
                                          </p:val>
                                        </p:tav>
                                        <p:tav tm="100000">
                                          <p:val>
                                            <p:strVal val="#ppt_w"/>
                                          </p:val>
                                        </p:tav>
                                      </p:tavLst>
                                    </p:anim>
                                    <p:anim calcmode="lin" valueType="num">
                                      <p:cBhvr>
                                        <p:cTn id="66" dur="500" fill="hold"/>
                                        <p:tgtEl>
                                          <p:spTgt spid="22"/>
                                        </p:tgtEl>
                                        <p:attrNameLst>
                                          <p:attrName>ppt_h</p:attrName>
                                        </p:attrNameLst>
                                      </p:cBhvr>
                                      <p:tavLst>
                                        <p:tav tm="0">
                                          <p:val>
                                            <p:fltVal val="0"/>
                                          </p:val>
                                        </p:tav>
                                        <p:tav tm="100000">
                                          <p:val>
                                            <p:strVal val="#ppt_h"/>
                                          </p:val>
                                        </p:tav>
                                      </p:tavLst>
                                    </p:anim>
                                    <p:animEffect transition="in" filter="fade">
                                      <p:cBhvr>
                                        <p:cTn id="67" dur="500"/>
                                        <p:tgtEl>
                                          <p:spTgt spid="22"/>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p:cTn id="70" dur="500" fill="hold"/>
                                        <p:tgtEl>
                                          <p:spTgt spid="23"/>
                                        </p:tgtEl>
                                        <p:attrNameLst>
                                          <p:attrName>ppt_w</p:attrName>
                                        </p:attrNameLst>
                                      </p:cBhvr>
                                      <p:tavLst>
                                        <p:tav tm="0">
                                          <p:val>
                                            <p:fltVal val="0"/>
                                          </p:val>
                                        </p:tav>
                                        <p:tav tm="100000">
                                          <p:val>
                                            <p:strVal val="#ppt_w"/>
                                          </p:val>
                                        </p:tav>
                                      </p:tavLst>
                                    </p:anim>
                                    <p:anim calcmode="lin" valueType="num">
                                      <p:cBhvr>
                                        <p:cTn id="71" dur="500" fill="hold"/>
                                        <p:tgtEl>
                                          <p:spTgt spid="23"/>
                                        </p:tgtEl>
                                        <p:attrNameLst>
                                          <p:attrName>ppt_h</p:attrName>
                                        </p:attrNameLst>
                                      </p:cBhvr>
                                      <p:tavLst>
                                        <p:tav tm="0">
                                          <p:val>
                                            <p:fltVal val="0"/>
                                          </p:val>
                                        </p:tav>
                                        <p:tav tm="100000">
                                          <p:val>
                                            <p:strVal val="#ppt_h"/>
                                          </p:val>
                                        </p:tav>
                                      </p:tavLst>
                                    </p:anim>
                                    <p:animEffect transition="in" filter="fade">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 calcmode="lin" valueType="num">
                                      <p:cBhvr>
                                        <p:cTn id="77" dur="500" fill="hold"/>
                                        <p:tgtEl>
                                          <p:spTgt spid="15"/>
                                        </p:tgtEl>
                                        <p:attrNameLst>
                                          <p:attrName>ppt_w</p:attrName>
                                        </p:attrNameLst>
                                      </p:cBhvr>
                                      <p:tavLst>
                                        <p:tav tm="0">
                                          <p:val>
                                            <p:fltVal val="0"/>
                                          </p:val>
                                        </p:tav>
                                        <p:tav tm="100000">
                                          <p:val>
                                            <p:strVal val="#ppt_w"/>
                                          </p:val>
                                        </p:tav>
                                      </p:tavLst>
                                    </p:anim>
                                    <p:anim calcmode="lin" valueType="num">
                                      <p:cBhvr>
                                        <p:cTn id="78" dur="500" fill="hold"/>
                                        <p:tgtEl>
                                          <p:spTgt spid="15"/>
                                        </p:tgtEl>
                                        <p:attrNameLst>
                                          <p:attrName>ppt_h</p:attrName>
                                        </p:attrNameLst>
                                      </p:cBhvr>
                                      <p:tavLst>
                                        <p:tav tm="0">
                                          <p:val>
                                            <p:fltVal val="0"/>
                                          </p:val>
                                        </p:tav>
                                        <p:tav tm="100000">
                                          <p:val>
                                            <p:strVal val="#ppt_h"/>
                                          </p:val>
                                        </p:tav>
                                      </p:tavLst>
                                    </p:anim>
                                    <p:animEffect transition="in" filter="fade">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
                                            <p:txEl>
                                              <p:pRg st="0" end="0"/>
                                            </p:txEl>
                                          </p:spTgt>
                                        </p:tgtEl>
                                        <p:attrNameLst>
                                          <p:attrName>style.visibility</p:attrName>
                                        </p:attrNameLst>
                                      </p:cBhvr>
                                      <p:to>
                                        <p:strVal val="visible"/>
                                      </p:to>
                                    </p:set>
                                    <p:animEffect transition="in" filter="wipe(left)">
                                      <p:cBhvr>
                                        <p:cTn id="84" dur="500"/>
                                        <p:tgtEl>
                                          <p:spTgt spid="25">
                                            <p:txEl>
                                              <p:pRg st="0" end="0"/>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anim calcmode="lin" valueType="num">
                                      <p:cBhvr>
                                        <p:cTn id="89" dur="500" fill="hold"/>
                                        <p:tgtEl>
                                          <p:spTgt spid="7"/>
                                        </p:tgtEl>
                                        <p:attrNameLst>
                                          <p:attrName>ppt_w</p:attrName>
                                        </p:attrNameLst>
                                      </p:cBhvr>
                                      <p:tavLst>
                                        <p:tav tm="0">
                                          <p:val>
                                            <p:fltVal val="0"/>
                                          </p:val>
                                        </p:tav>
                                        <p:tav tm="100000">
                                          <p:val>
                                            <p:strVal val="#ppt_w"/>
                                          </p:val>
                                        </p:tav>
                                      </p:tavLst>
                                    </p:anim>
                                    <p:anim calcmode="lin" valueType="num">
                                      <p:cBhvr>
                                        <p:cTn id="90" dur="500" fill="hold"/>
                                        <p:tgtEl>
                                          <p:spTgt spid="7"/>
                                        </p:tgtEl>
                                        <p:attrNameLst>
                                          <p:attrName>ppt_h</p:attrName>
                                        </p:attrNameLst>
                                      </p:cBhvr>
                                      <p:tavLst>
                                        <p:tav tm="0">
                                          <p:val>
                                            <p:fltVal val="0"/>
                                          </p:val>
                                        </p:tav>
                                        <p:tav tm="100000">
                                          <p:val>
                                            <p:strVal val="#ppt_h"/>
                                          </p:val>
                                        </p:tav>
                                      </p:tavLst>
                                    </p:anim>
                                    <p:animEffect transition="in" filter="fade">
                                      <p:cBhvr>
                                        <p:cTn id="91" dur="500"/>
                                        <p:tgtEl>
                                          <p:spTgt spid="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25">
                                            <p:txEl>
                                              <p:pRg st="1" end="1"/>
                                            </p:txEl>
                                          </p:spTgt>
                                        </p:tgtEl>
                                        <p:attrNameLst>
                                          <p:attrName>style.visibility</p:attrName>
                                        </p:attrNameLst>
                                      </p:cBhvr>
                                      <p:to>
                                        <p:strVal val="visible"/>
                                      </p:to>
                                    </p:set>
                                    <p:animEffect transition="in" filter="wipe(left)">
                                      <p:cBhvr>
                                        <p:cTn id="96" dur="500"/>
                                        <p:tgtEl>
                                          <p:spTgt spid="25">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53" presetClass="entr" presetSubtype="16"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p:cTn id="101" dur="500" fill="hold"/>
                                        <p:tgtEl>
                                          <p:spTgt spid="24"/>
                                        </p:tgtEl>
                                        <p:attrNameLst>
                                          <p:attrName>ppt_w</p:attrName>
                                        </p:attrNameLst>
                                      </p:cBhvr>
                                      <p:tavLst>
                                        <p:tav tm="0">
                                          <p:val>
                                            <p:fltVal val="0"/>
                                          </p:val>
                                        </p:tav>
                                        <p:tav tm="100000">
                                          <p:val>
                                            <p:strVal val="#ppt_w"/>
                                          </p:val>
                                        </p:tav>
                                      </p:tavLst>
                                    </p:anim>
                                    <p:anim calcmode="lin" valueType="num">
                                      <p:cBhvr>
                                        <p:cTn id="102" dur="500" fill="hold"/>
                                        <p:tgtEl>
                                          <p:spTgt spid="24"/>
                                        </p:tgtEl>
                                        <p:attrNameLst>
                                          <p:attrName>ppt_h</p:attrName>
                                        </p:attrNameLst>
                                      </p:cBhvr>
                                      <p:tavLst>
                                        <p:tav tm="0">
                                          <p:val>
                                            <p:fltVal val="0"/>
                                          </p:val>
                                        </p:tav>
                                        <p:tav tm="100000">
                                          <p:val>
                                            <p:strVal val="#ppt_h"/>
                                          </p:val>
                                        </p:tav>
                                      </p:tavLst>
                                    </p:anim>
                                    <p:animEffect transition="in" filter="fade">
                                      <p:cBhvr>
                                        <p:cTn id="103" dur="500"/>
                                        <p:tgtEl>
                                          <p:spTgt spid="2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5">
                                            <p:txEl>
                                              <p:pRg st="2" end="2"/>
                                            </p:txEl>
                                          </p:spTgt>
                                        </p:tgtEl>
                                        <p:attrNameLst>
                                          <p:attrName>style.visibility</p:attrName>
                                        </p:attrNameLst>
                                      </p:cBhvr>
                                      <p:to>
                                        <p:strVal val="visible"/>
                                      </p:to>
                                    </p:set>
                                    <p:animEffect transition="in" filter="wipe(left)">
                                      <p:cBhvr>
                                        <p:cTn id="108" dur="500"/>
                                        <p:tgtEl>
                                          <p:spTgt spid="25">
                                            <p:txEl>
                                              <p:pRg st="2" end="2"/>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grpId="0" nodeType="click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p:cTn id="113" dur="500" fill="hold"/>
                                        <p:tgtEl>
                                          <p:spTgt spid="30"/>
                                        </p:tgtEl>
                                        <p:attrNameLst>
                                          <p:attrName>ppt_w</p:attrName>
                                        </p:attrNameLst>
                                      </p:cBhvr>
                                      <p:tavLst>
                                        <p:tav tm="0">
                                          <p:val>
                                            <p:fltVal val="0"/>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grpId="0" nodeType="clickEffect">
                                  <p:stCondLst>
                                    <p:cond delay="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500" fill="hold"/>
                                        <p:tgtEl>
                                          <p:spTgt spid="28"/>
                                        </p:tgtEl>
                                        <p:attrNameLst>
                                          <p:attrName>ppt_w</p:attrName>
                                        </p:attrNameLst>
                                      </p:cBhvr>
                                      <p:tavLst>
                                        <p:tav tm="0">
                                          <p:val>
                                            <p:fltVal val="0"/>
                                          </p:val>
                                        </p:tav>
                                        <p:tav tm="100000">
                                          <p:val>
                                            <p:strVal val="#ppt_w"/>
                                          </p:val>
                                        </p:tav>
                                      </p:tavLst>
                                    </p:anim>
                                    <p:anim calcmode="lin" valueType="num">
                                      <p:cBhvr>
                                        <p:cTn id="121" dur="500" fill="hold"/>
                                        <p:tgtEl>
                                          <p:spTgt spid="28"/>
                                        </p:tgtEl>
                                        <p:attrNameLst>
                                          <p:attrName>ppt_h</p:attrName>
                                        </p:attrNameLst>
                                      </p:cBhvr>
                                      <p:tavLst>
                                        <p:tav tm="0">
                                          <p:val>
                                            <p:fltVal val="0"/>
                                          </p:val>
                                        </p:tav>
                                        <p:tav tm="100000">
                                          <p:val>
                                            <p:strVal val="#ppt_h"/>
                                          </p:val>
                                        </p:tav>
                                      </p:tavLst>
                                    </p:anim>
                                    <p:animEffect transition="in" filter="fade">
                                      <p:cBhvr>
                                        <p:cTn id="122" dur="500"/>
                                        <p:tgtEl>
                                          <p:spTgt spid="28"/>
                                        </p:tgtEl>
                                      </p:cBhvr>
                                    </p:animEffect>
                                  </p:childTnLst>
                                </p:cTn>
                              </p:par>
                              <p:par>
                                <p:cTn id="123" presetID="53" presetClass="entr" presetSubtype="16" fill="hold" grpId="0" nodeType="with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p:cTn id="125" dur="500" fill="hold"/>
                                        <p:tgtEl>
                                          <p:spTgt spid="33"/>
                                        </p:tgtEl>
                                        <p:attrNameLst>
                                          <p:attrName>ppt_w</p:attrName>
                                        </p:attrNameLst>
                                      </p:cBhvr>
                                      <p:tavLst>
                                        <p:tav tm="0">
                                          <p:val>
                                            <p:fltVal val="0"/>
                                          </p:val>
                                        </p:tav>
                                        <p:tav tm="100000">
                                          <p:val>
                                            <p:strVal val="#ppt_w"/>
                                          </p:val>
                                        </p:tav>
                                      </p:tavLst>
                                    </p:anim>
                                    <p:anim calcmode="lin" valueType="num">
                                      <p:cBhvr>
                                        <p:cTn id="126" dur="500" fill="hold"/>
                                        <p:tgtEl>
                                          <p:spTgt spid="33"/>
                                        </p:tgtEl>
                                        <p:attrNameLst>
                                          <p:attrName>ppt_h</p:attrName>
                                        </p:attrNameLst>
                                      </p:cBhvr>
                                      <p:tavLst>
                                        <p:tav tm="0">
                                          <p:val>
                                            <p:fltVal val="0"/>
                                          </p:val>
                                        </p:tav>
                                        <p:tav tm="100000">
                                          <p:val>
                                            <p:strVal val="#ppt_h"/>
                                          </p:val>
                                        </p:tav>
                                      </p:tavLst>
                                    </p:anim>
                                    <p:animEffect transition="in" filter="fade">
                                      <p:cBhvr>
                                        <p:cTn id="127" dur="500"/>
                                        <p:tgtEl>
                                          <p:spTgt spid="3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25">
                                            <p:txEl>
                                              <p:pRg st="3" end="3"/>
                                            </p:txEl>
                                          </p:spTgt>
                                        </p:tgtEl>
                                        <p:attrNameLst>
                                          <p:attrName>style.visibility</p:attrName>
                                        </p:attrNameLst>
                                      </p:cBhvr>
                                      <p:to>
                                        <p:strVal val="visible"/>
                                      </p:to>
                                    </p:set>
                                    <p:animEffect transition="in" filter="wipe(left)">
                                      <p:cBhvr>
                                        <p:cTn id="132" dur="500"/>
                                        <p:tgtEl>
                                          <p:spTgt spid="25">
                                            <p:txEl>
                                              <p:pRg st="3" end="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8" presetClass="entr" presetSubtype="9" fill="hold" grpId="0"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strips(upLeft)">
                                      <p:cBhvr>
                                        <p:cTn id="1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7" grpId="0" animBg="1"/>
      <p:bldP spid="13" grpId="0" animBg="1"/>
      <p:bldP spid="18" grpId="0" animBg="1"/>
      <p:bldP spid="4" grpId="0"/>
      <p:bldP spid="20" grpId="0"/>
      <p:bldP spid="21" grpId="0"/>
      <p:bldP spid="22" grpId="0"/>
      <p:bldP spid="23" grpId="0"/>
      <p:bldP spid="24" grpId="0" animBg="1"/>
      <p:bldP spid="7" grpId="0" animBg="1"/>
      <p:bldP spid="30" grpId="0" animBg="1"/>
      <p:bldP spid="27" grpId="0" animBg="1"/>
      <p:bldP spid="28" grpId="0" animBg="1"/>
      <p:bldP spid="3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F64D3-B677-4C8A-85B4-D02C15BF30FB}"/>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6600FF"/>
                </a:solidFill>
              </a:rPr>
              <a:t>1. </a:t>
            </a:r>
            <a:r>
              <a:rPr lang="zh-CN" altLang="en-US" dirty="0">
                <a:solidFill>
                  <a:srgbClr val="6600FF"/>
                </a:solidFill>
              </a:rPr>
              <a:t>多级</a:t>
            </a:r>
            <a:r>
              <a:rPr lang="en-US" altLang="zh-CN" dirty="0">
                <a:solidFill>
                  <a:srgbClr val="6600FF"/>
                </a:solidFill>
              </a:rPr>
              <a:t>Cache</a:t>
            </a:r>
            <a:r>
              <a:rPr lang="zh-CN" altLang="en-US" dirty="0">
                <a:solidFill>
                  <a:srgbClr val="6600FF"/>
                </a:solidFill>
              </a:rPr>
              <a:t>结构</a:t>
            </a:r>
          </a:p>
        </p:txBody>
      </p:sp>
      <p:sp>
        <p:nvSpPr>
          <p:cNvPr id="3" name="内容占位符 2">
            <a:extLst>
              <a:ext uri="{FF2B5EF4-FFF2-40B4-BE49-F238E27FC236}">
                <a16:creationId xmlns:a16="http://schemas.microsoft.com/office/drawing/2014/main" id="{E55B22F2-EFF4-4B94-AA01-9C3C3C71C324}"/>
              </a:ext>
            </a:extLst>
          </p:cNvPr>
          <p:cNvSpPr>
            <a:spLocks noGrp="1"/>
          </p:cNvSpPr>
          <p:nvPr>
            <p:ph idx="1"/>
          </p:nvPr>
        </p:nvSpPr>
        <p:spPr>
          <a:xfrm>
            <a:off x="518542" y="1016967"/>
            <a:ext cx="8373616" cy="4644281"/>
          </a:xfrm>
        </p:spPr>
        <p:txBody>
          <a:bodyPr/>
          <a:lstStyle/>
          <a:p>
            <a:pPr>
              <a:spcBef>
                <a:spcPts val="1200"/>
              </a:spcBef>
            </a:pPr>
            <a:r>
              <a:rPr lang="zh-CN" altLang="en-US" dirty="0"/>
              <a:t>目前，许多计算机系统已采用了三级</a:t>
            </a:r>
            <a:r>
              <a:rPr lang="en-US" altLang="zh-CN" i="1" dirty="0"/>
              <a:t>Cache</a:t>
            </a:r>
            <a:r>
              <a:rPr lang="zh-CN" altLang="en-US" dirty="0"/>
              <a:t>，</a:t>
            </a:r>
            <a:br>
              <a:rPr lang="en-US" altLang="zh-CN" dirty="0"/>
            </a:br>
            <a:r>
              <a:rPr lang="zh-CN" altLang="en-US" dirty="0"/>
              <a:t>并且三级</a:t>
            </a:r>
            <a:r>
              <a:rPr lang="en-US" altLang="zh-CN" i="1" dirty="0"/>
              <a:t>Cache</a:t>
            </a:r>
            <a:r>
              <a:rPr lang="zh-CN" altLang="en-US" dirty="0"/>
              <a:t>都集成在处理器内部。</a:t>
            </a:r>
            <a:endParaRPr lang="en-US" altLang="zh-CN" dirty="0"/>
          </a:p>
          <a:p>
            <a:pPr>
              <a:spcBef>
                <a:spcPts val="1200"/>
              </a:spcBef>
            </a:pPr>
            <a:r>
              <a:rPr lang="zh-CN" altLang="en-US" dirty="0"/>
              <a:t>每个内核都有自己的 </a:t>
            </a:r>
            <a:r>
              <a:rPr lang="en-US" altLang="zh-CN" i="1" dirty="0"/>
              <a:t>L1 Cache</a:t>
            </a:r>
            <a:r>
              <a:rPr lang="en-US" altLang="zh-CN" dirty="0"/>
              <a:t> </a:t>
            </a:r>
            <a:r>
              <a:rPr lang="zh-CN" altLang="en-US" dirty="0"/>
              <a:t>和 </a:t>
            </a:r>
            <a:r>
              <a:rPr lang="en-US" altLang="zh-CN" i="1" dirty="0"/>
              <a:t>L2 Cache</a:t>
            </a:r>
            <a:r>
              <a:rPr lang="zh-CN" altLang="en-US" dirty="0"/>
              <a:t>。</a:t>
            </a:r>
            <a:endParaRPr lang="en-US" altLang="zh-CN" dirty="0"/>
          </a:p>
          <a:p>
            <a:pPr lvl="1">
              <a:spcBef>
                <a:spcPts val="1200"/>
              </a:spcBef>
            </a:pPr>
            <a:r>
              <a:rPr lang="en-US" altLang="zh-CN" i="1" dirty="0">
                <a:solidFill>
                  <a:srgbClr val="FF0000"/>
                </a:solidFill>
              </a:rPr>
              <a:t>L1 Cache</a:t>
            </a:r>
            <a:r>
              <a:rPr lang="zh-CN" altLang="en-US" dirty="0"/>
              <a:t>：由独立的</a:t>
            </a:r>
            <a:r>
              <a:rPr lang="zh-CN" altLang="en-US" dirty="0">
                <a:solidFill>
                  <a:srgbClr val="0000FF"/>
                </a:solidFill>
              </a:rPr>
              <a:t>指令</a:t>
            </a:r>
            <a:r>
              <a:rPr lang="en-US" altLang="zh-CN" i="1" dirty="0">
                <a:solidFill>
                  <a:srgbClr val="0000FF"/>
                </a:solidFill>
              </a:rPr>
              <a:t>Cache</a:t>
            </a:r>
            <a:r>
              <a:rPr lang="en-US" altLang="zh-CN" dirty="0">
                <a:latin typeface="+mn-ea"/>
              </a:rPr>
              <a:t>(</a:t>
            </a:r>
            <a:r>
              <a:rPr lang="en-US" altLang="zh-CN" dirty="0"/>
              <a:t> </a:t>
            </a:r>
            <a:r>
              <a:rPr lang="en-US" altLang="zh-CN" i="1" dirty="0">
                <a:solidFill>
                  <a:srgbClr val="FF0000"/>
                </a:solidFill>
              </a:rPr>
              <a:t>I-Cache</a:t>
            </a:r>
            <a:r>
              <a:rPr lang="en-US" altLang="zh-CN" dirty="0"/>
              <a:t> , </a:t>
            </a:r>
            <a:r>
              <a:rPr lang="zh-CN" altLang="en-US" dirty="0">
                <a:solidFill>
                  <a:srgbClr val="008000"/>
                </a:solidFill>
              </a:rPr>
              <a:t>只读</a:t>
            </a:r>
            <a:r>
              <a:rPr lang="en-US" altLang="zh-CN" dirty="0">
                <a:latin typeface="+mn-ea"/>
              </a:rPr>
              <a:t>)</a:t>
            </a:r>
            <a:br>
              <a:rPr lang="en-US" altLang="zh-CN" dirty="0">
                <a:latin typeface="+mn-ea"/>
              </a:rPr>
            </a:br>
            <a:r>
              <a:rPr lang="zh-CN" altLang="en-US" dirty="0"/>
              <a:t>和</a:t>
            </a:r>
            <a:r>
              <a:rPr lang="zh-CN" altLang="en-US" dirty="0">
                <a:solidFill>
                  <a:srgbClr val="0000FF"/>
                </a:solidFill>
              </a:rPr>
              <a:t>数据</a:t>
            </a:r>
            <a:r>
              <a:rPr lang="en-US" altLang="zh-CN" i="1" dirty="0">
                <a:solidFill>
                  <a:srgbClr val="0000FF"/>
                </a:solidFill>
              </a:rPr>
              <a:t>Cache</a:t>
            </a:r>
            <a:r>
              <a:rPr lang="en-US" altLang="zh-CN" dirty="0">
                <a:latin typeface="+mn-ea"/>
              </a:rPr>
              <a:t>(</a:t>
            </a:r>
            <a:r>
              <a:rPr lang="en-US" altLang="zh-CN" dirty="0"/>
              <a:t> </a:t>
            </a:r>
            <a:r>
              <a:rPr lang="en-US" altLang="zh-CN" i="1" dirty="0">
                <a:solidFill>
                  <a:srgbClr val="FF0000"/>
                </a:solidFill>
              </a:rPr>
              <a:t>D-Cache</a:t>
            </a:r>
            <a:r>
              <a:rPr lang="en-US" altLang="zh-CN" dirty="0"/>
              <a:t> , </a:t>
            </a:r>
            <a:r>
              <a:rPr lang="zh-CN" altLang="en-US" dirty="0">
                <a:solidFill>
                  <a:srgbClr val="008000"/>
                </a:solidFill>
              </a:rPr>
              <a:t>可读可写</a:t>
            </a:r>
            <a:r>
              <a:rPr lang="en-US" altLang="zh-CN" dirty="0">
                <a:latin typeface="+mn-ea"/>
              </a:rPr>
              <a:t>)</a:t>
            </a:r>
            <a:r>
              <a:rPr lang="zh-CN" altLang="en-US" dirty="0"/>
              <a:t>组成，</a:t>
            </a:r>
            <a:br>
              <a:rPr lang="en-US" altLang="zh-CN" dirty="0"/>
            </a:br>
            <a:r>
              <a:rPr lang="zh-CN" altLang="en-US" dirty="0"/>
              <a:t>这两部分可以独立工作、并行访问。</a:t>
            </a:r>
            <a:endParaRPr lang="en-US" altLang="zh-CN" dirty="0"/>
          </a:p>
          <a:p>
            <a:pPr lvl="1">
              <a:spcBef>
                <a:spcPts val="1200"/>
              </a:spcBef>
            </a:pPr>
            <a:r>
              <a:rPr lang="en-US" altLang="zh-CN" i="1" dirty="0"/>
              <a:t>L2 Cache</a:t>
            </a:r>
            <a:r>
              <a:rPr lang="zh-CN" altLang="en-US" dirty="0"/>
              <a:t>：指令和数据混合。</a:t>
            </a:r>
            <a:endParaRPr lang="en-US" altLang="zh-CN" dirty="0"/>
          </a:p>
          <a:p>
            <a:pPr>
              <a:spcBef>
                <a:spcPts val="1200"/>
              </a:spcBef>
            </a:pPr>
            <a:r>
              <a:rPr lang="zh-CN" altLang="en-US" dirty="0">
                <a:solidFill>
                  <a:srgbClr val="0000FF"/>
                </a:solidFill>
              </a:rPr>
              <a:t>最末一级</a:t>
            </a:r>
            <a:r>
              <a:rPr lang="en-US" altLang="zh-CN" i="1" dirty="0"/>
              <a:t>Cache</a:t>
            </a:r>
            <a:r>
              <a:rPr lang="en-US" altLang="zh-CN" dirty="0">
                <a:latin typeface="+mn-ea"/>
              </a:rPr>
              <a:t>(</a:t>
            </a:r>
            <a:r>
              <a:rPr lang="en-US" altLang="zh-CN" i="1" dirty="0"/>
              <a:t>L3 Cache</a:t>
            </a:r>
            <a:r>
              <a:rPr lang="en-US" altLang="zh-CN" dirty="0">
                <a:latin typeface="+mn-ea"/>
              </a:rPr>
              <a:t>)</a:t>
            </a:r>
            <a:r>
              <a:rPr lang="zh-CN" altLang="en-US" dirty="0"/>
              <a:t>由</a:t>
            </a:r>
            <a:r>
              <a:rPr lang="zh-CN" altLang="en-US" dirty="0">
                <a:solidFill>
                  <a:srgbClr val="0000FF"/>
                </a:solidFill>
              </a:rPr>
              <a:t>所有内核共享</a:t>
            </a:r>
            <a:r>
              <a:rPr lang="zh-CN" altLang="en-US" dirty="0"/>
              <a:t>，</a:t>
            </a:r>
            <a:br>
              <a:rPr lang="en-US" altLang="zh-CN" dirty="0"/>
            </a:br>
            <a:r>
              <a:rPr lang="zh-CN" altLang="en-US" dirty="0"/>
              <a:t>指令和数据混合。</a:t>
            </a:r>
            <a:endParaRPr lang="en-US" altLang="zh-CN" dirty="0"/>
          </a:p>
        </p:txBody>
      </p:sp>
      <p:sp>
        <p:nvSpPr>
          <p:cNvPr id="4" name="灯片编号占位符 3">
            <a:extLst>
              <a:ext uri="{FF2B5EF4-FFF2-40B4-BE49-F238E27FC236}">
                <a16:creationId xmlns:a16="http://schemas.microsoft.com/office/drawing/2014/main" id="{CCF78931-B069-41CB-AF4B-A3D8995A6797}"/>
              </a:ext>
            </a:extLst>
          </p:cNvPr>
          <p:cNvSpPr>
            <a:spLocks noGrp="1"/>
          </p:cNvSpPr>
          <p:nvPr>
            <p:ph type="sldNum" sz="quarter" idx="11"/>
          </p:nvPr>
        </p:nvSpPr>
        <p:spPr/>
        <p:txBody>
          <a:bodyPr/>
          <a:lstStyle/>
          <a:p>
            <a:pPr>
              <a:defRPr/>
            </a:pPr>
            <a:fld id="{464B9F64-44C5-455F-821F-CBD1E9471E8E}" type="slidenum">
              <a:rPr lang="zh-CN" altLang="en-US" smtClean="0"/>
              <a:pPr>
                <a:defRPr/>
              </a:pPr>
              <a:t>49</a:t>
            </a:fld>
            <a:endParaRPr lang="en-US" altLang="zh-CN"/>
          </a:p>
        </p:txBody>
      </p:sp>
    </p:spTree>
    <p:extLst>
      <p:ext uri="{BB962C8B-B14F-4D97-AF65-F5344CB8AC3E}">
        <p14:creationId xmlns:p14="http://schemas.microsoft.com/office/powerpoint/2010/main" val="35862890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82"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4</a:t>
            </a:r>
            <a:r>
              <a:rPr lang="zh-CN" altLang="en-US" sz="4000" b="0" dirty="0">
                <a:solidFill>
                  <a:srgbClr val="FFFFFF"/>
                </a:solidFill>
                <a:latin typeface="Arial" charset="0"/>
                <a:ea typeface="黑体" pitchFamily="2" charset="-122"/>
              </a:rPr>
              <a:t>章  存储系统</a:t>
            </a:r>
            <a:endParaRPr lang="zh-CN" altLang="en-US" sz="4000" b="0" dirty="0">
              <a:solidFill>
                <a:srgbClr val="CCFF66"/>
              </a:solidFill>
              <a:latin typeface="Arial" charset="0"/>
              <a:ea typeface="黑体" pitchFamily="2" charset="-122"/>
            </a:endParaRPr>
          </a:p>
        </p:txBody>
      </p:sp>
      <p:sp>
        <p:nvSpPr>
          <p:cNvPr id="1607683"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000" b="0" dirty="0">
                <a:latin typeface="+mn-lt"/>
                <a:ea typeface="楷体" panose="02010609060101010101" pitchFamily="49" charset="-122"/>
              </a:rPr>
              <a:t>4.3  </a:t>
            </a:r>
            <a:r>
              <a:rPr lang="zh-CN" altLang="en-US" sz="4000" b="0" dirty="0">
                <a:latin typeface="+mn-lt"/>
                <a:ea typeface="楷体" panose="02010609060101010101" pitchFamily="49" charset="-122"/>
              </a:rPr>
              <a:t>高速缓冲存储器</a:t>
            </a:r>
          </a:p>
        </p:txBody>
      </p:sp>
      <p:sp>
        <p:nvSpPr>
          <p:cNvPr id="1607684" name="Rectangle 4"/>
          <p:cNvSpPr>
            <a:spLocks noChangeArrowheads="1"/>
          </p:cNvSpPr>
          <p:nvPr/>
        </p:nvSpPr>
        <p:spPr bwMode="auto">
          <a:xfrm>
            <a:off x="1979613" y="5229225"/>
            <a:ext cx="6768851"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b="0" dirty="0">
                <a:solidFill>
                  <a:srgbClr val="CC0066"/>
                </a:solidFill>
                <a:ea typeface="隶书" pitchFamily="49" charset="-122"/>
              </a:rPr>
              <a:t>4.3.1</a:t>
            </a:r>
            <a:r>
              <a:rPr lang="en-US" altLang="zh-CN" sz="4200" b="0" dirty="0">
                <a:solidFill>
                  <a:srgbClr val="CC0066"/>
                </a:solidFill>
                <a:latin typeface="隶书" pitchFamily="49" charset="-122"/>
                <a:ea typeface="隶书" pitchFamily="49" charset="-122"/>
              </a:rPr>
              <a:t> </a:t>
            </a:r>
            <a:r>
              <a:rPr lang="zh-CN" altLang="en-US" sz="4200" b="0" dirty="0">
                <a:solidFill>
                  <a:srgbClr val="CC0066"/>
                </a:solidFill>
                <a:latin typeface="隶书" pitchFamily="49" charset="-122"/>
                <a:ea typeface="隶书" pitchFamily="49" charset="-122"/>
              </a:rPr>
              <a:t>工作原理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07682">
                                            <p:txEl>
                                              <p:pRg st="0" end="0"/>
                                            </p:txEl>
                                          </p:spTgt>
                                        </p:tgtEl>
                                        <p:attrNameLst>
                                          <p:attrName>style.visibility</p:attrName>
                                        </p:attrNameLst>
                                      </p:cBhvr>
                                      <p:to>
                                        <p:strVal val="visible"/>
                                      </p:to>
                                    </p:set>
                                    <p:anim calcmode="lin" valueType="num">
                                      <p:cBhvr>
                                        <p:cTn id="7" dur="500" fill="hold"/>
                                        <p:tgtEl>
                                          <p:spTgt spid="160768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0768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0768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0768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07682">
                                            <p:txEl>
                                              <p:pRg st="1" end="1"/>
                                            </p:txEl>
                                          </p:spTgt>
                                        </p:tgtEl>
                                        <p:attrNameLst>
                                          <p:attrName>style.visibility</p:attrName>
                                        </p:attrNameLst>
                                      </p:cBhvr>
                                      <p:to>
                                        <p:strVal val="visible"/>
                                      </p:to>
                                    </p:set>
                                    <p:anim calcmode="lin" valueType="num">
                                      <p:cBhvr additive="base">
                                        <p:cTn id="14" dur="500" fill="hold"/>
                                        <p:tgtEl>
                                          <p:spTgt spid="160768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0768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07683">
                                            <p:txEl>
                                              <p:pRg st="0" end="0"/>
                                            </p:txEl>
                                          </p:spTgt>
                                        </p:tgtEl>
                                        <p:attrNameLst>
                                          <p:attrName>style.visibility</p:attrName>
                                        </p:attrNameLst>
                                      </p:cBhvr>
                                      <p:to>
                                        <p:strVal val="visible"/>
                                      </p:to>
                                    </p:set>
                                    <p:anim calcmode="lin" valueType="num">
                                      <p:cBhvr additive="base">
                                        <p:cTn id="19" dur="500" fill="hold"/>
                                        <p:tgtEl>
                                          <p:spTgt spid="16076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07683">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07684">
                                            <p:txEl>
                                              <p:pRg st="0" end="0"/>
                                            </p:txEl>
                                          </p:spTgt>
                                        </p:tgtEl>
                                        <p:attrNameLst>
                                          <p:attrName>style.visibility</p:attrName>
                                        </p:attrNameLst>
                                      </p:cBhvr>
                                      <p:to>
                                        <p:strVal val="visible"/>
                                      </p:to>
                                    </p:set>
                                    <p:anim calcmode="lin" valueType="num">
                                      <p:cBhvr additive="base">
                                        <p:cTn id="23" dur="500" fill="hold"/>
                                        <p:tgtEl>
                                          <p:spTgt spid="1607684">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0768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276B2-2CC8-4817-BC02-C669A53F0EE2}"/>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FF3399"/>
                </a:solidFill>
              </a:rPr>
              <a:t>2. </a:t>
            </a:r>
            <a:r>
              <a:rPr lang="zh-CN" altLang="en-US" dirty="0">
                <a:solidFill>
                  <a:srgbClr val="FF3399"/>
                </a:solidFill>
              </a:rPr>
              <a:t>降低</a:t>
            </a:r>
            <a:r>
              <a:rPr lang="en-US" altLang="zh-CN" dirty="0">
                <a:solidFill>
                  <a:srgbClr val="FF3399"/>
                </a:solidFill>
              </a:rPr>
              <a:t>Cache</a:t>
            </a:r>
            <a:r>
              <a:rPr lang="zh-CN" altLang="en-US" dirty="0">
                <a:solidFill>
                  <a:srgbClr val="FF3399"/>
                </a:solidFill>
              </a:rPr>
              <a:t>的缺失率</a:t>
            </a:r>
            <a:endParaRPr lang="zh-CN" altLang="en-US" dirty="0"/>
          </a:p>
        </p:txBody>
      </p:sp>
      <p:sp>
        <p:nvSpPr>
          <p:cNvPr id="3" name="内容占位符 2">
            <a:extLst>
              <a:ext uri="{FF2B5EF4-FFF2-40B4-BE49-F238E27FC236}">
                <a16:creationId xmlns:a16="http://schemas.microsoft.com/office/drawing/2014/main" id="{2C5CCD82-C529-441D-832A-90699834C85C}"/>
              </a:ext>
            </a:extLst>
          </p:cNvPr>
          <p:cNvSpPr>
            <a:spLocks noGrp="1"/>
          </p:cNvSpPr>
          <p:nvPr>
            <p:ph idx="1"/>
          </p:nvPr>
        </p:nvSpPr>
        <p:spPr>
          <a:xfrm>
            <a:off x="457200" y="1124744"/>
            <a:ext cx="8362950" cy="3384376"/>
          </a:xfrm>
        </p:spPr>
        <p:txBody>
          <a:bodyPr/>
          <a:lstStyle/>
          <a:p>
            <a:r>
              <a:rPr lang="zh-CN" altLang="en-US" kern="1200" dirty="0">
                <a:solidFill>
                  <a:srgbClr val="C00000"/>
                </a:solidFill>
                <a:latin typeface="黑体" panose="02010609060101010101" pitchFamily="49" charset="-122"/>
                <a:ea typeface="黑体" panose="02010609060101010101" pitchFamily="49" charset="-122"/>
              </a:rPr>
              <a:t>强制缺失</a:t>
            </a:r>
            <a:r>
              <a:rPr lang="zh-CN" altLang="en-US" dirty="0"/>
              <a:t>（</a:t>
            </a:r>
            <a:r>
              <a:rPr lang="en-US" altLang="zh-CN" i="1" dirty="0"/>
              <a:t>Compulsory Misses</a:t>
            </a:r>
            <a:r>
              <a:rPr lang="zh-CN" altLang="en-US" dirty="0"/>
              <a:t>）</a:t>
            </a:r>
            <a:br>
              <a:rPr lang="en-US" altLang="zh-CN" dirty="0"/>
            </a:br>
            <a:r>
              <a:rPr lang="zh-CN" altLang="en-US" dirty="0"/>
              <a:t>程序执行时</a:t>
            </a:r>
            <a:r>
              <a:rPr lang="zh-CN" altLang="en-US" dirty="0">
                <a:solidFill>
                  <a:srgbClr val="FF0000"/>
                </a:solidFill>
              </a:rPr>
              <a:t>第一次访问</a:t>
            </a:r>
            <a:r>
              <a:rPr lang="zh-CN" altLang="en-US" dirty="0"/>
              <a:t>的主存块。</a:t>
            </a:r>
            <a:endParaRPr lang="en-US" altLang="zh-CN" dirty="0"/>
          </a:p>
          <a:p>
            <a:r>
              <a:rPr lang="zh-CN" altLang="en-US" kern="1200" dirty="0">
                <a:solidFill>
                  <a:srgbClr val="C00000"/>
                </a:solidFill>
                <a:latin typeface="黑体" panose="02010609060101010101" pitchFamily="49" charset="-122"/>
                <a:ea typeface="黑体" panose="02010609060101010101" pitchFamily="49" charset="-122"/>
              </a:rPr>
              <a:t>容量缺失</a:t>
            </a:r>
            <a:r>
              <a:rPr lang="zh-CN" altLang="en-US" dirty="0"/>
              <a:t>（</a:t>
            </a:r>
            <a:r>
              <a:rPr lang="en-US" altLang="zh-CN" i="1" dirty="0"/>
              <a:t>Capacity Misses</a:t>
            </a:r>
            <a:r>
              <a:rPr lang="zh-CN" altLang="en-US" dirty="0"/>
              <a:t>）</a:t>
            </a:r>
            <a:br>
              <a:rPr lang="en-US" altLang="zh-CN" dirty="0"/>
            </a:br>
            <a:r>
              <a:rPr lang="en-US" altLang="zh-CN" dirty="0"/>
              <a:t>Cache</a:t>
            </a:r>
            <a:r>
              <a:rPr lang="zh-CN" altLang="en-US" dirty="0">
                <a:solidFill>
                  <a:srgbClr val="0000FF"/>
                </a:solidFill>
              </a:rPr>
              <a:t>容量有限</a:t>
            </a:r>
            <a:r>
              <a:rPr lang="zh-CN" altLang="en-US" dirty="0"/>
              <a:t>，不能包含程序执行时需要的所有主存块。</a:t>
            </a:r>
            <a:endParaRPr lang="en-US" altLang="zh-CN" dirty="0"/>
          </a:p>
          <a:p>
            <a:r>
              <a:rPr lang="zh-CN" altLang="en-US" kern="1200" dirty="0">
                <a:solidFill>
                  <a:srgbClr val="C00000"/>
                </a:solidFill>
                <a:latin typeface="黑体" panose="02010609060101010101" pitchFamily="49" charset="-122"/>
                <a:ea typeface="黑体" panose="02010609060101010101" pitchFamily="49" charset="-122"/>
              </a:rPr>
              <a:t>冲突缺失</a:t>
            </a:r>
            <a:r>
              <a:rPr lang="zh-CN" altLang="en-US" dirty="0"/>
              <a:t>（</a:t>
            </a:r>
            <a:r>
              <a:rPr lang="en-US" altLang="zh-CN" i="1" dirty="0"/>
              <a:t>Conflict Misses</a:t>
            </a:r>
            <a:r>
              <a:rPr lang="zh-CN" altLang="en-US" dirty="0"/>
              <a:t>）</a:t>
            </a:r>
            <a:br>
              <a:rPr lang="en-US" altLang="zh-CN" dirty="0"/>
            </a:br>
            <a:r>
              <a:rPr lang="zh-CN" altLang="en-US" dirty="0"/>
              <a:t>主要发生在采用</a:t>
            </a:r>
            <a:r>
              <a:rPr lang="zh-CN" altLang="en-US" dirty="0">
                <a:solidFill>
                  <a:srgbClr val="D60093"/>
                </a:solidFill>
              </a:rPr>
              <a:t>直接地址映射</a:t>
            </a:r>
            <a:r>
              <a:rPr lang="zh-CN" altLang="en-US" dirty="0"/>
              <a:t>方案的</a:t>
            </a:r>
            <a:r>
              <a:rPr lang="en-US" altLang="zh-CN" dirty="0"/>
              <a:t>Cache</a:t>
            </a:r>
            <a:r>
              <a:rPr lang="zh-CN" altLang="en-US" dirty="0"/>
              <a:t>系统。</a:t>
            </a:r>
          </a:p>
        </p:txBody>
      </p:sp>
      <p:sp>
        <p:nvSpPr>
          <p:cNvPr id="4" name="灯片编号占位符 3">
            <a:extLst>
              <a:ext uri="{FF2B5EF4-FFF2-40B4-BE49-F238E27FC236}">
                <a16:creationId xmlns:a16="http://schemas.microsoft.com/office/drawing/2014/main" id="{2AFCDA98-A7FE-4CAA-9470-70791A48031C}"/>
              </a:ext>
            </a:extLst>
          </p:cNvPr>
          <p:cNvSpPr>
            <a:spLocks noGrp="1"/>
          </p:cNvSpPr>
          <p:nvPr>
            <p:ph type="sldNum" sz="quarter" idx="11"/>
          </p:nvPr>
        </p:nvSpPr>
        <p:spPr/>
        <p:txBody>
          <a:bodyPr/>
          <a:lstStyle/>
          <a:p>
            <a:pPr>
              <a:defRPr/>
            </a:pPr>
            <a:fld id="{464B9F64-44C5-455F-821F-CBD1E9471E8E}" type="slidenum">
              <a:rPr lang="zh-CN" altLang="en-US" smtClean="0"/>
              <a:pPr>
                <a:defRPr/>
              </a:pPr>
              <a:t>50</a:t>
            </a:fld>
            <a:endParaRPr lang="en-US" altLang="zh-CN"/>
          </a:p>
        </p:txBody>
      </p:sp>
      <p:sp>
        <p:nvSpPr>
          <p:cNvPr id="5" name="标题 1">
            <a:extLst>
              <a:ext uri="{FF2B5EF4-FFF2-40B4-BE49-F238E27FC236}">
                <a16:creationId xmlns:a16="http://schemas.microsoft.com/office/drawing/2014/main" id="{637E2278-EE45-4B0A-A0DC-A97C6B13DCDC}"/>
              </a:ext>
            </a:extLst>
          </p:cNvPr>
          <p:cNvSpPr txBox="1">
            <a:spLocks/>
          </p:cNvSpPr>
          <p:nvPr/>
        </p:nvSpPr>
        <p:spPr bwMode="auto">
          <a:xfrm>
            <a:off x="590550" y="53041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r>
              <a:rPr lang="en-US" altLang="zh-CN" kern="0" dirty="0">
                <a:solidFill>
                  <a:srgbClr val="FF6600"/>
                </a:solidFill>
              </a:rPr>
              <a:t>1</a:t>
            </a:r>
            <a:r>
              <a:rPr lang="zh-CN" altLang="en-US" kern="0" dirty="0">
                <a:solidFill>
                  <a:srgbClr val="FF6600"/>
                </a:solidFill>
              </a:rPr>
              <a:t>）</a:t>
            </a:r>
            <a:r>
              <a:rPr lang="en-US" altLang="zh-CN" kern="0" dirty="0">
                <a:solidFill>
                  <a:srgbClr val="FF6600"/>
                </a:solidFill>
              </a:rPr>
              <a:t>Cache </a:t>
            </a:r>
            <a:r>
              <a:rPr lang="zh-CN" altLang="en-US" kern="0" dirty="0">
                <a:solidFill>
                  <a:srgbClr val="FF6600"/>
                </a:solidFill>
              </a:rPr>
              <a:t>缺失类型</a:t>
            </a:r>
          </a:p>
        </p:txBody>
      </p:sp>
      <p:sp>
        <p:nvSpPr>
          <p:cNvPr id="6" name="矩形 5">
            <a:extLst>
              <a:ext uri="{FF2B5EF4-FFF2-40B4-BE49-F238E27FC236}">
                <a16:creationId xmlns:a16="http://schemas.microsoft.com/office/drawing/2014/main" id="{88E56F9F-D233-40F1-95CB-C3B41E80E810}"/>
              </a:ext>
            </a:extLst>
          </p:cNvPr>
          <p:cNvSpPr/>
          <p:nvPr/>
        </p:nvSpPr>
        <p:spPr>
          <a:xfrm>
            <a:off x="687092" y="4725144"/>
            <a:ext cx="6912470" cy="954107"/>
          </a:xfrm>
          <a:prstGeom prst="rect">
            <a:avLst/>
          </a:prstGeom>
        </p:spPr>
        <p:txBody>
          <a:bodyPr wrap="none">
            <a:spAutoFit/>
          </a:bodyPr>
          <a:lstStyle/>
          <a:p>
            <a:r>
              <a:rPr lang="zh-CN" altLang="en-US" dirty="0">
                <a:solidFill>
                  <a:srgbClr val="0000FF"/>
                </a:solidFill>
              </a:rPr>
              <a:t>增大</a:t>
            </a:r>
            <a:r>
              <a:rPr lang="en-US" altLang="zh-CN" dirty="0"/>
              <a:t>Cache</a:t>
            </a:r>
            <a:r>
              <a:rPr lang="zh-CN" altLang="en-US" dirty="0">
                <a:solidFill>
                  <a:srgbClr val="0000FF"/>
                </a:solidFill>
              </a:rPr>
              <a:t>容量</a:t>
            </a:r>
            <a:r>
              <a:rPr lang="zh-CN" altLang="en-US" dirty="0"/>
              <a:t>，可以明显减少</a:t>
            </a:r>
            <a:r>
              <a:rPr lang="zh-CN" altLang="en-US" dirty="0">
                <a:solidFill>
                  <a:srgbClr val="C00000"/>
                </a:solidFill>
                <a:latin typeface="黑体" panose="02010609060101010101" pitchFamily="49" charset="-122"/>
                <a:ea typeface="黑体" panose="02010609060101010101" pitchFamily="49" charset="-122"/>
              </a:rPr>
              <a:t>容量缺失</a:t>
            </a:r>
            <a:r>
              <a:rPr lang="zh-CN" altLang="en-US" dirty="0"/>
              <a:t>，</a:t>
            </a:r>
            <a:br>
              <a:rPr lang="en-US" altLang="zh-CN" dirty="0"/>
            </a:br>
            <a:r>
              <a:rPr lang="zh-CN" altLang="en-US" dirty="0"/>
              <a:t>但不会明显减少</a:t>
            </a:r>
            <a:r>
              <a:rPr lang="zh-CN" altLang="en-US" dirty="0">
                <a:solidFill>
                  <a:srgbClr val="C00000"/>
                </a:solidFill>
                <a:latin typeface="黑体" panose="02010609060101010101" pitchFamily="49" charset="-122"/>
                <a:ea typeface="黑体" panose="02010609060101010101" pitchFamily="49" charset="-122"/>
              </a:rPr>
              <a:t>冲突缺失</a:t>
            </a:r>
            <a:r>
              <a:rPr lang="zh-CN" altLang="en-US" dirty="0"/>
              <a:t>。</a:t>
            </a:r>
            <a:endParaRPr lang="zh-CN" altLang="en-US"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7599520"/>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3D5F1517-020C-4D83-951B-A5CBC13BCB9F}"/>
              </a:ext>
            </a:extLst>
          </p:cNvPr>
          <p:cNvGraphicFramePr>
            <a:graphicFrameLocks noGrp="1"/>
          </p:cNvGraphicFramePr>
          <p:nvPr>
            <p:extLst>
              <p:ext uri="{D42A27DB-BD31-4B8C-83A1-F6EECF244321}">
                <p14:modId xmlns:p14="http://schemas.microsoft.com/office/powerpoint/2010/main" val="3709534833"/>
              </p:ext>
            </p:extLst>
          </p:nvPr>
        </p:nvGraphicFramePr>
        <p:xfrm>
          <a:off x="179512" y="594418"/>
          <a:ext cx="8784976" cy="3169920"/>
        </p:xfrm>
        <a:graphic>
          <a:graphicData uri="http://schemas.openxmlformats.org/drawingml/2006/table">
            <a:tbl>
              <a:tblPr firstRow="1" bandRow="1">
                <a:tableStyleId>{5940675A-B579-460E-94D1-54222C63F5DA}</a:tableStyleId>
              </a:tblPr>
              <a:tblGrid>
                <a:gridCol w="1584176">
                  <a:extLst>
                    <a:ext uri="{9D8B030D-6E8A-4147-A177-3AD203B41FA5}">
                      <a16:colId xmlns:a16="http://schemas.microsoft.com/office/drawing/2014/main" val="2580167581"/>
                    </a:ext>
                  </a:extLst>
                </a:gridCol>
                <a:gridCol w="450050">
                  <a:extLst>
                    <a:ext uri="{9D8B030D-6E8A-4147-A177-3AD203B41FA5}">
                      <a16:colId xmlns:a16="http://schemas.microsoft.com/office/drawing/2014/main" val="2912312117"/>
                    </a:ext>
                  </a:extLst>
                </a:gridCol>
                <a:gridCol w="450050">
                  <a:extLst>
                    <a:ext uri="{9D8B030D-6E8A-4147-A177-3AD203B41FA5}">
                      <a16:colId xmlns:a16="http://schemas.microsoft.com/office/drawing/2014/main" val="3972688357"/>
                    </a:ext>
                  </a:extLst>
                </a:gridCol>
                <a:gridCol w="450050">
                  <a:extLst>
                    <a:ext uri="{9D8B030D-6E8A-4147-A177-3AD203B41FA5}">
                      <a16:colId xmlns:a16="http://schemas.microsoft.com/office/drawing/2014/main" val="4210457843"/>
                    </a:ext>
                  </a:extLst>
                </a:gridCol>
                <a:gridCol w="450050">
                  <a:extLst>
                    <a:ext uri="{9D8B030D-6E8A-4147-A177-3AD203B41FA5}">
                      <a16:colId xmlns:a16="http://schemas.microsoft.com/office/drawing/2014/main" val="669435348"/>
                    </a:ext>
                  </a:extLst>
                </a:gridCol>
                <a:gridCol w="450050">
                  <a:extLst>
                    <a:ext uri="{9D8B030D-6E8A-4147-A177-3AD203B41FA5}">
                      <a16:colId xmlns:a16="http://schemas.microsoft.com/office/drawing/2014/main" val="1071103946"/>
                    </a:ext>
                  </a:extLst>
                </a:gridCol>
                <a:gridCol w="450050">
                  <a:extLst>
                    <a:ext uri="{9D8B030D-6E8A-4147-A177-3AD203B41FA5}">
                      <a16:colId xmlns:a16="http://schemas.microsoft.com/office/drawing/2014/main" val="265298346"/>
                    </a:ext>
                  </a:extLst>
                </a:gridCol>
                <a:gridCol w="450050">
                  <a:extLst>
                    <a:ext uri="{9D8B030D-6E8A-4147-A177-3AD203B41FA5}">
                      <a16:colId xmlns:a16="http://schemas.microsoft.com/office/drawing/2014/main" val="1010094799"/>
                    </a:ext>
                  </a:extLst>
                </a:gridCol>
                <a:gridCol w="450050">
                  <a:extLst>
                    <a:ext uri="{9D8B030D-6E8A-4147-A177-3AD203B41FA5}">
                      <a16:colId xmlns:a16="http://schemas.microsoft.com/office/drawing/2014/main" val="1053152663"/>
                    </a:ext>
                  </a:extLst>
                </a:gridCol>
                <a:gridCol w="450050">
                  <a:extLst>
                    <a:ext uri="{9D8B030D-6E8A-4147-A177-3AD203B41FA5}">
                      <a16:colId xmlns:a16="http://schemas.microsoft.com/office/drawing/2014/main" val="1972357086"/>
                    </a:ext>
                  </a:extLst>
                </a:gridCol>
                <a:gridCol w="450050">
                  <a:extLst>
                    <a:ext uri="{9D8B030D-6E8A-4147-A177-3AD203B41FA5}">
                      <a16:colId xmlns:a16="http://schemas.microsoft.com/office/drawing/2014/main" val="1225124130"/>
                    </a:ext>
                  </a:extLst>
                </a:gridCol>
                <a:gridCol w="450050">
                  <a:extLst>
                    <a:ext uri="{9D8B030D-6E8A-4147-A177-3AD203B41FA5}">
                      <a16:colId xmlns:a16="http://schemas.microsoft.com/office/drawing/2014/main" val="2394755503"/>
                    </a:ext>
                  </a:extLst>
                </a:gridCol>
                <a:gridCol w="450050">
                  <a:extLst>
                    <a:ext uri="{9D8B030D-6E8A-4147-A177-3AD203B41FA5}">
                      <a16:colId xmlns:a16="http://schemas.microsoft.com/office/drawing/2014/main" val="2566083624"/>
                    </a:ext>
                  </a:extLst>
                </a:gridCol>
                <a:gridCol w="450050">
                  <a:extLst>
                    <a:ext uri="{9D8B030D-6E8A-4147-A177-3AD203B41FA5}">
                      <a16:colId xmlns:a16="http://schemas.microsoft.com/office/drawing/2014/main" val="280767659"/>
                    </a:ext>
                  </a:extLst>
                </a:gridCol>
                <a:gridCol w="450050">
                  <a:extLst>
                    <a:ext uri="{9D8B030D-6E8A-4147-A177-3AD203B41FA5}">
                      <a16:colId xmlns:a16="http://schemas.microsoft.com/office/drawing/2014/main" val="998928893"/>
                    </a:ext>
                  </a:extLst>
                </a:gridCol>
                <a:gridCol w="450050">
                  <a:extLst>
                    <a:ext uri="{9D8B030D-6E8A-4147-A177-3AD203B41FA5}">
                      <a16:colId xmlns:a16="http://schemas.microsoft.com/office/drawing/2014/main" val="2764303398"/>
                    </a:ext>
                  </a:extLst>
                </a:gridCol>
                <a:gridCol w="450050">
                  <a:extLst>
                    <a:ext uri="{9D8B030D-6E8A-4147-A177-3AD203B41FA5}">
                      <a16:colId xmlns:a16="http://schemas.microsoft.com/office/drawing/2014/main" val="2531859715"/>
                    </a:ext>
                  </a:extLst>
                </a:gridCol>
              </a:tblGrid>
              <a:tr h="370840">
                <a:tc>
                  <a:txBody>
                    <a:bodyPr/>
                    <a:lstStyle/>
                    <a:p>
                      <a:pPr algn="ctr"/>
                      <a:r>
                        <a:rPr lang="zh-CN" altLang="en-US" sz="2000" b="1" dirty="0"/>
                        <a:t>程序访问顺序</a:t>
                      </a:r>
                    </a:p>
                  </a:txBody>
                  <a:tcPr marL="0" marR="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2</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3</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4</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5</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6</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7</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8</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9</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10</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11</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12</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13</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14</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15</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16</a:t>
                      </a:r>
                      <a:endParaRPr lang="zh-CN" altLang="en-US" sz="2000" b="1" dirty="0">
                        <a:solidFill>
                          <a:srgbClr val="0000FF"/>
                        </a:solidFill>
                      </a:endParaRPr>
                    </a:p>
                  </a:txBody>
                  <a:tcPr marL="0" marR="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98504489"/>
                  </a:ext>
                </a:extLst>
              </a:tr>
              <a:tr h="0">
                <a:tc>
                  <a:txBody>
                    <a:bodyPr/>
                    <a:lstStyle/>
                    <a:p>
                      <a:pPr algn="ctr"/>
                      <a:r>
                        <a:rPr lang="zh-CN" altLang="en-US" sz="2000" b="1" dirty="0"/>
                        <a:t>主存块地址</a:t>
                      </a:r>
                      <a:r>
                        <a:rPr lang="en-US" altLang="zh-CN" sz="2000" b="1" dirty="0"/>
                        <a:t>A</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1000</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1001</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1002</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1003</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2737977"/>
                  </a:ext>
                </a:extLst>
              </a:tr>
              <a:tr h="330200">
                <a:tc>
                  <a:txBody>
                    <a:bodyPr/>
                    <a:lstStyle/>
                    <a:p>
                      <a:pPr algn="ctr"/>
                      <a:r>
                        <a:rPr lang="en-US" altLang="zh-CN" sz="2000" b="1" dirty="0"/>
                        <a:t>A mod 4</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solidFill>
                            <a:srgbClr val="008000"/>
                          </a:solidFill>
                        </a:rPr>
                        <a:t>0</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0</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1</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2</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0</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1</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1</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2</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0</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2</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1</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2</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0</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3</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1</a:t>
                      </a:r>
                      <a:endParaRPr lang="zh-CN" altLang="en-US" sz="2000" b="1" dirty="0">
                        <a:solidFill>
                          <a:srgbClr val="008000"/>
                        </a:solidFill>
                      </a:endParaRPr>
                    </a:p>
                  </a:txBody>
                  <a:tcPr marL="0" marR="0" anchor="ctr"/>
                </a:tc>
                <a:tc>
                  <a:txBody>
                    <a:bodyPr/>
                    <a:lstStyle/>
                    <a:p>
                      <a:pPr algn="ctr"/>
                      <a:r>
                        <a:rPr lang="en-US" altLang="zh-CN" sz="2000" b="1" dirty="0">
                          <a:solidFill>
                            <a:srgbClr val="008000"/>
                          </a:solidFill>
                        </a:rPr>
                        <a:t>2</a:t>
                      </a:r>
                      <a:endParaRPr lang="zh-CN" altLang="en-US" sz="2000" b="1" dirty="0">
                        <a:solidFill>
                          <a:srgbClr val="008000"/>
                        </a:solidFill>
                      </a:endParaRPr>
                    </a:p>
                  </a:txBody>
                  <a:tcPr marL="0" marR="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2110703"/>
                  </a:ext>
                </a:extLst>
              </a:tr>
              <a:tr h="264160">
                <a:tc>
                  <a:txBody>
                    <a:bodyPr/>
                    <a:lstStyle/>
                    <a:p>
                      <a:pPr algn="ctr"/>
                      <a:r>
                        <a:rPr lang="en-US" altLang="zh-CN" sz="2000" b="1" dirty="0"/>
                        <a:t>Cache</a:t>
                      </a:r>
                      <a:r>
                        <a:rPr lang="zh-CN" altLang="en-US" sz="2000" b="1" dirty="0"/>
                        <a:t>块</a:t>
                      </a:r>
                      <a:r>
                        <a:rPr lang="en-US" altLang="zh-CN" sz="2000" b="1" dirty="0"/>
                        <a:t>0</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1000</a:t>
                      </a:r>
                      <a:endParaRPr lang="zh-CN" altLang="en-US" sz="1600" b="1" dirty="0"/>
                    </a:p>
                  </a:txBody>
                  <a:tcPr marL="0" marR="0" anchor="ctr">
                    <a:solidFill>
                      <a:srgbClr val="FFFF99"/>
                    </a:solidFill>
                  </a:tcPr>
                </a:tc>
                <a:tc>
                  <a:txBody>
                    <a:bodyPr/>
                    <a:lstStyle/>
                    <a:p>
                      <a:pPr algn="ctr"/>
                      <a:r>
                        <a:rPr lang="en-US" altLang="zh-CN" sz="1600" b="1" dirty="0"/>
                        <a:t>1000</a:t>
                      </a:r>
                      <a:endParaRPr lang="zh-CN" altLang="en-US" sz="1600" b="1" dirty="0"/>
                    </a:p>
                  </a:txBody>
                  <a:tcPr marL="0" marR="0" anchor="ctr">
                    <a:solidFill>
                      <a:srgbClr val="FFFF99"/>
                    </a:solidFill>
                  </a:tcPr>
                </a:tc>
                <a:tc>
                  <a:txBody>
                    <a:bodyPr/>
                    <a:lstStyle/>
                    <a:p>
                      <a:pPr algn="ctr"/>
                      <a:r>
                        <a:rPr lang="en-US" altLang="zh-CN" sz="1600" b="1" dirty="0"/>
                        <a:t>1000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454076948"/>
                  </a:ext>
                </a:extLst>
              </a:tr>
              <a:tr h="198120">
                <a:tc>
                  <a:txBody>
                    <a:bodyPr/>
                    <a:lstStyle/>
                    <a:p>
                      <a:pPr algn="ctr"/>
                      <a:r>
                        <a:rPr lang="en-US" altLang="zh-CN" sz="2000" b="1" dirty="0"/>
                        <a:t>Cache</a:t>
                      </a:r>
                      <a:r>
                        <a:rPr lang="zh-CN" altLang="en-US" sz="2000" b="1" dirty="0"/>
                        <a:t>块</a:t>
                      </a:r>
                      <a:r>
                        <a:rPr lang="en-US" altLang="zh-CN" sz="2000" b="1" dirty="0"/>
                        <a:t>1</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3118051019"/>
                  </a:ext>
                </a:extLst>
              </a:tr>
              <a:tr h="132080">
                <a:tc>
                  <a:txBody>
                    <a:bodyPr/>
                    <a:lstStyle/>
                    <a:p>
                      <a:pPr algn="ctr"/>
                      <a:r>
                        <a:rPr lang="en-US" altLang="zh-CN" sz="2000" b="1" dirty="0"/>
                        <a:t>Cache</a:t>
                      </a:r>
                      <a:r>
                        <a:rPr lang="zh-CN" altLang="en-US" sz="2000" b="1" dirty="0"/>
                        <a:t>块</a:t>
                      </a:r>
                      <a:r>
                        <a:rPr lang="en-US" altLang="zh-CN" sz="2000" b="1" dirty="0"/>
                        <a:t>2</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1002</a:t>
                      </a:r>
                      <a:endParaRPr lang="zh-CN" altLang="en-US" sz="1600" b="1" dirty="0"/>
                    </a:p>
                  </a:txBody>
                  <a:tcPr marL="0" marR="0" anchor="ctr">
                    <a:solidFill>
                      <a:srgbClr val="FFFF99"/>
                    </a:solidFill>
                  </a:tcPr>
                </a:tc>
                <a:tc>
                  <a:txBody>
                    <a:bodyPr/>
                    <a:lstStyle/>
                    <a:p>
                      <a:pPr algn="ctr"/>
                      <a:r>
                        <a:rPr lang="en-US" altLang="zh-CN" sz="1600" b="1" dirty="0"/>
                        <a:t>1002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70172256"/>
                  </a:ext>
                </a:extLst>
              </a:tr>
              <a:tr h="198120">
                <a:tc>
                  <a:txBody>
                    <a:bodyPr/>
                    <a:lstStyle/>
                    <a:p>
                      <a:pPr algn="ctr"/>
                      <a:r>
                        <a:rPr lang="en-US" altLang="zh-CN" sz="2000" b="1" dirty="0"/>
                        <a:t>Cache</a:t>
                      </a:r>
                      <a:r>
                        <a:rPr lang="zh-CN" altLang="en-US" sz="2000" b="1" dirty="0"/>
                        <a:t>块</a:t>
                      </a:r>
                      <a:r>
                        <a:rPr lang="en-US" altLang="zh-CN" sz="2000" b="1" dirty="0"/>
                        <a:t>3</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r>
                        <a:rPr lang="en-US" altLang="zh-CN" sz="1600" b="1" dirty="0"/>
                        <a:t>1003</a:t>
                      </a:r>
                      <a:endParaRPr lang="zh-CN" altLang="en-US" sz="1600" b="1" dirty="0"/>
                    </a:p>
                  </a:txBody>
                  <a:tcPr marL="0" marR="0" anchor="ctr">
                    <a:solidFill>
                      <a:srgbClr val="FFFF99"/>
                    </a:solidFill>
                  </a:tcPr>
                </a:tc>
                <a:tc>
                  <a:txBody>
                    <a:bodyPr/>
                    <a:lstStyle/>
                    <a:p>
                      <a:pPr algn="ctr"/>
                      <a:r>
                        <a:rPr lang="en-US" altLang="zh-CN" sz="1600" b="1" dirty="0"/>
                        <a:t>1003</a:t>
                      </a:r>
                      <a:endParaRPr lang="zh-CN" altLang="en-US" sz="1600" b="1" dirty="0"/>
                    </a:p>
                  </a:txBody>
                  <a:tcPr marL="0" marR="0" anchor="ctr">
                    <a:solidFill>
                      <a:srgbClr val="FFFF99"/>
                    </a:solidFill>
                  </a:tcPr>
                </a:tc>
                <a:tc>
                  <a:txBody>
                    <a:bodyPr/>
                    <a:lstStyle/>
                    <a:p>
                      <a:pPr algn="ctr"/>
                      <a:r>
                        <a:rPr lang="en-US" altLang="zh-CN" sz="1600" b="1" dirty="0"/>
                        <a:t>1003</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924733084"/>
                  </a:ext>
                </a:extLst>
              </a:tr>
              <a:tr h="198120">
                <a:tc>
                  <a:txBody>
                    <a:bodyPr/>
                    <a:lstStyle/>
                    <a:p>
                      <a:pPr algn="ctr"/>
                      <a:r>
                        <a:rPr lang="zh-CN" altLang="en-US" sz="2000" b="1" dirty="0"/>
                        <a:t>缺失类型</a:t>
                      </a:r>
                    </a:p>
                  </a:txBody>
                  <a:tcPr marL="0" marR="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冲突</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冲突</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冲突</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冲突</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p>
                  </a:txBody>
                  <a:tcPr marL="0" marR="0" anchor="ct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冲突</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冲突</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033768"/>
                  </a:ext>
                </a:extLst>
              </a:tr>
            </a:tbl>
          </a:graphicData>
        </a:graphic>
      </p:graphicFrame>
      <p:sp>
        <p:nvSpPr>
          <p:cNvPr id="8" name="矩形 7">
            <a:extLst>
              <a:ext uri="{FF2B5EF4-FFF2-40B4-BE49-F238E27FC236}">
                <a16:creationId xmlns:a16="http://schemas.microsoft.com/office/drawing/2014/main" id="{8817EDFA-A006-4668-99DC-3F811898543E}"/>
              </a:ext>
            </a:extLst>
          </p:cNvPr>
          <p:cNvSpPr/>
          <p:nvPr/>
        </p:nvSpPr>
        <p:spPr>
          <a:xfrm>
            <a:off x="167250" y="116632"/>
            <a:ext cx="8784976" cy="461665"/>
          </a:xfrm>
          <a:prstGeom prst="rect">
            <a:avLst/>
          </a:prstGeom>
        </p:spPr>
        <p:txBody>
          <a:bodyPr wrap="square">
            <a:spAutoFit/>
          </a:bodyPr>
          <a:lstStyle/>
          <a:p>
            <a:r>
              <a:rPr lang="zh-CN" altLang="en-US" sz="2400" dirty="0">
                <a:solidFill>
                  <a:srgbClr val="C00000"/>
                </a:solidFill>
              </a:rPr>
              <a:t>【例4.9】</a:t>
            </a:r>
            <a:r>
              <a:rPr lang="zh-CN" altLang="en-US" sz="2400" dirty="0"/>
              <a:t>上表为</a:t>
            </a:r>
            <a:r>
              <a:rPr lang="zh-CN" altLang="en-US" sz="2400" dirty="0">
                <a:solidFill>
                  <a:srgbClr val="D60093"/>
                </a:solidFill>
              </a:rPr>
              <a:t>直接地址映射</a:t>
            </a:r>
            <a:r>
              <a:rPr lang="zh-CN" altLang="en-US" sz="2400" dirty="0"/>
              <a:t>；下表为</a:t>
            </a:r>
            <a:r>
              <a:rPr lang="zh-CN" altLang="en-US" sz="2400" dirty="0">
                <a:solidFill>
                  <a:srgbClr val="FF0000"/>
                </a:solidFill>
              </a:rPr>
              <a:t>全相联</a:t>
            </a:r>
            <a:r>
              <a:rPr lang="en-US" altLang="zh-CN" sz="2400" dirty="0"/>
              <a:t>/</a:t>
            </a:r>
            <a:r>
              <a:rPr lang="en-US" altLang="zh-CN" sz="2400" dirty="0">
                <a:solidFill>
                  <a:srgbClr val="FF0000"/>
                </a:solidFill>
              </a:rPr>
              <a:t>LRU</a:t>
            </a:r>
            <a:r>
              <a:rPr lang="zh-CN" altLang="en-US" sz="2400" dirty="0"/>
              <a:t>替换算法。</a:t>
            </a:r>
          </a:p>
        </p:txBody>
      </p:sp>
      <p:graphicFrame>
        <p:nvGraphicFramePr>
          <p:cNvPr id="9" name="表格 6">
            <a:extLst>
              <a:ext uri="{FF2B5EF4-FFF2-40B4-BE49-F238E27FC236}">
                <a16:creationId xmlns:a16="http://schemas.microsoft.com/office/drawing/2014/main" id="{F8533EFC-9DFA-40A9-87AA-45FAD93BAFAD}"/>
              </a:ext>
            </a:extLst>
          </p:cNvPr>
          <p:cNvGraphicFramePr>
            <a:graphicFrameLocks noGrp="1"/>
          </p:cNvGraphicFramePr>
          <p:nvPr>
            <p:extLst>
              <p:ext uri="{D42A27DB-BD31-4B8C-83A1-F6EECF244321}">
                <p14:modId xmlns:p14="http://schemas.microsoft.com/office/powerpoint/2010/main" val="4125017153"/>
              </p:ext>
            </p:extLst>
          </p:nvPr>
        </p:nvGraphicFramePr>
        <p:xfrm>
          <a:off x="179739" y="3859480"/>
          <a:ext cx="8784976" cy="2773680"/>
        </p:xfrm>
        <a:graphic>
          <a:graphicData uri="http://schemas.openxmlformats.org/drawingml/2006/table">
            <a:tbl>
              <a:tblPr firstRow="1" bandRow="1">
                <a:tableStyleId>{5940675A-B579-460E-94D1-54222C63F5DA}</a:tableStyleId>
              </a:tblPr>
              <a:tblGrid>
                <a:gridCol w="1584176">
                  <a:extLst>
                    <a:ext uri="{9D8B030D-6E8A-4147-A177-3AD203B41FA5}">
                      <a16:colId xmlns:a16="http://schemas.microsoft.com/office/drawing/2014/main" val="2580167581"/>
                    </a:ext>
                  </a:extLst>
                </a:gridCol>
                <a:gridCol w="450050">
                  <a:extLst>
                    <a:ext uri="{9D8B030D-6E8A-4147-A177-3AD203B41FA5}">
                      <a16:colId xmlns:a16="http://schemas.microsoft.com/office/drawing/2014/main" val="2912312117"/>
                    </a:ext>
                  </a:extLst>
                </a:gridCol>
                <a:gridCol w="450050">
                  <a:extLst>
                    <a:ext uri="{9D8B030D-6E8A-4147-A177-3AD203B41FA5}">
                      <a16:colId xmlns:a16="http://schemas.microsoft.com/office/drawing/2014/main" val="3972688357"/>
                    </a:ext>
                  </a:extLst>
                </a:gridCol>
                <a:gridCol w="450050">
                  <a:extLst>
                    <a:ext uri="{9D8B030D-6E8A-4147-A177-3AD203B41FA5}">
                      <a16:colId xmlns:a16="http://schemas.microsoft.com/office/drawing/2014/main" val="4210457843"/>
                    </a:ext>
                  </a:extLst>
                </a:gridCol>
                <a:gridCol w="450050">
                  <a:extLst>
                    <a:ext uri="{9D8B030D-6E8A-4147-A177-3AD203B41FA5}">
                      <a16:colId xmlns:a16="http://schemas.microsoft.com/office/drawing/2014/main" val="669435348"/>
                    </a:ext>
                  </a:extLst>
                </a:gridCol>
                <a:gridCol w="450050">
                  <a:extLst>
                    <a:ext uri="{9D8B030D-6E8A-4147-A177-3AD203B41FA5}">
                      <a16:colId xmlns:a16="http://schemas.microsoft.com/office/drawing/2014/main" val="1071103946"/>
                    </a:ext>
                  </a:extLst>
                </a:gridCol>
                <a:gridCol w="450050">
                  <a:extLst>
                    <a:ext uri="{9D8B030D-6E8A-4147-A177-3AD203B41FA5}">
                      <a16:colId xmlns:a16="http://schemas.microsoft.com/office/drawing/2014/main" val="265298346"/>
                    </a:ext>
                  </a:extLst>
                </a:gridCol>
                <a:gridCol w="450050">
                  <a:extLst>
                    <a:ext uri="{9D8B030D-6E8A-4147-A177-3AD203B41FA5}">
                      <a16:colId xmlns:a16="http://schemas.microsoft.com/office/drawing/2014/main" val="1010094799"/>
                    </a:ext>
                  </a:extLst>
                </a:gridCol>
                <a:gridCol w="450050">
                  <a:extLst>
                    <a:ext uri="{9D8B030D-6E8A-4147-A177-3AD203B41FA5}">
                      <a16:colId xmlns:a16="http://schemas.microsoft.com/office/drawing/2014/main" val="1053152663"/>
                    </a:ext>
                  </a:extLst>
                </a:gridCol>
                <a:gridCol w="450050">
                  <a:extLst>
                    <a:ext uri="{9D8B030D-6E8A-4147-A177-3AD203B41FA5}">
                      <a16:colId xmlns:a16="http://schemas.microsoft.com/office/drawing/2014/main" val="1972357086"/>
                    </a:ext>
                  </a:extLst>
                </a:gridCol>
                <a:gridCol w="450050">
                  <a:extLst>
                    <a:ext uri="{9D8B030D-6E8A-4147-A177-3AD203B41FA5}">
                      <a16:colId xmlns:a16="http://schemas.microsoft.com/office/drawing/2014/main" val="1225124130"/>
                    </a:ext>
                  </a:extLst>
                </a:gridCol>
                <a:gridCol w="450050">
                  <a:extLst>
                    <a:ext uri="{9D8B030D-6E8A-4147-A177-3AD203B41FA5}">
                      <a16:colId xmlns:a16="http://schemas.microsoft.com/office/drawing/2014/main" val="2394755503"/>
                    </a:ext>
                  </a:extLst>
                </a:gridCol>
                <a:gridCol w="450050">
                  <a:extLst>
                    <a:ext uri="{9D8B030D-6E8A-4147-A177-3AD203B41FA5}">
                      <a16:colId xmlns:a16="http://schemas.microsoft.com/office/drawing/2014/main" val="2566083624"/>
                    </a:ext>
                  </a:extLst>
                </a:gridCol>
                <a:gridCol w="450050">
                  <a:extLst>
                    <a:ext uri="{9D8B030D-6E8A-4147-A177-3AD203B41FA5}">
                      <a16:colId xmlns:a16="http://schemas.microsoft.com/office/drawing/2014/main" val="280767659"/>
                    </a:ext>
                  </a:extLst>
                </a:gridCol>
                <a:gridCol w="450050">
                  <a:extLst>
                    <a:ext uri="{9D8B030D-6E8A-4147-A177-3AD203B41FA5}">
                      <a16:colId xmlns:a16="http://schemas.microsoft.com/office/drawing/2014/main" val="998928893"/>
                    </a:ext>
                  </a:extLst>
                </a:gridCol>
                <a:gridCol w="450050">
                  <a:extLst>
                    <a:ext uri="{9D8B030D-6E8A-4147-A177-3AD203B41FA5}">
                      <a16:colId xmlns:a16="http://schemas.microsoft.com/office/drawing/2014/main" val="2764303398"/>
                    </a:ext>
                  </a:extLst>
                </a:gridCol>
                <a:gridCol w="450050">
                  <a:extLst>
                    <a:ext uri="{9D8B030D-6E8A-4147-A177-3AD203B41FA5}">
                      <a16:colId xmlns:a16="http://schemas.microsoft.com/office/drawing/2014/main" val="2531859715"/>
                    </a:ext>
                  </a:extLst>
                </a:gridCol>
              </a:tblGrid>
              <a:tr h="370840">
                <a:tc>
                  <a:txBody>
                    <a:bodyPr/>
                    <a:lstStyle/>
                    <a:p>
                      <a:pPr algn="ctr"/>
                      <a:r>
                        <a:rPr lang="zh-CN" altLang="en-US" sz="2000" b="1" dirty="0"/>
                        <a:t>程序访问顺序</a:t>
                      </a:r>
                    </a:p>
                  </a:txBody>
                  <a:tcPr marL="0" marR="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2</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3</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4</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5</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6</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7</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8</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9</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10</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11</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12</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13</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14</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15</a:t>
                      </a:r>
                      <a:endParaRPr lang="zh-CN" altLang="en-US" sz="2000" b="1" dirty="0">
                        <a:solidFill>
                          <a:srgbClr val="0000FF"/>
                        </a:solidFill>
                      </a:endParaRPr>
                    </a:p>
                  </a:txBody>
                  <a:tcPr marL="0" marR="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solidFill>
                            <a:srgbClr val="0000FF"/>
                          </a:solidFill>
                        </a:rPr>
                        <a:t>16</a:t>
                      </a:r>
                      <a:endParaRPr lang="zh-CN" altLang="en-US" sz="2000" b="1" dirty="0">
                        <a:solidFill>
                          <a:srgbClr val="0000FF"/>
                        </a:solidFill>
                      </a:endParaRPr>
                    </a:p>
                  </a:txBody>
                  <a:tcPr marL="0" marR="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98504489"/>
                  </a:ext>
                </a:extLst>
              </a:tr>
              <a:tr h="0">
                <a:tc>
                  <a:txBody>
                    <a:bodyPr/>
                    <a:lstStyle/>
                    <a:p>
                      <a:pPr algn="ctr"/>
                      <a:r>
                        <a:rPr lang="zh-CN" altLang="en-US" sz="2000" b="1" dirty="0"/>
                        <a:t>主存块地址</a:t>
                      </a:r>
                      <a:r>
                        <a:rPr lang="en-US" altLang="zh-CN" sz="2000" b="1" dirty="0"/>
                        <a:t>A</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1000</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1001</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1002</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tc>
                <a:tc>
                  <a:txBody>
                    <a:bodyPr/>
                    <a:lstStyle/>
                    <a:p>
                      <a:pPr algn="ctr"/>
                      <a:r>
                        <a:rPr lang="en-US" altLang="zh-CN" sz="1600" b="1" dirty="0"/>
                        <a:t>100</a:t>
                      </a:r>
                      <a:endParaRPr lang="zh-CN" altLang="en-US" sz="1600" b="1" dirty="0"/>
                    </a:p>
                  </a:txBody>
                  <a:tcPr marL="0" marR="0" anchor="ctr"/>
                </a:tc>
                <a:tc>
                  <a:txBody>
                    <a:bodyPr/>
                    <a:lstStyle/>
                    <a:p>
                      <a:pPr algn="ctr"/>
                      <a:r>
                        <a:rPr lang="en-US" altLang="zh-CN" sz="1600" b="1" dirty="0"/>
                        <a:t>1003</a:t>
                      </a:r>
                      <a:endParaRPr lang="zh-CN" altLang="en-US" sz="1600" b="1" dirty="0"/>
                    </a:p>
                  </a:txBody>
                  <a:tcPr marL="0" marR="0" anchor="ctr"/>
                </a:tc>
                <a:tc>
                  <a:txBody>
                    <a:bodyPr/>
                    <a:lstStyle/>
                    <a:p>
                      <a:pPr algn="ctr"/>
                      <a:r>
                        <a:rPr lang="en-US" altLang="zh-CN" sz="1600" b="1" dirty="0"/>
                        <a:t>101</a:t>
                      </a:r>
                      <a:endParaRPr lang="zh-CN" altLang="en-US" sz="1600" b="1" dirty="0"/>
                    </a:p>
                  </a:txBody>
                  <a:tcPr marL="0" marR="0" anchor="ctr"/>
                </a:tc>
                <a:tc>
                  <a:txBody>
                    <a:bodyPr/>
                    <a:lstStyle/>
                    <a:p>
                      <a:pPr algn="ctr"/>
                      <a:r>
                        <a:rPr lang="en-US" altLang="zh-CN" sz="1600" b="1" dirty="0"/>
                        <a:t>102</a:t>
                      </a:r>
                      <a:endParaRPr lang="zh-CN" altLang="en-US" sz="1600" b="1" dirty="0"/>
                    </a:p>
                  </a:txBody>
                  <a:tcPr marL="0" marR="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2737977"/>
                  </a:ext>
                </a:extLst>
              </a:tr>
              <a:tr h="264160">
                <a:tc>
                  <a:txBody>
                    <a:bodyPr/>
                    <a:lstStyle/>
                    <a:p>
                      <a:pPr algn="ctr"/>
                      <a:r>
                        <a:rPr lang="en-US" altLang="zh-CN" sz="2000" b="1" dirty="0"/>
                        <a:t>Cache</a:t>
                      </a:r>
                      <a:r>
                        <a:rPr lang="zh-CN" altLang="en-US" sz="2000" b="1" dirty="0"/>
                        <a:t>块</a:t>
                      </a:r>
                      <a:r>
                        <a:rPr lang="en-US" altLang="zh-CN" sz="2000" b="1" dirty="0"/>
                        <a:t>0</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solidFill>
                      <a:srgbClr val="FFFF99"/>
                    </a:solidFill>
                  </a:tcPr>
                </a:tc>
                <a:tc>
                  <a:txBody>
                    <a:bodyPr/>
                    <a:lstStyle/>
                    <a:p>
                      <a:pPr algn="ctr"/>
                      <a:r>
                        <a:rPr lang="en-US" altLang="zh-CN" sz="1600" b="1" dirty="0"/>
                        <a:t>100</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454076948"/>
                  </a:ext>
                </a:extLst>
              </a:tr>
              <a:tr h="198120">
                <a:tc>
                  <a:txBody>
                    <a:bodyPr/>
                    <a:lstStyle/>
                    <a:p>
                      <a:pPr algn="ctr"/>
                      <a:r>
                        <a:rPr lang="en-US" altLang="zh-CN" sz="2000" b="1" dirty="0"/>
                        <a:t>Cache</a:t>
                      </a:r>
                      <a:r>
                        <a:rPr lang="zh-CN" altLang="en-US" sz="2000" b="1" dirty="0"/>
                        <a:t>块</a:t>
                      </a:r>
                      <a:r>
                        <a:rPr lang="en-US" altLang="zh-CN" sz="2000" b="1" dirty="0"/>
                        <a:t>1</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endParaRPr lang="zh-CN" altLang="en-US" sz="1600" b="1" dirty="0"/>
                    </a:p>
                  </a:txBody>
                  <a:tcPr marL="0" marR="0" anchor="ctr">
                    <a:solidFill>
                      <a:srgbClr val="FFFF99"/>
                    </a:solidFill>
                  </a:tcPr>
                </a:tc>
                <a:tc>
                  <a:txBody>
                    <a:bodyPr/>
                    <a:lstStyle/>
                    <a:p>
                      <a:pPr algn="ctr"/>
                      <a:r>
                        <a:rPr lang="en-US" altLang="zh-CN" sz="1600" b="1" dirty="0"/>
                        <a:t>1000</a:t>
                      </a:r>
                      <a:endParaRPr lang="zh-CN" altLang="en-US" sz="1600" b="1" dirty="0"/>
                    </a:p>
                  </a:txBody>
                  <a:tcPr marL="0" marR="0" anchor="ctr">
                    <a:solidFill>
                      <a:srgbClr val="FFFF99"/>
                    </a:solidFill>
                  </a:tcPr>
                </a:tc>
                <a:tc>
                  <a:txBody>
                    <a:bodyPr/>
                    <a:lstStyle/>
                    <a:p>
                      <a:pPr algn="ctr"/>
                      <a:r>
                        <a:rPr lang="en-US" altLang="zh-CN" sz="1600" b="1" dirty="0"/>
                        <a:t>1000</a:t>
                      </a:r>
                      <a:endParaRPr lang="zh-CN" altLang="en-US" sz="1600" b="1" dirty="0"/>
                    </a:p>
                  </a:txBody>
                  <a:tcPr marL="0" marR="0" anchor="ctr">
                    <a:solidFill>
                      <a:srgbClr val="FFFF99"/>
                    </a:solidFill>
                  </a:tcPr>
                </a:tc>
                <a:tc>
                  <a:txBody>
                    <a:bodyPr/>
                    <a:lstStyle/>
                    <a:p>
                      <a:pPr algn="ctr"/>
                      <a:r>
                        <a:rPr lang="en-US" altLang="zh-CN" sz="1600" b="1" dirty="0"/>
                        <a:t>1000</a:t>
                      </a:r>
                      <a:endParaRPr lang="zh-CN" altLang="en-US" sz="1600" b="1" dirty="0"/>
                    </a:p>
                  </a:txBody>
                  <a:tcPr marL="0" marR="0" anchor="ctr">
                    <a:solidFill>
                      <a:srgbClr val="FFFF99"/>
                    </a:solidFill>
                  </a:tcPr>
                </a:tc>
                <a:tc>
                  <a:txBody>
                    <a:bodyPr/>
                    <a:lstStyle/>
                    <a:p>
                      <a:pPr algn="ctr"/>
                      <a:r>
                        <a:rPr lang="en-US" altLang="zh-CN" sz="1600" b="1" dirty="0">
                          <a:solidFill>
                            <a:srgbClr val="008000"/>
                          </a:solidFill>
                        </a:rPr>
                        <a:t>1000</a:t>
                      </a:r>
                      <a:endParaRPr lang="zh-CN" altLang="en-US" sz="1600" b="1" dirty="0">
                        <a:solidFill>
                          <a:srgbClr val="008000"/>
                        </a:solidFill>
                      </a:endParaRPr>
                    </a:p>
                  </a:txBody>
                  <a:tcPr marL="0" marR="0" anchor="ctr">
                    <a:solidFill>
                      <a:srgbClr val="FFFF99"/>
                    </a:solidFill>
                  </a:tcPr>
                </a:tc>
                <a:tc>
                  <a:txBody>
                    <a:bodyPr/>
                    <a:lstStyle/>
                    <a:p>
                      <a:pPr algn="ctr"/>
                      <a:r>
                        <a:rPr lang="en-US" altLang="zh-CN" sz="1600" b="1" dirty="0"/>
                        <a:t>1001</a:t>
                      </a:r>
                      <a:endParaRPr lang="zh-CN" altLang="en-US" sz="1600" b="1" dirty="0"/>
                    </a:p>
                  </a:txBody>
                  <a:tcPr marL="0" marR="0" anchor="ctr">
                    <a:solidFill>
                      <a:srgbClr val="FFFF99"/>
                    </a:solidFill>
                  </a:tcPr>
                </a:tc>
                <a:tc>
                  <a:txBody>
                    <a:bodyPr/>
                    <a:lstStyle/>
                    <a:p>
                      <a:pPr algn="ctr"/>
                      <a:r>
                        <a:rPr lang="en-US" altLang="zh-CN" sz="1600" b="1" dirty="0"/>
                        <a:t>1001</a:t>
                      </a:r>
                      <a:endParaRPr lang="zh-CN" altLang="en-US" sz="1600" b="1" dirty="0"/>
                    </a:p>
                  </a:txBody>
                  <a:tcPr marL="0" marR="0" anchor="ctr">
                    <a:solidFill>
                      <a:srgbClr val="FFFF99"/>
                    </a:solidFill>
                  </a:tcPr>
                </a:tc>
                <a:tc>
                  <a:txBody>
                    <a:bodyPr/>
                    <a:lstStyle/>
                    <a:p>
                      <a:pPr algn="ctr"/>
                      <a:r>
                        <a:rPr lang="en-US" altLang="zh-CN" sz="1600" b="1" dirty="0"/>
                        <a:t>1001</a:t>
                      </a:r>
                      <a:endParaRPr lang="zh-CN" altLang="en-US" sz="1600" b="1" dirty="0"/>
                    </a:p>
                  </a:txBody>
                  <a:tcPr marL="0" marR="0" anchor="ctr">
                    <a:solidFill>
                      <a:srgbClr val="FFFF99"/>
                    </a:solidFill>
                  </a:tcPr>
                </a:tc>
                <a:tc>
                  <a:txBody>
                    <a:bodyPr/>
                    <a:lstStyle/>
                    <a:p>
                      <a:pPr algn="ctr"/>
                      <a:r>
                        <a:rPr lang="en-US" altLang="zh-CN" sz="1600" b="1" dirty="0">
                          <a:solidFill>
                            <a:srgbClr val="008000"/>
                          </a:solidFill>
                        </a:rPr>
                        <a:t>1001</a:t>
                      </a:r>
                      <a:endParaRPr lang="zh-CN" altLang="en-US" sz="1600" b="1" dirty="0">
                        <a:solidFill>
                          <a:srgbClr val="008000"/>
                        </a:solidFill>
                      </a:endParaRPr>
                    </a:p>
                  </a:txBody>
                  <a:tcPr marL="0" marR="0" anchor="ctr">
                    <a:solidFill>
                      <a:srgbClr val="FFFF99"/>
                    </a:solidFill>
                  </a:tcPr>
                </a:tc>
                <a:tc>
                  <a:txBody>
                    <a:bodyPr/>
                    <a:lstStyle/>
                    <a:p>
                      <a:pPr algn="ctr"/>
                      <a:r>
                        <a:rPr lang="en-US" altLang="zh-CN" sz="1600" b="1" dirty="0"/>
                        <a:t>1002</a:t>
                      </a:r>
                      <a:endParaRPr lang="zh-CN" altLang="en-US" sz="1600" b="1" dirty="0"/>
                    </a:p>
                  </a:txBody>
                  <a:tcPr marL="0" marR="0" anchor="ctr">
                    <a:solidFill>
                      <a:srgbClr val="FFFF99"/>
                    </a:solidFill>
                  </a:tcPr>
                </a:tc>
                <a:tc>
                  <a:txBody>
                    <a:bodyPr/>
                    <a:lstStyle/>
                    <a:p>
                      <a:pPr algn="ctr"/>
                      <a:r>
                        <a:rPr lang="en-US" altLang="zh-CN" sz="1600" b="1" dirty="0"/>
                        <a:t>1002</a:t>
                      </a:r>
                      <a:endParaRPr lang="zh-CN" altLang="en-US" sz="1600" b="1" dirty="0"/>
                    </a:p>
                  </a:txBody>
                  <a:tcPr marL="0" marR="0" anchor="ctr">
                    <a:solidFill>
                      <a:srgbClr val="FFFF99"/>
                    </a:solidFill>
                  </a:tcPr>
                </a:tc>
                <a:tc>
                  <a:txBody>
                    <a:bodyPr/>
                    <a:lstStyle/>
                    <a:p>
                      <a:pPr algn="ctr"/>
                      <a:r>
                        <a:rPr lang="en-US" altLang="zh-CN" sz="1600" b="1" dirty="0"/>
                        <a:t>1002</a:t>
                      </a:r>
                      <a:endParaRPr lang="zh-CN" altLang="en-US" sz="1600" b="1" dirty="0"/>
                    </a:p>
                  </a:txBody>
                  <a:tcPr marL="0" marR="0" anchor="ctr">
                    <a:solidFill>
                      <a:srgbClr val="FFFF99"/>
                    </a:solidFill>
                  </a:tcPr>
                </a:tc>
                <a:tc>
                  <a:txBody>
                    <a:bodyPr/>
                    <a:lstStyle/>
                    <a:p>
                      <a:pPr algn="ctr"/>
                      <a:r>
                        <a:rPr lang="en-US" altLang="zh-CN" sz="1600" b="1" dirty="0">
                          <a:solidFill>
                            <a:srgbClr val="008000"/>
                          </a:solidFill>
                        </a:rPr>
                        <a:t>1002</a:t>
                      </a:r>
                      <a:endParaRPr lang="zh-CN" altLang="en-US" sz="1600" b="1" dirty="0">
                        <a:solidFill>
                          <a:srgbClr val="008000"/>
                        </a:solidFill>
                      </a:endParaRPr>
                    </a:p>
                  </a:txBody>
                  <a:tcPr marL="0" marR="0" anchor="ctr">
                    <a:solidFill>
                      <a:srgbClr val="FFFF99"/>
                    </a:solidFill>
                  </a:tcPr>
                </a:tc>
                <a:tc>
                  <a:txBody>
                    <a:bodyPr/>
                    <a:lstStyle/>
                    <a:p>
                      <a:pPr algn="ctr"/>
                      <a:r>
                        <a:rPr lang="en-US" altLang="zh-CN" sz="1600" b="1" dirty="0"/>
                        <a:t>1003</a:t>
                      </a:r>
                      <a:endParaRPr lang="zh-CN" altLang="en-US" sz="1600" b="1" dirty="0"/>
                    </a:p>
                  </a:txBody>
                  <a:tcPr marL="0" marR="0" anchor="ctr">
                    <a:solidFill>
                      <a:srgbClr val="FFFF99"/>
                    </a:solidFill>
                  </a:tcPr>
                </a:tc>
                <a:tc>
                  <a:txBody>
                    <a:bodyPr/>
                    <a:lstStyle/>
                    <a:p>
                      <a:pPr algn="ctr"/>
                      <a:r>
                        <a:rPr lang="en-US" altLang="zh-CN" sz="1600" b="1" dirty="0"/>
                        <a:t>1003</a:t>
                      </a:r>
                      <a:endParaRPr lang="zh-CN" altLang="en-US" sz="1600" b="1" dirty="0"/>
                    </a:p>
                  </a:txBody>
                  <a:tcPr marL="0" marR="0" anchor="ctr">
                    <a:solidFill>
                      <a:srgbClr val="FFFF99"/>
                    </a:solidFill>
                  </a:tcPr>
                </a:tc>
                <a:tc>
                  <a:txBody>
                    <a:bodyPr/>
                    <a:lstStyle/>
                    <a:p>
                      <a:pPr algn="ctr"/>
                      <a:r>
                        <a:rPr lang="en-US" altLang="zh-CN" sz="1600" b="1" dirty="0"/>
                        <a:t>1003</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3118051019"/>
                  </a:ext>
                </a:extLst>
              </a:tr>
              <a:tr h="132080">
                <a:tc>
                  <a:txBody>
                    <a:bodyPr/>
                    <a:lstStyle/>
                    <a:p>
                      <a:pPr algn="ctr"/>
                      <a:r>
                        <a:rPr lang="en-US" altLang="zh-CN" sz="2000" b="1" dirty="0"/>
                        <a:t>Cache</a:t>
                      </a:r>
                      <a:r>
                        <a:rPr lang="zh-CN" altLang="en-US" sz="2000" b="1" dirty="0"/>
                        <a:t>块</a:t>
                      </a:r>
                      <a:r>
                        <a:rPr lang="en-US" altLang="zh-CN" sz="2000" b="1" dirty="0"/>
                        <a:t>2</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solidFill>
                      <a:srgbClr val="FFFF99"/>
                    </a:solidFill>
                  </a:tcPr>
                </a:tc>
                <a:tc>
                  <a:txBody>
                    <a:bodyPr/>
                    <a:lstStyle/>
                    <a:p>
                      <a:pPr algn="ctr"/>
                      <a:r>
                        <a:rPr lang="en-US" altLang="zh-CN" sz="1600" b="1" dirty="0"/>
                        <a:t>101</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70172256"/>
                  </a:ext>
                </a:extLst>
              </a:tr>
              <a:tr h="198120">
                <a:tc>
                  <a:txBody>
                    <a:bodyPr/>
                    <a:lstStyle/>
                    <a:p>
                      <a:pPr algn="ctr"/>
                      <a:r>
                        <a:rPr lang="en-US" altLang="zh-CN" sz="2000" b="1" dirty="0"/>
                        <a:t>Cache</a:t>
                      </a:r>
                      <a:r>
                        <a:rPr lang="zh-CN" altLang="en-US" sz="2000" b="1" dirty="0"/>
                        <a:t>块</a:t>
                      </a:r>
                      <a:r>
                        <a:rPr lang="en-US" altLang="zh-CN" sz="2000" b="1" dirty="0"/>
                        <a:t>3</a:t>
                      </a:r>
                      <a:endParaRPr lang="zh-CN" altLang="en-US" sz="2000" b="1" dirty="0"/>
                    </a:p>
                  </a:txBody>
                  <a:tcPr marL="0" marR="0" anchor="ctr">
                    <a:lnL w="28575" cap="flat" cmpd="sng" algn="ctr">
                      <a:solidFill>
                        <a:schemeClr val="tx1"/>
                      </a:solidFill>
                      <a:prstDash val="solid"/>
                      <a:round/>
                      <a:headEnd type="none" w="med" len="med"/>
                      <a:tailEnd type="none" w="med" len="med"/>
                    </a:ln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solidFill>
                      <a:srgbClr val="FFFF99"/>
                    </a:solidFill>
                  </a:tcPr>
                </a:tc>
                <a:tc>
                  <a:txBody>
                    <a:bodyPr/>
                    <a:lstStyle/>
                    <a:p>
                      <a:pPr algn="ctr"/>
                      <a:r>
                        <a:rPr lang="en-US" altLang="zh-CN" sz="1600" b="1" dirty="0"/>
                        <a:t>102</a:t>
                      </a:r>
                      <a:endParaRPr lang="zh-CN" altLang="en-US" sz="1600" b="1" dirty="0"/>
                    </a:p>
                  </a:txBody>
                  <a:tcPr marL="0" marR="0" anchor="ctr">
                    <a:lnR w="28575"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924733084"/>
                  </a:ext>
                </a:extLst>
              </a:tr>
              <a:tr h="198120">
                <a:tc>
                  <a:txBody>
                    <a:bodyPr/>
                    <a:lstStyle/>
                    <a:p>
                      <a:pPr algn="ctr"/>
                      <a:r>
                        <a:rPr lang="zh-CN" altLang="en-US" sz="2000" b="1" dirty="0"/>
                        <a:t>缺失类型</a:t>
                      </a:r>
                    </a:p>
                  </a:txBody>
                  <a:tcPr marL="0" marR="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008000"/>
                          </a:solidFill>
                        </a:rPr>
                        <a:t>强制</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容量</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容量</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6600FF"/>
                          </a:solidFill>
                        </a:rPr>
                        <a:t>容量</a:t>
                      </a: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B w="28575" cap="flat" cmpd="sng" algn="ctr">
                      <a:solidFill>
                        <a:schemeClr val="tx1"/>
                      </a:solidFill>
                      <a:prstDash val="solid"/>
                      <a:round/>
                      <a:headEnd type="none" w="med" len="med"/>
                      <a:tailEnd type="none" w="med" len="med"/>
                    </a:lnB>
                  </a:tcPr>
                </a:tc>
                <a:tc>
                  <a:txBody>
                    <a:bodyPr/>
                    <a:lstStyle/>
                    <a:p>
                      <a:pPr algn="ctr"/>
                      <a:r>
                        <a:rPr lang="zh-CN" altLang="en-US" sz="1600" b="1" dirty="0">
                          <a:solidFill>
                            <a:srgbClr val="FF0000"/>
                          </a:solidFill>
                        </a:rPr>
                        <a:t>命中</a:t>
                      </a:r>
                      <a:endParaRPr lang="zh-CN" altLang="en-US" sz="1600" b="1" dirty="0">
                        <a:solidFill>
                          <a:srgbClr val="6600FF"/>
                        </a:solidFill>
                      </a:endParaRPr>
                    </a:p>
                  </a:txBody>
                  <a:tcPr marL="0" marR="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033768"/>
                  </a:ext>
                </a:extLst>
              </a:tr>
            </a:tbl>
          </a:graphicData>
        </a:graphic>
      </p:graphicFrame>
    </p:spTree>
    <p:extLst>
      <p:ext uri="{BB962C8B-B14F-4D97-AF65-F5344CB8AC3E}">
        <p14:creationId xmlns:p14="http://schemas.microsoft.com/office/powerpoint/2010/main" val="1329401832"/>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276B2-2CC8-4817-BC02-C669A53F0EE2}"/>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FF3399"/>
                </a:solidFill>
              </a:rPr>
              <a:t>2. </a:t>
            </a:r>
            <a:r>
              <a:rPr lang="zh-CN" altLang="en-US" dirty="0">
                <a:solidFill>
                  <a:srgbClr val="FF3399"/>
                </a:solidFill>
              </a:rPr>
              <a:t>降低</a:t>
            </a:r>
            <a:r>
              <a:rPr lang="en-US" altLang="zh-CN" dirty="0">
                <a:solidFill>
                  <a:srgbClr val="FF3399"/>
                </a:solidFill>
              </a:rPr>
              <a:t>Cache</a:t>
            </a:r>
            <a:r>
              <a:rPr lang="zh-CN" altLang="en-US" dirty="0">
                <a:solidFill>
                  <a:srgbClr val="FF3399"/>
                </a:solidFill>
              </a:rPr>
              <a:t>的缺失率</a:t>
            </a:r>
            <a:endParaRPr lang="zh-CN" altLang="en-US" dirty="0"/>
          </a:p>
        </p:txBody>
      </p:sp>
      <p:sp>
        <p:nvSpPr>
          <p:cNvPr id="3" name="内容占位符 2">
            <a:extLst>
              <a:ext uri="{FF2B5EF4-FFF2-40B4-BE49-F238E27FC236}">
                <a16:creationId xmlns:a16="http://schemas.microsoft.com/office/drawing/2014/main" id="{2C5CCD82-C529-441D-832A-90699834C85C}"/>
              </a:ext>
            </a:extLst>
          </p:cNvPr>
          <p:cNvSpPr>
            <a:spLocks noGrp="1"/>
          </p:cNvSpPr>
          <p:nvPr>
            <p:ph idx="1"/>
          </p:nvPr>
        </p:nvSpPr>
        <p:spPr>
          <a:xfrm>
            <a:off x="179518" y="1124744"/>
            <a:ext cx="4176452" cy="943574"/>
          </a:xfrm>
          <a:solidFill>
            <a:srgbClr val="FFFFCC"/>
          </a:solidFill>
          <a:ln w="19050">
            <a:solidFill>
              <a:srgbClr val="FF6600"/>
            </a:solidFill>
          </a:ln>
          <a:effectLst>
            <a:outerShdw blurRad="50800" dist="38100" dir="2700000" algn="tl" rotWithShape="0">
              <a:prstClr val="black">
                <a:alpha val="40000"/>
              </a:prstClr>
            </a:outerShdw>
          </a:effectLst>
        </p:spPr>
        <p:txBody>
          <a:bodyPr/>
          <a:lstStyle/>
          <a:p>
            <a:pPr eaLnBrk="1" hangingPunct="1"/>
            <a:r>
              <a:rPr lang="zh-CN" altLang="en-US" sz="2400" dirty="0"/>
              <a:t>组相联</a:t>
            </a:r>
          </a:p>
          <a:p>
            <a:pPr eaLnBrk="1" hangingPunct="1"/>
            <a:r>
              <a:rPr lang="en-US" altLang="zh-CN" sz="2400" dirty="0"/>
              <a:t>Cache</a:t>
            </a:r>
            <a:r>
              <a:rPr lang="zh-CN" altLang="en-US" sz="2400" dirty="0"/>
              <a:t>容量一定</a:t>
            </a:r>
          </a:p>
        </p:txBody>
      </p:sp>
      <p:sp>
        <p:nvSpPr>
          <p:cNvPr id="4" name="灯片编号占位符 3">
            <a:extLst>
              <a:ext uri="{FF2B5EF4-FFF2-40B4-BE49-F238E27FC236}">
                <a16:creationId xmlns:a16="http://schemas.microsoft.com/office/drawing/2014/main" id="{2AFCDA98-A7FE-4CAA-9470-70791A48031C}"/>
              </a:ext>
            </a:extLst>
          </p:cNvPr>
          <p:cNvSpPr>
            <a:spLocks noGrp="1"/>
          </p:cNvSpPr>
          <p:nvPr>
            <p:ph type="sldNum" sz="quarter" idx="11"/>
          </p:nvPr>
        </p:nvSpPr>
        <p:spPr/>
        <p:txBody>
          <a:bodyPr/>
          <a:lstStyle/>
          <a:p>
            <a:pPr>
              <a:defRPr/>
            </a:pPr>
            <a:fld id="{464B9F64-44C5-455F-821F-CBD1E9471E8E}" type="slidenum">
              <a:rPr lang="zh-CN" altLang="en-US" smtClean="0"/>
              <a:pPr>
                <a:defRPr/>
              </a:pPr>
              <a:t>52</a:t>
            </a:fld>
            <a:endParaRPr lang="en-US" altLang="zh-CN"/>
          </a:p>
        </p:txBody>
      </p:sp>
      <p:sp>
        <p:nvSpPr>
          <p:cNvPr id="5" name="标题 1">
            <a:extLst>
              <a:ext uri="{FF2B5EF4-FFF2-40B4-BE49-F238E27FC236}">
                <a16:creationId xmlns:a16="http://schemas.microsoft.com/office/drawing/2014/main" id="{637E2278-EE45-4B0A-A0DC-A97C6B13DCDC}"/>
              </a:ext>
            </a:extLst>
          </p:cNvPr>
          <p:cNvSpPr txBox="1">
            <a:spLocks/>
          </p:cNvSpPr>
          <p:nvPr/>
        </p:nvSpPr>
        <p:spPr bwMode="auto">
          <a:xfrm>
            <a:off x="590550" y="53041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r>
              <a:rPr lang="en-US" altLang="zh-CN" kern="0" dirty="0">
                <a:solidFill>
                  <a:srgbClr val="FF6600"/>
                </a:solidFill>
              </a:rPr>
              <a:t>2</a:t>
            </a:r>
            <a:r>
              <a:rPr lang="zh-CN" altLang="en-US" kern="0" dirty="0">
                <a:solidFill>
                  <a:srgbClr val="FF6600"/>
                </a:solidFill>
              </a:rPr>
              <a:t>）合理设计</a:t>
            </a:r>
            <a:r>
              <a:rPr lang="en-US" altLang="zh-CN" kern="0" dirty="0">
                <a:solidFill>
                  <a:srgbClr val="FF6600"/>
                </a:solidFill>
              </a:rPr>
              <a:t>Cache</a:t>
            </a:r>
            <a:r>
              <a:rPr lang="zh-CN" altLang="en-US" kern="0" dirty="0">
                <a:solidFill>
                  <a:srgbClr val="FF6600"/>
                </a:solidFill>
              </a:rPr>
              <a:t>块尺寸</a:t>
            </a:r>
          </a:p>
        </p:txBody>
      </p:sp>
      <p:sp>
        <p:nvSpPr>
          <p:cNvPr id="7" name="Line 5">
            <a:extLst>
              <a:ext uri="{FF2B5EF4-FFF2-40B4-BE49-F238E27FC236}">
                <a16:creationId xmlns:a16="http://schemas.microsoft.com/office/drawing/2014/main" id="{EC763153-3015-40AB-B9BE-5D2F8C71B003}"/>
              </a:ext>
            </a:extLst>
          </p:cNvPr>
          <p:cNvSpPr>
            <a:spLocks noChangeShapeType="1"/>
          </p:cNvSpPr>
          <p:nvPr/>
        </p:nvSpPr>
        <p:spPr bwMode="auto">
          <a:xfrm>
            <a:off x="5451351" y="5667147"/>
            <a:ext cx="2951881"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8" name="Line 6">
            <a:extLst>
              <a:ext uri="{FF2B5EF4-FFF2-40B4-BE49-F238E27FC236}">
                <a16:creationId xmlns:a16="http://schemas.microsoft.com/office/drawing/2014/main" id="{0007CC81-AACA-43B2-86B2-FE3F4D1189A0}"/>
              </a:ext>
            </a:extLst>
          </p:cNvPr>
          <p:cNvSpPr>
            <a:spLocks noChangeShapeType="1"/>
          </p:cNvSpPr>
          <p:nvPr/>
        </p:nvSpPr>
        <p:spPr bwMode="auto">
          <a:xfrm flipV="1">
            <a:off x="5451351" y="3895719"/>
            <a:ext cx="0" cy="1771427"/>
          </a:xfrm>
          <a:prstGeom prst="line">
            <a:avLst/>
          </a:prstGeom>
          <a:noFill/>
          <a:ln w="28575">
            <a:solidFill>
              <a:schemeClr val="tx1"/>
            </a:solidFill>
            <a:round/>
            <a:headEnd/>
            <a:tailEnd type="triangle" w="med" len="lg"/>
          </a:ln>
        </p:spPr>
        <p:txBody>
          <a:bodyPr wrap="none" anchor="ctr"/>
          <a:lstStyle/>
          <a:p>
            <a:endParaRPr lang="zh-CN" altLang="en-US"/>
          </a:p>
        </p:txBody>
      </p:sp>
      <p:sp>
        <p:nvSpPr>
          <p:cNvPr id="9" name="Line 7">
            <a:extLst>
              <a:ext uri="{FF2B5EF4-FFF2-40B4-BE49-F238E27FC236}">
                <a16:creationId xmlns:a16="http://schemas.microsoft.com/office/drawing/2014/main" id="{3F77DE6E-6B36-433A-83A2-C8633CBB0565}"/>
              </a:ext>
            </a:extLst>
          </p:cNvPr>
          <p:cNvSpPr>
            <a:spLocks noChangeShapeType="1"/>
          </p:cNvSpPr>
          <p:nvPr/>
        </p:nvSpPr>
        <p:spPr bwMode="auto">
          <a:xfrm>
            <a:off x="5451352" y="4172904"/>
            <a:ext cx="2951880" cy="10848"/>
          </a:xfrm>
          <a:prstGeom prst="line">
            <a:avLst/>
          </a:prstGeom>
          <a:noFill/>
          <a:ln w="28575">
            <a:solidFill>
              <a:srgbClr val="FF6600"/>
            </a:solidFill>
            <a:prstDash val="dash"/>
            <a:round/>
            <a:headEnd/>
            <a:tailEnd/>
          </a:ln>
        </p:spPr>
        <p:txBody>
          <a:bodyPr wrap="none" anchor="ctr"/>
          <a:lstStyle/>
          <a:p>
            <a:endParaRPr lang="zh-CN" altLang="en-US"/>
          </a:p>
        </p:txBody>
      </p:sp>
      <p:sp>
        <p:nvSpPr>
          <p:cNvPr id="10" name="Text Box 9">
            <a:extLst>
              <a:ext uri="{FF2B5EF4-FFF2-40B4-BE49-F238E27FC236}">
                <a16:creationId xmlns:a16="http://schemas.microsoft.com/office/drawing/2014/main" id="{0EBF4728-E823-4064-A094-61303FEFDD5A}"/>
              </a:ext>
            </a:extLst>
          </p:cNvPr>
          <p:cNvSpPr txBox="1">
            <a:spLocks noChangeArrowheads="1"/>
          </p:cNvSpPr>
          <p:nvPr/>
        </p:nvSpPr>
        <p:spPr bwMode="auto">
          <a:xfrm>
            <a:off x="5189098" y="3511626"/>
            <a:ext cx="576262" cy="461665"/>
          </a:xfrm>
          <a:prstGeom prst="rect">
            <a:avLst/>
          </a:prstGeom>
          <a:noFill/>
          <a:ln w="28575" algn="ctr">
            <a:noFill/>
            <a:miter lim="800000"/>
            <a:headEnd/>
            <a:tailEnd/>
          </a:ln>
        </p:spPr>
        <p:txBody>
          <a:bodyPr>
            <a:spAutoFit/>
          </a:bodyPr>
          <a:lstStyle/>
          <a:p>
            <a:pPr algn="ctr">
              <a:spcBef>
                <a:spcPct val="50000"/>
              </a:spcBef>
            </a:pPr>
            <a:r>
              <a:rPr lang="en-US" altLang="zh-CN" sz="2400" i="1" dirty="0"/>
              <a:t>h</a:t>
            </a:r>
          </a:p>
        </p:txBody>
      </p:sp>
      <p:sp>
        <p:nvSpPr>
          <p:cNvPr id="11" name="Text Box 10">
            <a:extLst>
              <a:ext uri="{FF2B5EF4-FFF2-40B4-BE49-F238E27FC236}">
                <a16:creationId xmlns:a16="http://schemas.microsoft.com/office/drawing/2014/main" id="{9814A4A5-8343-4E3F-9F36-E448FFAA52C0}"/>
              </a:ext>
            </a:extLst>
          </p:cNvPr>
          <p:cNvSpPr txBox="1">
            <a:spLocks noChangeArrowheads="1"/>
          </p:cNvSpPr>
          <p:nvPr/>
        </p:nvSpPr>
        <p:spPr bwMode="auto">
          <a:xfrm>
            <a:off x="5017963" y="3938111"/>
            <a:ext cx="576263" cy="461665"/>
          </a:xfrm>
          <a:prstGeom prst="rect">
            <a:avLst/>
          </a:prstGeom>
          <a:noFill/>
          <a:ln w="28575" algn="ctr">
            <a:noFill/>
            <a:miter lim="800000"/>
            <a:headEnd/>
            <a:tailEnd/>
          </a:ln>
        </p:spPr>
        <p:txBody>
          <a:bodyPr>
            <a:spAutoFit/>
          </a:bodyPr>
          <a:lstStyle/>
          <a:p>
            <a:pPr algn="ctr">
              <a:spcBef>
                <a:spcPct val="50000"/>
              </a:spcBef>
            </a:pPr>
            <a:r>
              <a:rPr lang="en-US" altLang="zh-CN" sz="2400" dirty="0"/>
              <a:t>1</a:t>
            </a:r>
          </a:p>
        </p:txBody>
      </p:sp>
      <p:sp>
        <p:nvSpPr>
          <p:cNvPr id="12" name="Text Box 11">
            <a:extLst>
              <a:ext uri="{FF2B5EF4-FFF2-40B4-BE49-F238E27FC236}">
                <a16:creationId xmlns:a16="http://schemas.microsoft.com/office/drawing/2014/main" id="{194A93F7-A07B-469A-95C3-A109522A185B}"/>
              </a:ext>
            </a:extLst>
          </p:cNvPr>
          <p:cNvSpPr txBox="1">
            <a:spLocks noChangeArrowheads="1"/>
          </p:cNvSpPr>
          <p:nvPr/>
        </p:nvSpPr>
        <p:spPr bwMode="auto">
          <a:xfrm>
            <a:off x="5019551" y="5392509"/>
            <a:ext cx="576262" cy="461665"/>
          </a:xfrm>
          <a:prstGeom prst="rect">
            <a:avLst/>
          </a:prstGeom>
          <a:noFill/>
          <a:ln w="28575" algn="ctr">
            <a:noFill/>
            <a:miter lim="800000"/>
            <a:headEnd/>
            <a:tailEnd/>
          </a:ln>
        </p:spPr>
        <p:txBody>
          <a:bodyPr>
            <a:spAutoFit/>
          </a:bodyPr>
          <a:lstStyle/>
          <a:p>
            <a:pPr algn="ctr">
              <a:spcBef>
                <a:spcPct val="50000"/>
              </a:spcBef>
            </a:pPr>
            <a:r>
              <a:rPr lang="en-US" altLang="zh-CN" sz="2400"/>
              <a:t>0</a:t>
            </a:r>
          </a:p>
        </p:txBody>
      </p:sp>
      <p:sp>
        <p:nvSpPr>
          <p:cNvPr id="13" name="Text Box 12">
            <a:extLst>
              <a:ext uri="{FF2B5EF4-FFF2-40B4-BE49-F238E27FC236}">
                <a16:creationId xmlns:a16="http://schemas.microsoft.com/office/drawing/2014/main" id="{47D3C86F-1907-459B-8389-092C58C39B47}"/>
              </a:ext>
            </a:extLst>
          </p:cNvPr>
          <p:cNvSpPr txBox="1">
            <a:spLocks noChangeArrowheads="1"/>
          </p:cNvSpPr>
          <p:nvPr/>
        </p:nvSpPr>
        <p:spPr bwMode="auto">
          <a:xfrm>
            <a:off x="8186538" y="5422263"/>
            <a:ext cx="576263" cy="461665"/>
          </a:xfrm>
          <a:prstGeom prst="rect">
            <a:avLst/>
          </a:prstGeom>
          <a:noFill/>
          <a:ln w="28575" algn="ctr">
            <a:noFill/>
            <a:miter lim="800000"/>
            <a:headEnd/>
            <a:tailEnd/>
          </a:ln>
        </p:spPr>
        <p:txBody>
          <a:bodyPr>
            <a:spAutoFit/>
          </a:bodyPr>
          <a:lstStyle/>
          <a:p>
            <a:pPr algn="r">
              <a:spcBef>
                <a:spcPct val="50000"/>
              </a:spcBef>
            </a:pPr>
            <a:r>
              <a:rPr lang="en-US" altLang="zh-CN" sz="2400" dirty="0"/>
              <a:t>B</a:t>
            </a:r>
          </a:p>
        </p:txBody>
      </p:sp>
      <p:sp>
        <p:nvSpPr>
          <p:cNvPr id="14" name="Freeform 13">
            <a:extLst>
              <a:ext uri="{FF2B5EF4-FFF2-40B4-BE49-F238E27FC236}">
                <a16:creationId xmlns:a16="http://schemas.microsoft.com/office/drawing/2014/main" id="{4343B7E6-C3FB-4A95-9174-4964EEF51303}"/>
              </a:ext>
            </a:extLst>
          </p:cNvPr>
          <p:cNvSpPr>
            <a:spLocks noChangeAspect="1"/>
          </p:cNvSpPr>
          <p:nvPr/>
        </p:nvSpPr>
        <p:spPr bwMode="auto">
          <a:xfrm>
            <a:off x="5595814" y="4262528"/>
            <a:ext cx="2519386" cy="1131569"/>
          </a:xfrm>
          <a:custGeom>
            <a:avLst/>
            <a:gdLst>
              <a:gd name="T0" fmla="*/ 0 w 2449"/>
              <a:gd name="T1" fmla="*/ 816 h 998"/>
              <a:gd name="T2" fmla="*/ 317 w 2449"/>
              <a:gd name="T3" fmla="*/ 317 h 998"/>
              <a:gd name="T4" fmla="*/ 861 w 2449"/>
              <a:gd name="T5" fmla="*/ 45 h 998"/>
              <a:gd name="T6" fmla="*/ 1633 w 2449"/>
              <a:gd name="T7" fmla="*/ 45 h 998"/>
              <a:gd name="T8" fmla="*/ 2086 w 2449"/>
              <a:gd name="T9" fmla="*/ 317 h 998"/>
              <a:gd name="T10" fmla="*/ 2313 w 2449"/>
              <a:gd name="T11" fmla="*/ 680 h 998"/>
              <a:gd name="T12" fmla="*/ 2449 w 2449"/>
              <a:gd name="T13" fmla="*/ 998 h 998"/>
              <a:gd name="T14" fmla="*/ 0 60000 65536"/>
              <a:gd name="T15" fmla="*/ 0 60000 65536"/>
              <a:gd name="T16" fmla="*/ 0 60000 65536"/>
              <a:gd name="T17" fmla="*/ 0 60000 65536"/>
              <a:gd name="T18" fmla="*/ 0 60000 65536"/>
              <a:gd name="T19" fmla="*/ 0 60000 65536"/>
              <a:gd name="T20" fmla="*/ 0 60000 65536"/>
              <a:gd name="T21" fmla="*/ 0 w 2449"/>
              <a:gd name="T22" fmla="*/ 0 h 998"/>
              <a:gd name="T23" fmla="*/ 2449 w 2449"/>
              <a:gd name="T24" fmla="*/ 998 h 9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49" h="998">
                <a:moveTo>
                  <a:pt x="0" y="816"/>
                </a:moveTo>
                <a:cubicBezTo>
                  <a:pt x="87" y="630"/>
                  <a:pt x="174" y="445"/>
                  <a:pt x="317" y="317"/>
                </a:cubicBezTo>
                <a:cubicBezTo>
                  <a:pt x="460" y="189"/>
                  <a:pt x="642" y="90"/>
                  <a:pt x="861" y="45"/>
                </a:cubicBezTo>
                <a:cubicBezTo>
                  <a:pt x="1080" y="0"/>
                  <a:pt x="1429" y="0"/>
                  <a:pt x="1633" y="45"/>
                </a:cubicBezTo>
                <a:cubicBezTo>
                  <a:pt x="1837" y="90"/>
                  <a:pt x="1973" y="211"/>
                  <a:pt x="2086" y="317"/>
                </a:cubicBezTo>
                <a:cubicBezTo>
                  <a:pt x="2199" y="423"/>
                  <a:pt x="2252" y="566"/>
                  <a:pt x="2313" y="680"/>
                </a:cubicBezTo>
                <a:cubicBezTo>
                  <a:pt x="2374" y="794"/>
                  <a:pt x="2411" y="896"/>
                  <a:pt x="2449" y="998"/>
                </a:cubicBezTo>
              </a:path>
            </a:pathLst>
          </a:custGeom>
          <a:noFill/>
          <a:ln w="28575" cap="flat" cmpd="sng">
            <a:solidFill>
              <a:schemeClr val="tx1"/>
            </a:solidFill>
            <a:prstDash val="solid"/>
            <a:round/>
            <a:headEnd/>
            <a:tailEnd/>
          </a:ln>
        </p:spPr>
        <p:txBody>
          <a:bodyPr wrap="none" anchor="ctr"/>
          <a:lstStyle/>
          <a:p>
            <a:endParaRPr lang="zh-CN" altLang="en-US"/>
          </a:p>
        </p:txBody>
      </p:sp>
      <p:sp>
        <p:nvSpPr>
          <p:cNvPr id="25" name="矩形 24">
            <a:extLst>
              <a:ext uri="{FF2B5EF4-FFF2-40B4-BE49-F238E27FC236}">
                <a16:creationId xmlns:a16="http://schemas.microsoft.com/office/drawing/2014/main" id="{2A8360DB-F0F0-4A85-A353-11B4D980BB24}"/>
              </a:ext>
            </a:extLst>
          </p:cNvPr>
          <p:cNvSpPr/>
          <p:nvPr/>
        </p:nvSpPr>
        <p:spPr>
          <a:xfrm>
            <a:off x="5165304" y="6021288"/>
            <a:ext cx="3655168" cy="461665"/>
          </a:xfrm>
          <a:prstGeom prst="rect">
            <a:avLst/>
          </a:prstGeom>
        </p:spPr>
        <p:txBody>
          <a:bodyPr wrap="none">
            <a:spAutoFit/>
          </a:bodyPr>
          <a:lstStyle/>
          <a:p>
            <a:r>
              <a:rPr lang="zh-CN" altLang="en-US" sz="2400" dirty="0">
                <a:solidFill>
                  <a:srgbClr val="00007D"/>
                </a:solidFill>
              </a:rPr>
              <a:t>命中率</a:t>
            </a:r>
            <a:r>
              <a:rPr lang="en-US" altLang="zh-CN" sz="2400" i="1" dirty="0">
                <a:solidFill>
                  <a:srgbClr val="00007D"/>
                </a:solidFill>
              </a:rPr>
              <a:t>h</a:t>
            </a:r>
            <a:r>
              <a:rPr lang="zh-CN" altLang="en-US" sz="2400" dirty="0">
                <a:solidFill>
                  <a:srgbClr val="00007D"/>
                </a:solidFill>
              </a:rPr>
              <a:t>与块大小</a:t>
            </a:r>
            <a:r>
              <a:rPr lang="en-US" altLang="zh-CN" sz="2400" dirty="0">
                <a:solidFill>
                  <a:srgbClr val="00007D"/>
                </a:solidFill>
              </a:rPr>
              <a:t>B</a:t>
            </a:r>
            <a:r>
              <a:rPr lang="zh-CN" altLang="en-US" sz="2400" dirty="0">
                <a:solidFill>
                  <a:srgbClr val="00007D"/>
                </a:solidFill>
              </a:rPr>
              <a:t>的关系</a:t>
            </a:r>
            <a:endParaRPr lang="zh-CN" altLang="en-US" dirty="0"/>
          </a:p>
        </p:txBody>
      </p:sp>
      <p:sp>
        <p:nvSpPr>
          <p:cNvPr id="26" name="Line 5">
            <a:extLst>
              <a:ext uri="{FF2B5EF4-FFF2-40B4-BE49-F238E27FC236}">
                <a16:creationId xmlns:a16="http://schemas.microsoft.com/office/drawing/2014/main" id="{83135574-C9B8-4DD5-82BB-BC38066D9CC2}"/>
              </a:ext>
            </a:extLst>
          </p:cNvPr>
          <p:cNvSpPr>
            <a:spLocks noChangeShapeType="1"/>
          </p:cNvSpPr>
          <p:nvPr/>
        </p:nvSpPr>
        <p:spPr bwMode="auto">
          <a:xfrm>
            <a:off x="5451351" y="2445786"/>
            <a:ext cx="2951881"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27" name="Line 6">
            <a:extLst>
              <a:ext uri="{FF2B5EF4-FFF2-40B4-BE49-F238E27FC236}">
                <a16:creationId xmlns:a16="http://schemas.microsoft.com/office/drawing/2014/main" id="{31CCB77D-9548-457A-AB64-6AC02BB84DA5}"/>
              </a:ext>
            </a:extLst>
          </p:cNvPr>
          <p:cNvSpPr>
            <a:spLocks noChangeShapeType="1"/>
          </p:cNvSpPr>
          <p:nvPr/>
        </p:nvSpPr>
        <p:spPr bwMode="auto">
          <a:xfrm flipV="1">
            <a:off x="5451351" y="885188"/>
            <a:ext cx="0" cy="1560596"/>
          </a:xfrm>
          <a:prstGeom prst="line">
            <a:avLst/>
          </a:prstGeom>
          <a:noFill/>
          <a:ln w="28575">
            <a:solidFill>
              <a:schemeClr val="tx1"/>
            </a:solidFill>
            <a:round/>
            <a:headEnd/>
            <a:tailEnd type="triangle" w="med" len="lg"/>
          </a:ln>
        </p:spPr>
        <p:txBody>
          <a:bodyPr wrap="none" anchor="ctr"/>
          <a:lstStyle/>
          <a:p>
            <a:endParaRPr lang="zh-CN" altLang="en-US"/>
          </a:p>
        </p:txBody>
      </p:sp>
      <p:sp>
        <p:nvSpPr>
          <p:cNvPr id="28" name="Line 7">
            <a:extLst>
              <a:ext uri="{FF2B5EF4-FFF2-40B4-BE49-F238E27FC236}">
                <a16:creationId xmlns:a16="http://schemas.microsoft.com/office/drawing/2014/main" id="{7DA53DE0-6C82-47DA-83DE-408105B8267D}"/>
              </a:ext>
            </a:extLst>
          </p:cNvPr>
          <p:cNvSpPr>
            <a:spLocks noChangeShapeType="1"/>
          </p:cNvSpPr>
          <p:nvPr/>
        </p:nvSpPr>
        <p:spPr bwMode="auto">
          <a:xfrm>
            <a:off x="5451352" y="1119982"/>
            <a:ext cx="2951880" cy="10848"/>
          </a:xfrm>
          <a:prstGeom prst="line">
            <a:avLst/>
          </a:prstGeom>
          <a:noFill/>
          <a:ln w="28575">
            <a:solidFill>
              <a:srgbClr val="FF6600"/>
            </a:solidFill>
            <a:prstDash val="dash"/>
            <a:round/>
            <a:headEnd/>
            <a:tailEnd/>
          </a:ln>
        </p:spPr>
        <p:txBody>
          <a:bodyPr wrap="none" anchor="ctr"/>
          <a:lstStyle/>
          <a:p>
            <a:endParaRPr lang="zh-CN" altLang="en-US"/>
          </a:p>
        </p:txBody>
      </p:sp>
      <p:sp>
        <p:nvSpPr>
          <p:cNvPr id="29" name="Text Box 9">
            <a:extLst>
              <a:ext uri="{FF2B5EF4-FFF2-40B4-BE49-F238E27FC236}">
                <a16:creationId xmlns:a16="http://schemas.microsoft.com/office/drawing/2014/main" id="{41418E1C-C578-4459-897E-2348DB096F1E}"/>
              </a:ext>
            </a:extLst>
          </p:cNvPr>
          <p:cNvSpPr txBox="1">
            <a:spLocks noChangeArrowheads="1"/>
          </p:cNvSpPr>
          <p:nvPr/>
        </p:nvSpPr>
        <p:spPr bwMode="auto">
          <a:xfrm>
            <a:off x="5189098" y="476672"/>
            <a:ext cx="576262" cy="461665"/>
          </a:xfrm>
          <a:prstGeom prst="rect">
            <a:avLst/>
          </a:prstGeom>
          <a:noFill/>
          <a:ln w="28575" algn="ctr">
            <a:noFill/>
            <a:miter lim="800000"/>
            <a:headEnd/>
            <a:tailEnd/>
          </a:ln>
        </p:spPr>
        <p:txBody>
          <a:bodyPr>
            <a:spAutoFit/>
          </a:bodyPr>
          <a:lstStyle/>
          <a:p>
            <a:pPr algn="ctr">
              <a:spcBef>
                <a:spcPct val="50000"/>
              </a:spcBef>
            </a:pPr>
            <a:r>
              <a:rPr lang="en-US" altLang="zh-CN" sz="2400" i="1" dirty="0"/>
              <a:t>m</a:t>
            </a:r>
          </a:p>
        </p:txBody>
      </p:sp>
      <p:sp>
        <p:nvSpPr>
          <p:cNvPr id="30" name="Text Box 10">
            <a:extLst>
              <a:ext uri="{FF2B5EF4-FFF2-40B4-BE49-F238E27FC236}">
                <a16:creationId xmlns:a16="http://schemas.microsoft.com/office/drawing/2014/main" id="{809167E1-59D0-4446-A45F-5716202A159E}"/>
              </a:ext>
            </a:extLst>
          </p:cNvPr>
          <p:cNvSpPr txBox="1">
            <a:spLocks noChangeArrowheads="1"/>
          </p:cNvSpPr>
          <p:nvPr/>
        </p:nvSpPr>
        <p:spPr bwMode="auto">
          <a:xfrm>
            <a:off x="5017963" y="885189"/>
            <a:ext cx="576263" cy="461665"/>
          </a:xfrm>
          <a:prstGeom prst="rect">
            <a:avLst/>
          </a:prstGeom>
          <a:noFill/>
          <a:ln w="28575" algn="ctr">
            <a:noFill/>
            <a:miter lim="800000"/>
            <a:headEnd/>
            <a:tailEnd/>
          </a:ln>
        </p:spPr>
        <p:txBody>
          <a:bodyPr>
            <a:spAutoFit/>
          </a:bodyPr>
          <a:lstStyle/>
          <a:p>
            <a:pPr algn="ctr">
              <a:spcBef>
                <a:spcPct val="50000"/>
              </a:spcBef>
            </a:pPr>
            <a:r>
              <a:rPr lang="en-US" altLang="zh-CN" sz="2400" dirty="0"/>
              <a:t>1</a:t>
            </a:r>
          </a:p>
        </p:txBody>
      </p:sp>
      <p:sp>
        <p:nvSpPr>
          <p:cNvPr id="31" name="Text Box 11">
            <a:extLst>
              <a:ext uri="{FF2B5EF4-FFF2-40B4-BE49-F238E27FC236}">
                <a16:creationId xmlns:a16="http://schemas.microsoft.com/office/drawing/2014/main" id="{5E5EE2E6-152C-43DE-8076-59395F0CF5AB}"/>
              </a:ext>
            </a:extLst>
          </p:cNvPr>
          <p:cNvSpPr txBox="1">
            <a:spLocks noChangeArrowheads="1"/>
          </p:cNvSpPr>
          <p:nvPr/>
        </p:nvSpPr>
        <p:spPr bwMode="auto">
          <a:xfrm>
            <a:off x="5019551" y="2171148"/>
            <a:ext cx="576262" cy="461665"/>
          </a:xfrm>
          <a:prstGeom prst="rect">
            <a:avLst/>
          </a:prstGeom>
          <a:noFill/>
          <a:ln w="28575" algn="ctr">
            <a:noFill/>
            <a:miter lim="800000"/>
            <a:headEnd/>
            <a:tailEnd/>
          </a:ln>
        </p:spPr>
        <p:txBody>
          <a:bodyPr>
            <a:spAutoFit/>
          </a:bodyPr>
          <a:lstStyle/>
          <a:p>
            <a:pPr algn="ctr">
              <a:spcBef>
                <a:spcPct val="50000"/>
              </a:spcBef>
            </a:pPr>
            <a:r>
              <a:rPr lang="en-US" altLang="zh-CN" sz="2400"/>
              <a:t>0</a:t>
            </a:r>
          </a:p>
        </p:txBody>
      </p:sp>
      <p:sp>
        <p:nvSpPr>
          <p:cNvPr id="32" name="Text Box 12">
            <a:extLst>
              <a:ext uri="{FF2B5EF4-FFF2-40B4-BE49-F238E27FC236}">
                <a16:creationId xmlns:a16="http://schemas.microsoft.com/office/drawing/2014/main" id="{2D7A6987-C90A-4140-9CED-AC71C110F473}"/>
              </a:ext>
            </a:extLst>
          </p:cNvPr>
          <p:cNvSpPr txBox="1">
            <a:spLocks noChangeArrowheads="1"/>
          </p:cNvSpPr>
          <p:nvPr/>
        </p:nvSpPr>
        <p:spPr bwMode="auto">
          <a:xfrm>
            <a:off x="8186538" y="2200902"/>
            <a:ext cx="576263" cy="461665"/>
          </a:xfrm>
          <a:prstGeom prst="rect">
            <a:avLst/>
          </a:prstGeom>
          <a:noFill/>
          <a:ln w="28575" algn="ctr">
            <a:noFill/>
            <a:miter lim="800000"/>
            <a:headEnd/>
            <a:tailEnd/>
          </a:ln>
        </p:spPr>
        <p:txBody>
          <a:bodyPr>
            <a:spAutoFit/>
          </a:bodyPr>
          <a:lstStyle/>
          <a:p>
            <a:pPr algn="r">
              <a:spcBef>
                <a:spcPct val="50000"/>
              </a:spcBef>
            </a:pPr>
            <a:r>
              <a:rPr lang="en-US" altLang="zh-CN" sz="2400" dirty="0"/>
              <a:t>B</a:t>
            </a:r>
          </a:p>
        </p:txBody>
      </p:sp>
      <p:sp>
        <p:nvSpPr>
          <p:cNvPr id="35" name="矩形 34">
            <a:extLst>
              <a:ext uri="{FF2B5EF4-FFF2-40B4-BE49-F238E27FC236}">
                <a16:creationId xmlns:a16="http://schemas.microsoft.com/office/drawing/2014/main" id="{7ED3C75B-AA03-4104-A99E-3AA591CB3FA2}"/>
              </a:ext>
            </a:extLst>
          </p:cNvPr>
          <p:cNvSpPr/>
          <p:nvPr/>
        </p:nvSpPr>
        <p:spPr>
          <a:xfrm>
            <a:off x="5165304" y="2852936"/>
            <a:ext cx="3722494" cy="461665"/>
          </a:xfrm>
          <a:prstGeom prst="rect">
            <a:avLst/>
          </a:prstGeom>
        </p:spPr>
        <p:txBody>
          <a:bodyPr wrap="none">
            <a:spAutoFit/>
          </a:bodyPr>
          <a:lstStyle/>
          <a:p>
            <a:r>
              <a:rPr lang="zh-CN" altLang="en-US" sz="2400" dirty="0">
                <a:solidFill>
                  <a:srgbClr val="00007D"/>
                </a:solidFill>
              </a:rPr>
              <a:t>缺失率</a:t>
            </a:r>
            <a:r>
              <a:rPr lang="en-US" altLang="zh-CN" sz="2400" i="1" dirty="0">
                <a:solidFill>
                  <a:srgbClr val="00007D"/>
                </a:solidFill>
              </a:rPr>
              <a:t>m</a:t>
            </a:r>
            <a:r>
              <a:rPr lang="zh-CN" altLang="en-US" sz="2400" dirty="0">
                <a:solidFill>
                  <a:srgbClr val="00007D"/>
                </a:solidFill>
              </a:rPr>
              <a:t>与块大小</a:t>
            </a:r>
            <a:r>
              <a:rPr lang="en-US" altLang="zh-CN" sz="2400" dirty="0">
                <a:solidFill>
                  <a:srgbClr val="00007D"/>
                </a:solidFill>
              </a:rPr>
              <a:t>B</a:t>
            </a:r>
            <a:r>
              <a:rPr lang="zh-CN" altLang="en-US" sz="2400" dirty="0">
                <a:solidFill>
                  <a:srgbClr val="00007D"/>
                </a:solidFill>
              </a:rPr>
              <a:t>的关系</a:t>
            </a:r>
            <a:endParaRPr lang="zh-CN" altLang="en-US" dirty="0"/>
          </a:p>
        </p:txBody>
      </p:sp>
      <p:sp>
        <p:nvSpPr>
          <p:cNvPr id="36" name="任意多边形 43">
            <a:extLst>
              <a:ext uri="{FF2B5EF4-FFF2-40B4-BE49-F238E27FC236}">
                <a16:creationId xmlns:a16="http://schemas.microsoft.com/office/drawing/2014/main" id="{D03E625D-DF9F-45C2-B710-E1C1E8A1DF96}"/>
              </a:ext>
            </a:extLst>
          </p:cNvPr>
          <p:cNvSpPr>
            <a:spLocks/>
          </p:cNvSpPr>
          <p:nvPr/>
        </p:nvSpPr>
        <p:spPr bwMode="auto">
          <a:xfrm>
            <a:off x="5530483" y="1213912"/>
            <a:ext cx="2485441" cy="1138707"/>
          </a:xfrm>
          <a:custGeom>
            <a:avLst/>
            <a:gdLst>
              <a:gd name="T0" fmla="*/ 0 w 1417982"/>
              <a:gd name="T1" fmla="*/ 0 h 662614"/>
              <a:gd name="T2" fmla="*/ 557359 w 1417982"/>
              <a:gd name="T3" fmla="*/ 591926 h 662614"/>
              <a:gd name="T4" fmla="*/ 1192748 w 1417982"/>
              <a:gd name="T5" fmla="*/ 11838 h 662614"/>
              <a:gd name="T6" fmla="*/ 1192748 w 1417982"/>
              <a:gd name="T7" fmla="*/ 11838 h 6626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7982" h="662614">
                <a:moveTo>
                  <a:pt x="0" y="0"/>
                </a:moveTo>
                <a:cubicBezTo>
                  <a:pt x="213139" y="330200"/>
                  <a:pt x="426278" y="660400"/>
                  <a:pt x="662608" y="662609"/>
                </a:cubicBezTo>
                <a:cubicBezTo>
                  <a:pt x="898938" y="664818"/>
                  <a:pt x="1417982" y="13252"/>
                  <a:pt x="1417982" y="13252"/>
                </a:cubicBezTo>
                <a:lnTo>
                  <a:pt x="1417982" y="13252"/>
                </a:lnTo>
              </a:path>
            </a:pathLst>
          </a:custGeom>
          <a:noFill/>
          <a:ln w="28575" cap="flat" cmpd="sng">
            <a:solidFill>
              <a:schemeClr val="tx1"/>
            </a:solidFill>
            <a:prstDash val="solid"/>
            <a:round/>
            <a:headEnd/>
            <a:tailEnd/>
          </a:ln>
          <a:extLst/>
        </p:spPr>
        <p:txBody>
          <a:bodyPr wrap="none" anchor="ctr"/>
          <a:lstStyle/>
          <a:p>
            <a:endParaRPr lang="zh-CN" altLang="en-US"/>
          </a:p>
        </p:txBody>
      </p:sp>
      <p:cxnSp>
        <p:nvCxnSpPr>
          <p:cNvPr id="38" name="直接连接符 37">
            <a:extLst>
              <a:ext uri="{FF2B5EF4-FFF2-40B4-BE49-F238E27FC236}">
                <a16:creationId xmlns:a16="http://schemas.microsoft.com/office/drawing/2014/main" id="{F501AF7F-9CF5-4648-899B-AFEB16C464C4}"/>
              </a:ext>
            </a:extLst>
          </p:cNvPr>
          <p:cNvCxnSpPr/>
          <p:nvPr/>
        </p:nvCxnSpPr>
        <p:spPr bwMode="auto">
          <a:xfrm>
            <a:off x="6685632" y="2389280"/>
            <a:ext cx="0" cy="120533"/>
          </a:xfrm>
          <a:prstGeom prst="line">
            <a:avLst/>
          </a:prstGeom>
          <a:solidFill>
            <a:srgbClr val="FFFF99"/>
          </a:solidFill>
          <a:ln w="28575" cap="flat" cmpd="sng" algn="ctr">
            <a:solidFill>
              <a:schemeClr val="tx1"/>
            </a:solidFill>
            <a:prstDash val="solid"/>
            <a:round/>
            <a:headEnd type="none" w="med" len="med"/>
            <a:tailEnd type="none" w="med" len="med"/>
          </a:ln>
          <a:effectLst/>
        </p:spPr>
      </p:cxnSp>
      <p:sp>
        <p:nvSpPr>
          <p:cNvPr id="40" name="矩形 39">
            <a:extLst>
              <a:ext uri="{FF2B5EF4-FFF2-40B4-BE49-F238E27FC236}">
                <a16:creationId xmlns:a16="http://schemas.microsoft.com/office/drawing/2014/main" id="{400C3FB2-58BB-4398-84BE-595EAB829027}"/>
              </a:ext>
            </a:extLst>
          </p:cNvPr>
          <p:cNvSpPr/>
          <p:nvPr/>
        </p:nvSpPr>
        <p:spPr>
          <a:xfrm>
            <a:off x="6389546" y="2408286"/>
            <a:ext cx="803425" cy="461665"/>
          </a:xfrm>
          <a:prstGeom prst="rect">
            <a:avLst/>
          </a:prstGeom>
        </p:spPr>
        <p:txBody>
          <a:bodyPr wrap="none">
            <a:spAutoFit/>
          </a:bodyPr>
          <a:lstStyle/>
          <a:p>
            <a:r>
              <a:rPr lang="en-US" altLang="zh-CN" sz="2400" dirty="0">
                <a:solidFill>
                  <a:srgbClr val="000000"/>
                </a:solidFill>
              </a:rPr>
              <a:t>B</a:t>
            </a:r>
            <a:r>
              <a:rPr lang="zh-CN" altLang="en-US" sz="2400" baseline="-25000" dirty="0">
                <a:solidFill>
                  <a:srgbClr val="000000"/>
                </a:solidFill>
              </a:rPr>
              <a:t>最佳</a:t>
            </a:r>
            <a:endParaRPr lang="zh-CN" altLang="en-US" baseline="-25000" dirty="0"/>
          </a:p>
        </p:txBody>
      </p:sp>
      <p:cxnSp>
        <p:nvCxnSpPr>
          <p:cNvPr id="41" name="直接连接符 40">
            <a:extLst>
              <a:ext uri="{FF2B5EF4-FFF2-40B4-BE49-F238E27FC236}">
                <a16:creationId xmlns:a16="http://schemas.microsoft.com/office/drawing/2014/main" id="{52B45FCC-6634-44FE-B024-17FD113C9EF6}"/>
              </a:ext>
            </a:extLst>
          </p:cNvPr>
          <p:cNvCxnSpPr/>
          <p:nvPr/>
        </p:nvCxnSpPr>
        <p:spPr bwMode="auto">
          <a:xfrm>
            <a:off x="6812302" y="5603999"/>
            <a:ext cx="0" cy="120533"/>
          </a:xfrm>
          <a:prstGeom prst="line">
            <a:avLst/>
          </a:prstGeom>
          <a:solidFill>
            <a:srgbClr val="FFFF99"/>
          </a:solidFill>
          <a:ln w="28575" cap="flat" cmpd="sng" algn="ctr">
            <a:solidFill>
              <a:schemeClr val="tx1"/>
            </a:solidFill>
            <a:prstDash val="solid"/>
            <a:round/>
            <a:headEnd type="none" w="med" len="med"/>
            <a:tailEnd type="none" w="med" len="med"/>
          </a:ln>
          <a:effectLst/>
        </p:spPr>
      </p:cxnSp>
      <p:sp>
        <p:nvSpPr>
          <p:cNvPr id="42" name="矩形 41">
            <a:extLst>
              <a:ext uri="{FF2B5EF4-FFF2-40B4-BE49-F238E27FC236}">
                <a16:creationId xmlns:a16="http://schemas.microsoft.com/office/drawing/2014/main" id="{32B921DE-F02F-4500-80D0-BC430BAC2375}"/>
              </a:ext>
            </a:extLst>
          </p:cNvPr>
          <p:cNvSpPr/>
          <p:nvPr/>
        </p:nvSpPr>
        <p:spPr>
          <a:xfrm>
            <a:off x="6516216" y="5623005"/>
            <a:ext cx="803425" cy="461665"/>
          </a:xfrm>
          <a:prstGeom prst="rect">
            <a:avLst/>
          </a:prstGeom>
        </p:spPr>
        <p:txBody>
          <a:bodyPr wrap="none">
            <a:spAutoFit/>
          </a:bodyPr>
          <a:lstStyle/>
          <a:p>
            <a:r>
              <a:rPr lang="en-US" altLang="zh-CN" sz="2400" dirty="0">
                <a:solidFill>
                  <a:srgbClr val="000000"/>
                </a:solidFill>
              </a:rPr>
              <a:t>B</a:t>
            </a:r>
            <a:r>
              <a:rPr lang="zh-CN" altLang="en-US" sz="2400" baseline="-25000" dirty="0">
                <a:solidFill>
                  <a:srgbClr val="000000"/>
                </a:solidFill>
              </a:rPr>
              <a:t>最佳</a:t>
            </a:r>
            <a:endParaRPr lang="zh-CN" altLang="en-US" baseline="-25000" dirty="0"/>
          </a:p>
        </p:txBody>
      </p:sp>
      <p:sp>
        <p:nvSpPr>
          <p:cNvPr id="45" name="Rectangle 14">
            <a:extLst>
              <a:ext uri="{FF2B5EF4-FFF2-40B4-BE49-F238E27FC236}">
                <a16:creationId xmlns:a16="http://schemas.microsoft.com/office/drawing/2014/main" id="{DD0F71B7-EEAD-4515-AA14-58A600FA8095}"/>
              </a:ext>
            </a:extLst>
          </p:cNvPr>
          <p:cNvSpPr>
            <a:spLocks noChangeArrowheads="1"/>
          </p:cNvSpPr>
          <p:nvPr/>
        </p:nvSpPr>
        <p:spPr bwMode="auto">
          <a:xfrm>
            <a:off x="179518" y="2132856"/>
            <a:ext cx="4930449" cy="4343745"/>
          </a:xfrm>
          <a:prstGeom prst="rect">
            <a:avLst/>
          </a:prstGeom>
          <a:noFill/>
          <a:ln w="9525">
            <a:noFill/>
            <a:miter lim="800000"/>
            <a:headEnd/>
            <a:tailEnd/>
          </a:ln>
        </p:spPr>
        <p:txBody>
          <a:bodyPr/>
          <a:lstStyle/>
          <a:p>
            <a:pPr>
              <a:spcBef>
                <a:spcPct val="10000"/>
              </a:spcBef>
              <a:buClr>
                <a:schemeClr val="bg2"/>
              </a:buClr>
              <a:buSzPct val="75000"/>
              <a:buFont typeface="Wingdings" pitchFamily="2" charset="2"/>
              <a:buNone/>
            </a:pPr>
            <a:r>
              <a:rPr lang="zh-CN" altLang="en-US" sz="2400" dirty="0"/>
              <a:t>假设</a:t>
            </a:r>
            <a:r>
              <a:rPr lang="en-US" altLang="zh-CN" sz="2400" dirty="0"/>
              <a:t>A</a:t>
            </a:r>
            <a:r>
              <a:rPr lang="en-US" altLang="zh-CN" sz="2400" baseline="-25000" dirty="0"/>
              <a:t>t</a:t>
            </a:r>
            <a:r>
              <a:rPr lang="zh-CN" altLang="en-US" sz="2400" dirty="0"/>
              <a:t>和</a:t>
            </a:r>
            <a:r>
              <a:rPr lang="en-US" altLang="zh-CN" sz="2400" dirty="0"/>
              <a:t>A</a:t>
            </a:r>
            <a:r>
              <a:rPr lang="en-US" altLang="zh-CN" sz="2400" baseline="-25000" dirty="0"/>
              <a:t>t+1</a:t>
            </a:r>
            <a:r>
              <a:rPr lang="zh-CN" altLang="en-US" sz="2400" dirty="0"/>
              <a:t>是相邻两次访问</a:t>
            </a:r>
            <a:br>
              <a:rPr lang="en-US" altLang="zh-CN" sz="2400" dirty="0"/>
            </a:br>
            <a:r>
              <a:rPr lang="zh-CN" altLang="en-US" sz="2400" dirty="0"/>
              <a:t>主存的地址，</a:t>
            </a:r>
            <a:r>
              <a:rPr lang="en-US" altLang="zh-CN" sz="2400" dirty="0"/>
              <a:t>d</a:t>
            </a:r>
            <a:r>
              <a:rPr lang="zh-CN" altLang="en-US" sz="2400" dirty="0"/>
              <a:t>＝｜</a:t>
            </a:r>
            <a:r>
              <a:rPr lang="en-US" altLang="zh-CN" sz="2400" dirty="0"/>
              <a:t>A</a:t>
            </a:r>
            <a:r>
              <a:rPr lang="en-US" altLang="zh-CN" sz="2400" baseline="-25000" dirty="0"/>
              <a:t>t</a:t>
            </a:r>
            <a:r>
              <a:rPr lang="en-US" altLang="zh-CN" sz="2400" dirty="0"/>
              <a:t>－A</a:t>
            </a:r>
            <a:r>
              <a:rPr lang="en-US" altLang="zh-CN" sz="2400" baseline="-25000" dirty="0"/>
              <a:t>t+1</a:t>
            </a:r>
            <a:r>
              <a:rPr lang="en-US" altLang="zh-CN" sz="2400" dirty="0"/>
              <a:t>｜。</a:t>
            </a:r>
          </a:p>
          <a:p>
            <a:pPr marL="355600" indent="-355600">
              <a:spcBef>
                <a:spcPct val="10000"/>
              </a:spcBef>
              <a:buClr>
                <a:schemeClr val="bg2"/>
              </a:buClr>
              <a:buSzPct val="75000"/>
              <a:buFont typeface="Wingdings" pitchFamily="2" charset="2"/>
              <a:buChar char="n"/>
            </a:pPr>
            <a:r>
              <a:rPr lang="zh-CN" altLang="en-US" sz="2400" dirty="0"/>
              <a:t>如果</a:t>
            </a:r>
            <a:r>
              <a:rPr lang="en-US" altLang="zh-CN" sz="2400" dirty="0" err="1"/>
              <a:t>d＜B</a:t>
            </a:r>
            <a:r>
              <a:rPr lang="en-US" altLang="zh-CN" sz="2400" dirty="0"/>
              <a:t>，</a:t>
            </a:r>
            <a:r>
              <a:rPr lang="zh-CN" altLang="en-US" sz="2400" dirty="0"/>
              <a:t>随着</a:t>
            </a:r>
            <a:r>
              <a:rPr lang="en-US" altLang="zh-CN" sz="2400" dirty="0"/>
              <a:t>B</a:t>
            </a:r>
            <a:r>
              <a:rPr lang="zh-CN" altLang="en-US" sz="2400" dirty="0"/>
              <a:t>的增大，</a:t>
            </a:r>
            <a:br>
              <a:rPr lang="en-US" altLang="zh-CN" sz="2400" dirty="0"/>
            </a:br>
            <a:r>
              <a:rPr lang="en-US" altLang="zh-CN" sz="2400" dirty="0"/>
              <a:t>A</a:t>
            </a:r>
            <a:r>
              <a:rPr lang="en-US" altLang="zh-CN" sz="2400" baseline="-25000" dirty="0"/>
              <a:t>t</a:t>
            </a:r>
            <a:r>
              <a:rPr lang="zh-CN" altLang="en-US" sz="2400" dirty="0"/>
              <a:t>和</a:t>
            </a:r>
            <a:r>
              <a:rPr lang="en-US" altLang="zh-CN" sz="2400" dirty="0"/>
              <a:t>A</a:t>
            </a:r>
            <a:r>
              <a:rPr lang="en-US" altLang="zh-CN" sz="2400" baseline="-25000" dirty="0"/>
              <a:t>t+1</a:t>
            </a:r>
            <a:r>
              <a:rPr lang="zh-CN" altLang="en-US" sz="2400" dirty="0"/>
              <a:t>在同块的可能性增加，</a:t>
            </a:r>
            <a:br>
              <a:rPr lang="en-US" altLang="zh-CN" sz="2400" dirty="0"/>
            </a:br>
            <a:r>
              <a:rPr lang="zh-CN" altLang="en-US" sz="2400" dirty="0"/>
              <a:t>即</a:t>
            </a:r>
            <a:r>
              <a:rPr lang="en-US" altLang="zh-CN" sz="2400" dirty="0"/>
              <a:t>H</a:t>
            </a:r>
            <a:r>
              <a:rPr lang="zh-CN" altLang="en-US" sz="2400" dirty="0"/>
              <a:t>随着</a:t>
            </a:r>
            <a:r>
              <a:rPr lang="en-US" altLang="zh-CN" sz="2400" dirty="0"/>
              <a:t>B</a:t>
            </a:r>
            <a:r>
              <a:rPr lang="zh-CN" altLang="en-US" sz="2400" dirty="0"/>
              <a:t>的增大而提高。</a:t>
            </a:r>
          </a:p>
          <a:p>
            <a:pPr marL="355600" indent="-355600">
              <a:spcBef>
                <a:spcPct val="10000"/>
              </a:spcBef>
              <a:buClr>
                <a:schemeClr val="bg2"/>
              </a:buClr>
              <a:buSzPct val="75000"/>
              <a:buFont typeface="Wingdings" pitchFamily="2" charset="2"/>
              <a:buChar char="n"/>
            </a:pPr>
            <a:r>
              <a:rPr lang="zh-CN" altLang="en-US" sz="2400" dirty="0"/>
              <a:t>如果</a:t>
            </a:r>
            <a:r>
              <a:rPr lang="en-US" altLang="zh-CN" sz="2400" dirty="0" err="1"/>
              <a:t>d＞B</a:t>
            </a:r>
            <a:r>
              <a:rPr lang="en-US" altLang="zh-CN" sz="2400" dirty="0"/>
              <a:t> ，</a:t>
            </a:r>
            <a:br>
              <a:rPr lang="en-US" altLang="zh-CN" sz="2400" dirty="0"/>
            </a:br>
            <a:r>
              <a:rPr lang="en-US" altLang="zh-CN" sz="2400" dirty="0"/>
              <a:t>A</a:t>
            </a:r>
            <a:r>
              <a:rPr lang="en-US" altLang="zh-CN" sz="2400" baseline="-25000" dirty="0"/>
              <a:t>t</a:t>
            </a:r>
            <a:r>
              <a:rPr lang="zh-CN" altLang="en-US" sz="2400" dirty="0"/>
              <a:t>和</a:t>
            </a:r>
            <a:r>
              <a:rPr lang="en-US" altLang="zh-CN" sz="2400" dirty="0"/>
              <a:t>A</a:t>
            </a:r>
            <a:r>
              <a:rPr lang="en-US" altLang="zh-CN" sz="2400" baseline="-25000" dirty="0"/>
              <a:t>t+1</a:t>
            </a:r>
            <a:r>
              <a:rPr lang="zh-CN" altLang="en-US" sz="2400" dirty="0"/>
              <a:t>一定不在同一块内。</a:t>
            </a:r>
            <a:br>
              <a:rPr lang="en-US" altLang="zh-CN" sz="2400" dirty="0"/>
            </a:br>
            <a:r>
              <a:rPr lang="zh-CN" altLang="en-US" sz="2400" dirty="0"/>
              <a:t>随着</a:t>
            </a:r>
            <a:r>
              <a:rPr lang="en-US" altLang="zh-CN" sz="2400" dirty="0"/>
              <a:t>B</a:t>
            </a:r>
            <a:r>
              <a:rPr lang="zh-CN" altLang="en-US" sz="2400" dirty="0"/>
              <a:t>的增大，</a:t>
            </a:r>
            <a:r>
              <a:rPr lang="en-US" altLang="zh-CN" sz="2400" dirty="0"/>
              <a:t>Cache</a:t>
            </a:r>
            <a:r>
              <a:rPr lang="zh-CN" altLang="en-US" sz="2400" dirty="0"/>
              <a:t>块数减少，</a:t>
            </a:r>
            <a:br>
              <a:rPr lang="en-US" altLang="zh-CN" sz="2400" dirty="0"/>
            </a:br>
            <a:r>
              <a:rPr lang="zh-CN" altLang="en-US" sz="2400" dirty="0"/>
              <a:t>块替换将更加频繁，</a:t>
            </a:r>
            <a:br>
              <a:rPr lang="en-US" altLang="zh-CN" sz="2400" dirty="0"/>
            </a:br>
            <a:r>
              <a:rPr lang="en-US" altLang="zh-CN" sz="2400" dirty="0"/>
              <a:t>H</a:t>
            </a:r>
            <a:r>
              <a:rPr lang="zh-CN" altLang="en-US" sz="2400" dirty="0"/>
              <a:t>随着</a:t>
            </a:r>
            <a:r>
              <a:rPr lang="en-US" altLang="zh-CN" sz="2400" dirty="0"/>
              <a:t>B</a:t>
            </a:r>
            <a:r>
              <a:rPr lang="zh-CN" altLang="en-US" sz="2400" dirty="0"/>
              <a:t>的增大而降低。</a:t>
            </a:r>
            <a:endParaRPr lang="en-US" altLang="zh-CN" sz="2400" dirty="0"/>
          </a:p>
          <a:p>
            <a:pPr marL="355600" indent="-355600">
              <a:spcBef>
                <a:spcPct val="10000"/>
              </a:spcBef>
              <a:buClr>
                <a:schemeClr val="bg2"/>
              </a:buClr>
              <a:buSzPct val="75000"/>
              <a:buFont typeface="Wingdings" pitchFamily="2" charset="2"/>
              <a:buChar char="n"/>
            </a:pPr>
            <a:r>
              <a:rPr lang="zh-CN" altLang="en-US" sz="2400" dirty="0"/>
              <a:t>块尺寸</a:t>
            </a:r>
            <a:r>
              <a:rPr lang="en-US" altLang="zh-CN" sz="2400" dirty="0"/>
              <a:t>B</a:t>
            </a:r>
            <a:r>
              <a:rPr lang="en-US" altLang="zh-CN" sz="2400" dirty="0">
                <a:latin typeface="宋体" panose="02010600030101010101" pitchFamily="2" charset="-122"/>
              </a:rPr>
              <a:t>↑</a:t>
            </a:r>
            <a:r>
              <a:rPr lang="en-US" altLang="zh-CN" dirty="0">
                <a:latin typeface="宋体" panose="02010600030101010101" pitchFamily="2" charset="-122"/>
              </a:rPr>
              <a:t>⇒</a:t>
            </a:r>
            <a:r>
              <a:rPr lang="en-US" altLang="zh-CN" sz="2400" dirty="0">
                <a:latin typeface="+mn-lt"/>
              </a:rPr>
              <a:t> </a:t>
            </a:r>
            <a:r>
              <a:rPr lang="zh-CN" altLang="en-US" sz="2400" dirty="0"/>
              <a:t>未命中开销</a:t>
            </a:r>
            <a:r>
              <a:rPr lang="en-US" altLang="zh-CN" sz="2400" dirty="0">
                <a:latin typeface="宋体" panose="02010600030101010101" pitchFamily="2" charset="-122"/>
              </a:rPr>
              <a:t>↑</a:t>
            </a:r>
            <a:endParaRPr lang="zh-CN" altLang="en-US" sz="2400" dirty="0"/>
          </a:p>
        </p:txBody>
      </p:sp>
      <p:sp>
        <p:nvSpPr>
          <p:cNvPr id="46" name="矩形 45">
            <a:extLst>
              <a:ext uri="{FF2B5EF4-FFF2-40B4-BE49-F238E27FC236}">
                <a16:creationId xmlns:a16="http://schemas.microsoft.com/office/drawing/2014/main" id="{FE51A52F-1C21-4F70-BFA1-74A445DCCC3E}"/>
              </a:ext>
            </a:extLst>
          </p:cNvPr>
          <p:cNvSpPr/>
          <p:nvPr/>
        </p:nvSpPr>
        <p:spPr>
          <a:xfrm>
            <a:off x="2500731" y="1116021"/>
            <a:ext cx="2040943" cy="461665"/>
          </a:xfrm>
          <a:prstGeom prst="rect">
            <a:avLst/>
          </a:prstGeom>
        </p:spPr>
        <p:txBody>
          <a:bodyPr wrap="none">
            <a:spAutoFit/>
          </a:bodyPr>
          <a:lstStyle/>
          <a:p>
            <a:r>
              <a:rPr lang="zh-CN" altLang="en-US" sz="2400" dirty="0">
                <a:solidFill>
                  <a:srgbClr val="FF3399"/>
                </a:solidFill>
              </a:rPr>
              <a:t>（前提条件）</a:t>
            </a:r>
          </a:p>
        </p:txBody>
      </p:sp>
    </p:spTree>
    <p:extLst>
      <p:ext uri="{BB962C8B-B14F-4D97-AF65-F5344CB8AC3E}">
        <p14:creationId xmlns:p14="http://schemas.microsoft.com/office/powerpoint/2010/main" val="74100592"/>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276B2-2CC8-4817-BC02-C669A53F0EE2}"/>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FF3399"/>
                </a:solidFill>
              </a:rPr>
              <a:t>2. </a:t>
            </a:r>
            <a:r>
              <a:rPr lang="zh-CN" altLang="en-US" dirty="0">
                <a:solidFill>
                  <a:srgbClr val="FF3399"/>
                </a:solidFill>
              </a:rPr>
              <a:t>降低</a:t>
            </a:r>
            <a:r>
              <a:rPr lang="en-US" altLang="zh-CN" dirty="0">
                <a:solidFill>
                  <a:srgbClr val="FF3399"/>
                </a:solidFill>
              </a:rPr>
              <a:t>Cache</a:t>
            </a:r>
            <a:r>
              <a:rPr lang="zh-CN" altLang="en-US" dirty="0">
                <a:solidFill>
                  <a:srgbClr val="FF3399"/>
                </a:solidFill>
              </a:rPr>
              <a:t>的缺失率</a:t>
            </a:r>
            <a:endParaRPr lang="zh-CN" altLang="en-US" dirty="0"/>
          </a:p>
        </p:txBody>
      </p:sp>
      <p:sp>
        <p:nvSpPr>
          <p:cNvPr id="4" name="灯片编号占位符 3">
            <a:extLst>
              <a:ext uri="{FF2B5EF4-FFF2-40B4-BE49-F238E27FC236}">
                <a16:creationId xmlns:a16="http://schemas.microsoft.com/office/drawing/2014/main" id="{2AFCDA98-A7FE-4CAA-9470-70791A48031C}"/>
              </a:ext>
            </a:extLst>
          </p:cNvPr>
          <p:cNvSpPr>
            <a:spLocks noGrp="1"/>
          </p:cNvSpPr>
          <p:nvPr>
            <p:ph type="sldNum" sz="quarter" idx="11"/>
          </p:nvPr>
        </p:nvSpPr>
        <p:spPr/>
        <p:txBody>
          <a:bodyPr/>
          <a:lstStyle/>
          <a:p>
            <a:pPr>
              <a:defRPr/>
            </a:pPr>
            <a:fld id="{464B9F64-44C5-455F-821F-CBD1E9471E8E}" type="slidenum">
              <a:rPr lang="zh-CN" altLang="en-US" smtClean="0"/>
              <a:pPr>
                <a:defRPr/>
              </a:pPr>
              <a:t>53</a:t>
            </a:fld>
            <a:endParaRPr lang="en-US" altLang="zh-CN"/>
          </a:p>
        </p:txBody>
      </p:sp>
      <p:sp>
        <p:nvSpPr>
          <p:cNvPr id="5" name="标题 1">
            <a:extLst>
              <a:ext uri="{FF2B5EF4-FFF2-40B4-BE49-F238E27FC236}">
                <a16:creationId xmlns:a16="http://schemas.microsoft.com/office/drawing/2014/main" id="{637E2278-EE45-4B0A-A0DC-A97C6B13DCDC}"/>
              </a:ext>
            </a:extLst>
          </p:cNvPr>
          <p:cNvSpPr txBox="1">
            <a:spLocks/>
          </p:cNvSpPr>
          <p:nvPr/>
        </p:nvSpPr>
        <p:spPr bwMode="auto">
          <a:xfrm>
            <a:off x="590550" y="53041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r>
              <a:rPr lang="en-US" altLang="zh-CN" kern="0" dirty="0">
                <a:solidFill>
                  <a:srgbClr val="FF6600"/>
                </a:solidFill>
              </a:rPr>
              <a:t>3</a:t>
            </a:r>
            <a:r>
              <a:rPr lang="zh-CN" altLang="en-US" kern="0" dirty="0">
                <a:solidFill>
                  <a:srgbClr val="FF6600"/>
                </a:solidFill>
              </a:rPr>
              <a:t>）合理增加</a:t>
            </a:r>
            <a:r>
              <a:rPr lang="en-US" altLang="zh-CN" kern="0" dirty="0">
                <a:solidFill>
                  <a:srgbClr val="FF6600"/>
                </a:solidFill>
              </a:rPr>
              <a:t>Cache</a:t>
            </a:r>
            <a:r>
              <a:rPr lang="zh-CN" altLang="en-US" kern="0" dirty="0">
                <a:solidFill>
                  <a:srgbClr val="FF6600"/>
                </a:solidFill>
              </a:rPr>
              <a:t>容量</a:t>
            </a:r>
          </a:p>
        </p:txBody>
      </p:sp>
      <p:sp>
        <p:nvSpPr>
          <p:cNvPr id="15" name="内容占位符 14">
            <a:extLst>
              <a:ext uri="{FF2B5EF4-FFF2-40B4-BE49-F238E27FC236}">
                <a16:creationId xmlns:a16="http://schemas.microsoft.com/office/drawing/2014/main" id="{5BCA3D69-63BC-4926-A6A8-0AC41B30A6DD}"/>
              </a:ext>
            </a:extLst>
          </p:cNvPr>
          <p:cNvSpPr>
            <a:spLocks noGrp="1"/>
          </p:cNvSpPr>
          <p:nvPr>
            <p:ph idx="1"/>
          </p:nvPr>
        </p:nvSpPr>
        <p:spPr>
          <a:xfrm>
            <a:off x="800424" y="1578495"/>
            <a:ext cx="3178696" cy="2312979"/>
          </a:xfrm>
        </p:spPr>
        <p:txBody>
          <a:bodyPr/>
          <a:lstStyle/>
          <a:p>
            <a:r>
              <a:rPr lang="zh-CN" altLang="en-US" dirty="0"/>
              <a:t>成本</a:t>
            </a:r>
            <a:endParaRPr lang="en-US" altLang="zh-CN" dirty="0"/>
          </a:p>
          <a:p>
            <a:r>
              <a:rPr lang="zh-CN" altLang="en-US" dirty="0"/>
              <a:t>硬件复杂度</a:t>
            </a:r>
          </a:p>
        </p:txBody>
      </p:sp>
      <p:sp>
        <p:nvSpPr>
          <p:cNvPr id="16" name="矩形 15">
            <a:extLst>
              <a:ext uri="{FF2B5EF4-FFF2-40B4-BE49-F238E27FC236}">
                <a16:creationId xmlns:a16="http://schemas.microsoft.com/office/drawing/2014/main" id="{486ED8F3-8F89-4A58-ACB9-ED0AD7DD8C01}"/>
              </a:ext>
            </a:extLst>
          </p:cNvPr>
          <p:cNvSpPr/>
          <p:nvPr/>
        </p:nvSpPr>
        <p:spPr>
          <a:xfrm>
            <a:off x="6084168" y="4864274"/>
            <a:ext cx="1866217" cy="523220"/>
          </a:xfrm>
          <a:prstGeom prst="rect">
            <a:avLst/>
          </a:prstGeom>
        </p:spPr>
        <p:txBody>
          <a:bodyPr wrap="none">
            <a:spAutoFit/>
          </a:bodyPr>
          <a:lstStyle/>
          <a:p>
            <a:r>
              <a:rPr lang="en-US" altLang="zh-CN" i="1" dirty="0"/>
              <a:t>h</a:t>
            </a:r>
            <a:r>
              <a:rPr lang="zh-CN" altLang="en-US" dirty="0"/>
              <a:t>＝</a:t>
            </a:r>
            <a:r>
              <a:rPr lang="en-US" altLang="zh-CN" dirty="0"/>
              <a:t>1</a:t>
            </a:r>
            <a:r>
              <a:rPr lang="zh-CN" altLang="en-US" dirty="0"/>
              <a:t>－</a:t>
            </a:r>
            <a:r>
              <a:rPr lang="en-US" altLang="zh-CN" dirty="0"/>
              <a:t>S</a:t>
            </a:r>
            <a:r>
              <a:rPr lang="en-US" altLang="zh-CN" baseline="50000" dirty="0"/>
              <a:t>-0.5</a:t>
            </a:r>
            <a:endParaRPr lang="zh-CN" altLang="en-US" dirty="0"/>
          </a:p>
        </p:txBody>
      </p:sp>
      <p:sp>
        <p:nvSpPr>
          <p:cNvPr id="33" name="Text Box 14">
            <a:extLst>
              <a:ext uri="{FF2B5EF4-FFF2-40B4-BE49-F238E27FC236}">
                <a16:creationId xmlns:a16="http://schemas.microsoft.com/office/drawing/2014/main" id="{E2B5B505-043C-416B-9D70-E8E31136BD4D}"/>
              </a:ext>
            </a:extLst>
          </p:cNvPr>
          <p:cNvSpPr txBox="1">
            <a:spLocks noChangeArrowheads="1"/>
          </p:cNvSpPr>
          <p:nvPr/>
        </p:nvSpPr>
        <p:spPr bwMode="auto">
          <a:xfrm>
            <a:off x="4176466" y="2955011"/>
            <a:ext cx="4931024" cy="523220"/>
          </a:xfrm>
          <a:prstGeom prst="rect">
            <a:avLst/>
          </a:prstGeom>
          <a:noFill/>
          <a:ln w="28575" algn="ctr">
            <a:noFill/>
            <a:miter lim="800000"/>
            <a:headEnd/>
            <a:tailEnd/>
          </a:ln>
        </p:spPr>
        <p:txBody>
          <a:bodyPr wrap="square">
            <a:spAutoFit/>
          </a:bodyPr>
          <a:lstStyle/>
          <a:p>
            <a:pPr algn="ctr">
              <a:spcBef>
                <a:spcPct val="50000"/>
              </a:spcBef>
            </a:pPr>
            <a:r>
              <a:rPr lang="zh-CN" altLang="en-US" dirty="0">
                <a:solidFill>
                  <a:schemeClr val="bg2"/>
                </a:solidFill>
              </a:rPr>
              <a:t>缺失率</a:t>
            </a:r>
            <a:r>
              <a:rPr lang="en-US" altLang="zh-CN" i="1" dirty="0">
                <a:solidFill>
                  <a:schemeClr val="bg2"/>
                </a:solidFill>
              </a:rPr>
              <a:t>m</a:t>
            </a:r>
            <a:r>
              <a:rPr lang="zh-CN" altLang="en-US" dirty="0">
                <a:solidFill>
                  <a:schemeClr val="bg2"/>
                </a:solidFill>
              </a:rPr>
              <a:t>与</a:t>
            </a:r>
            <a:r>
              <a:rPr lang="en-US" altLang="zh-CN" dirty="0">
                <a:solidFill>
                  <a:schemeClr val="bg2"/>
                </a:solidFill>
              </a:rPr>
              <a:t>Cache</a:t>
            </a:r>
            <a:r>
              <a:rPr lang="zh-CN" altLang="en-US" dirty="0">
                <a:solidFill>
                  <a:schemeClr val="bg2"/>
                </a:solidFill>
              </a:rPr>
              <a:t>容量</a:t>
            </a:r>
            <a:r>
              <a:rPr lang="en-US" altLang="zh-CN" dirty="0">
                <a:solidFill>
                  <a:schemeClr val="bg2"/>
                </a:solidFill>
              </a:rPr>
              <a:t>S</a:t>
            </a:r>
            <a:r>
              <a:rPr lang="zh-CN" altLang="en-US" dirty="0">
                <a:solidFill>
                  <a:schemeClr val="bg2"/>
                </a:solidFill>
              </a:rPr>
              <a:t>的关系</a:t>
            </a:r>
          </a:p>
        </p:txBody>
      </p:sp>
      <p:sp>
        <p:nvSpPr>
          <p:cNvPr id="34" name="Line 15">
            <a:extLst>
              <a:ext uri="{FF2B5EF4-FFF2-40B4-BE49-F238E27FC236}">
                <a16:creationId xmlns:a16="http://schemas.microsoft.com/office/drawing/2014/main" id="{5D9086BC-387F-4F3A-8453-9F8F6B044187}"/>
              </a:ext>
            </a:extLst>
          </p:cNvPr>
          <p:cNvSpPr>
            <a:spLocks noChangeShapeType="1"/>
          </p:cNvSpPr>
          <p:nvPr/>
        </p:nvSpPr>
        <p:spPr bwMode="auto">
          <a:xfrm>
            <a:off x="4679703" y="2780053"/>
            <a:ext cx="3960813"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37" name="Line 16">
            <a:extLst>
              <a:ext uri="{FF2B5EF4-FFF2-40B4-BE49-F238E27FC236}">
                <a16:creationId xmlns:a16="http://schemas.microsoft.com/office/drawing/2014/main" id="{913190FD-22E6-4B3C-B7A2-15A9AD26F900}"/>
              </a:ext>
            </a:extLst>
          </p:cNvPr>
          <p:cNvSpPr>
            <a:spLocks noChangeShapeType="1"/>
          </p:cNvSpPr>
          <p:nvPr/>
        </p:nvSpPr>
        <p:spPr bwMode="auto">
          <a:xfrm flipV="1">
            <a:off x="4679703" y="921790"/>
            <a:ext cx="0" cy="1858261"/>
          </a:xfrm>
          <a:prstGeom prst="line">
            <a:avLst/>
          </a:prstGeom>
          <a:noFill/>
          <a:ln w="28575">
            <a:solidFill>
              <a:schemeClr val="tx1"/>
            </a:solidFill>
            <a:round/>
            <a:headEnd/>
            <a:tailEnd type="triangle" w="med" len="lg"/>
          </a:ln>
        </p:spPr>
        <p:txBody>
          <a:bodyPr wrap="none" anchor="ctr"/>
          <a:lstStyle/>
          <a:p>
            <a:endParaRPr lang="zh-CN" altLang="en-US"/>
          </a:p>
        </p:txBody>
      </p:sp>
      <p:sp>
        <p:nvSpPr>
          <p:cNvPr id="39" name="Line 17">
            <a:extLst>
              <a:ext uri="{FF2B5EF4-FFF2-40B4-BE49-F238E27FC236}">
                <a16:creationId xmlns:a16="http://schemas.microsoft.com/office/drawing/2014/main" id="{988F6F9D-8289-48D3-A913-77BC93318DBF}"/>
              </a:ext>
            </a:extLst>
          </p:cNvPr>
          <p:cNvSpPr>
            <a:spLocks noChangeShapeType="1"/>
          </p:cNvSpPr>
          <p:nvPr/>
        </p:nvSpPr>
        <p:spPr bwMode="auto">
          <a:xfrm>
            <a:off x="4679702" y="1176212"/>
            <a:ext cx="3793367" cy="0"/>
          </a:xfrm>
          <a:prstGeom prst="line">
            <a:avLst/>
          </a:prstGeom>
          <a:noFill/>
          <a:ln w="28575">
            <a:solidFill>
              <a:srgbClr val="FF6600"/>
            </a:solidFill>
            <a:prstDash val="dash"/>
            <a:round/>
            <a:headEnd/>
            <a:tailEnd/>
          </a:ln>
        </p:spPr>
        <p:txBody>
          <a:bodyPr wrap="none" anchor="ctr"/>
          <a:lstStyle/>
          <a:p>
            <a:endParaRPr lang="zh-CN" altLang="en-US"/>
          </a:p>
        </p:txBody>
      </p:sp>
      <p:sp>
        <p:nvSpPr>
          <p:cNvPr id="44" name="Text Box 23">
            <a:extLst>
              <a:ext uri="{FF2B5EF4-FFF2-40B4-BE49-F238E27FC236}">
                <a16:creationId xmlns:a16="http://schemas.microsoft.com/office/drawing/2014/main" id="{BA3DB405-C630-492B-A390-1C84DAEEE2FC}"/>
              </a:ext>
            </a:extLst>
          </p:cNvPr>
          <p:cNvSpPr txBox="1">
            <a:spLocks noChangeArrowheads="1"/>
          </p:cNvSpPr>
          <p:nvPr/>
        </p:nvSpPr>
        <p:spPr bwMode="auto">
          <a:xfrm>
            <a:off x="4412841" y="490615"/>
            <a:ext cx="576262" cy="523220"/>
          </a:xfrm>
          <a:prstGeom prst="rect">
            <a:avLst/>
          </a:prstGeom>
          <a:noFill/>
          <a:ln w="28575" algn="ctr">
            <a:noFill/>
            <a:miter lim="800000"/>
            <a:headEnd/>
            <a:tailEnd/>
          </a:ln>
        </p:spPr>
        <p:txBody>
          <a:bodyPr>
            <a:spAutoFit/>
          </a:bodyPr>
          <a:lstStyle/>
          <a:p>
            <a:pPr algn="ctr">
              <a:spcBef>
                <a:spcPct val="50000"/>
              </a:spcBef>
            </a:pPr>
            <a:r>
              <a:rPr lang="en-US" altLang="zh-CN" i="1" dirty="0"/>
              <a:t>m</a:t>
            </a:r>
          </a:p>
        </p:txBody>
      </p:sp>
      <p:sp>
        <p:nvSpPr>
          <p:cNvPr id="47" name="Text Box 24">
            <a:extLst>
              <a:ext uri="{FF2B5EF4-FFF2-40B4-BE49-F238E27FC236}">
                <a16:creationId xmlns:a16="http://schemas.microsoft.com/office/drawing/2014/main" id="{2487B9D5-3C0B-4E70-8891-71733BEDC5DE}"/>
              </a:ext>
            </a:extLst>
          </p:cNvPr>
          <p:cNvSpPr txBox="1">
            <a:spLocks noChangeArrowheads="1"/>
          </p:cNvSpPr>
          <p:nvPr/>
        </p:nvSpPr>
        <p:spPr bwMode="auto">
          <a:xfrm>
            <a:off x="4176466" y="921791"/>
            <a:ext cx="576262" cy="519113"/>
          </a:xfrm>
          <a:prstGeom prst="rect">
            <a:avLst/>
          </a:prstGeom>
          <a:noFill/>
          <a:ln w="28575" algn="ctr">
            <a:noFill/>
            <a:miter lim="800000"/>
            <a:headEnd/>
            <a:tailEnd/>
          </a:ln>
        </p:spPr>
        <p:txBody>
          <a:bodyPr>
            <a:spAutoFit/>
          </a:bodyPr>
          <a:lstStyle/>
          <a:p>
            <a:pPr algn="ctr">
              <a:spcBef>
                <a:spcPct val="50000"/>
              </a:spcBef>
            </a:pPr>
            <a:r>
              <a:rPr lang="en-US" altLang="zh-CN" dirty="0"/>
              <a:t>1</a:t>
            </a:r>
          </a:p>
        </p:txBody>
      </p:sp>
      <p:sp>
        <p:nvSpPr>
          <p:cNvPr id="48" name="Text Box 25">
            <a:extLst>
              <a:ext uri="{FF2B5EF4-FFF2-40B4-BE49-F238E27FC236}">
                <a16:creationId xmlns:a16="http://schemas.microsoft.com/office/drawing/2014/main" id="{1F677F2A-835F-44A5-BC0D-F08203884829}"/>
              </a:ext>
            </a:extLst>
          </p:cNvPr>
          <p:cNvSpPr txBox="1">
            <a:spLocks noChangeArrowheads="1"/>
          </p:cNvSpPr>
          <p:nvPr/>
        </p:nvSpPr>
        <p:spPr bwMode="auto">
          <a:xfrm>
            <a:off x="4247903" y="2491128"/>
            <a:ext cx="576263" cy="519112"/>
          </a:xfrm>
          <a:prstGeom prst="rect">
            <a:avLst/>
          </a:prstGeom>
          <a:noFill/>
          <a:ln w="28575" algn="ctr">
            <a:noFill/>
            <a:miter lim="800000"/>
            <a:headEnd/>
            <a:tailEnd/>
          </a:ln>
        </p:spPr>
        <p:txBody>
          <a:bodyPr>
            <a:spAutoFit/>
          </a:bodyPr>
          <a:lstStyle/>
          <a:p>
            <a:pPr algn="ctr">
              <a:spcBef>
                <a:spcPct val="50000"/>
              </a:spcBef>
            </a:pPr>
            <a:r>
              <a:rPr lang="en-US" altLang="zh-CN" dirty="0"/>
              <a:t>0</a:t>
            </a:r>
          </a:p>
        </p:txBody>
      </p:sp>
      <p:sp>
        <p:nvSpPr>
          <p:cNvPr id="49" name="Text Box 26">
            <a:extLst>
              <a:ext uri="{FF2B5EF4-FFF2-40B4-BE49-F238E27FC236}">
                <a16:creationId xmlns:a16="http://schemas.microsoft.com/office/drawing/2014/main" id="{9FB4C085-D014-4441-B1A1-952629373506}"/>
              </a:ext>
            </a:extLst>
          </p:cNvPr>
          <p:cNvSpPr txBox="1">
            <a:spLocks noChangeArrowheads="1"/>
          </p:cNvSpPr>
          <p:nvPr/>
        </p:nvSpPr>
        <p:spPr bwMode="auto">
          <a:xfrm>
            <a:off x="8498948" y="2508380"/>
            <a:ext cx="576262" cy="519113"/>
          </a:xfrm>
          <a:prstGeom prst="rect">
            <a:avLst/>
          </a:prstGeom>
          <a:noFill/>
          <a:ln w="28575" algn="ctr">
            <a:noFill/>
            <a:miter lim="800000"/>
            <a:headEnd/>
            <a:tailEnd/>
          </a:ln>
        </p:spPr>
        <p:txBody>
          <a:bodyPr>
            <a:spAutoFit/>
          </a:bodyPr>
          <a:lstStyle/>
          <a:p>
            <a:pPr algn="ctr">
              <a:spcBef>
                <a:spcPct val="50000"/>
              </a:spcBef>
            </a:pPr>
            <a:r>
              <a:rPr lang="en-US" altLang="zh-CN" dirty="0"/>
              <a:t>S</a:t>
            </a:r>
          </a:p>
        </p:txBody>
      </p:sp>
      <p:sp>
        <p:nvSpPr>
          <p:cNvPr id="50" name="Text Box 14">
            <a:extLst>
              <a:ext uri="{FF2B5EF4-FFF2-40B4-BE49-F238E27FC236}">
                <a16:creationId xmlns:a16="http://schemas.microsoft.com/office/drawing/2014/main" id="{D2101A2D-1070-42B8-9A38-ACE5ED9A7D2D}"/>
              </a:ext>
            </a:extLst>
          </p:cNvPr>
          <p:cNvSpPr txBox="1">
            <a:spLocks noChangeArrowheads="1"/>
          </p:cNvSpPr>
          <p:nvPr/>
        </p:nvSpPr>
        <p:spPr bwMode="auto">
          <a:xfrm>
            <a:off x="4176465" y="5965457"/>
            <a:ext cx="4931024" cy="523220"/>
          </a:xfrm>
          <a:prstGeom prst="rect">
            <a:avLst/>
          </a:prstGeom>
          <a:noFill/>
          <a:ln w="28575" algn="ctr">
            <a:noFill/>
            <a:miter lim="800000"/>
            <a:headEnd/>
            <a:tailEnd/>
          </a:ln>
        </p:spPr>
        <p:txBody>
          <a:bodyPr wrap="square">
            <a:spAutoFit/>
          </a:bodyPr>
          <a:lstStyle/>
          <a:p>
            <a:pPr algn="ctr">
              <a:spcBef>
                <a:spcPct val="50000"/>
              </a:spcBef>
            </a:pPr>
            <a:r>
              <a:rPr lang="zh-CN" altLang="en-US" dirty="0">
                <a:solidFill>
                  <a:schemeClr val="bg2"/>
                </a:solidFill>
              </a:rPr>
              <a:t>命中率</a:t>
            </a:r>
            <a:r>
              <a:rPr lang="en-US" altLang="zh-CN" i="1" dirty="0">
                <a:solidFill>
                  <a:schemeClr val="bg2"/>
                </a:solidFill>
              </a:rPr>
              <a:t>h</a:t>
            </a:r>
            <a:r>
              <a:rPr lang="zh-CN" altLang="en-US" dirty="0">
                <a:solidFill>
                  <a:schemeClr val="bg2"/>
                </a:solidFill>
              </a:rPr>
              <a:t>与</a:t>
            </a:r>
            <a:r>
              <a:rPr lang="en-US" altLang="zh-CN" dirty="0">
                <a:solidFill>
                  <a:schemeClr val="bg2"/>
                </a:solidFill>
              </a:rPr>
              <a:t>Cache</a:t>
            </a:r>
            <a:r>
              <a:rPr lang="zh-CN" altLang="en-US" dirty="0">
                <a:solidFill>
                  <a:schemeClr val="bg2"/>
                </a:solidFill>
              </a:rPr>
              <a:t>容量</a:t>
            </a:r>
            <a:r>
              <a:rPr lang="en-US" altLang="zh-CN" dirty="0">
                <a:solidFill>
                  <a:schemeClr val="bg2"/>
                </a:solidFill>
              </a:rPr>
              <a:t>S</a:t>
            </a:r>
            <a:r>
              <a:rPr lang="zh-CN" altLang="en-US" dirty="0">
                <a:solidFill>
                  <a:schemeClr val="bg2"/>
                </a:solidFill>
              </a:rPr>
              <a:t>的关系</a:t>
            </a:r>
          </a:p>
        </p:txBody>
      </p:sp>
      <p:sp>
        <p:nvSpPr>
          <p:cNvPr id="51" name="Line 15">
            <a:extLst>
              <a:ext uri="{FF2B5EF4-FFF2-40B4-BE49-F238E27FC236}">
                <a16:creationId xmlns:a16="http://schemas.microsoft.com/office/drawing/2014/main" id="{00F6D312-0D2A-4664-A652-1C4A5ACC5A78}"/>
              </a:ext>
            </a:extLst>
          </p:cNvPr>
          <p:cNvSpPr>
            <a:spLocks noChangeShapeType="1"/>
          </p:cNvSpPr>
          <p:nvPr/>
        </p:nvSpPr>
        <p:spPr bwMode="auto">
          <a:xfrm>
            <a:off x="4679703" y="5790499"/>
            <a:ext cx="3960813" cy="0"/>
          </a:xfrm>
          <a:prstGeom prst="line">
            <a:avLst/>
          </a:prstGeom>
          <a:noFill/>
          <a:ln w="28575">
            <a:solidFill>
              <a:schemeClr val="tx1"/>
            </a:solidFill>
            <a:round/>
            <a:headEnd/>
            <a:tailEnd type="triangle" w="med" len="lg"/>
          </a:ln>
        </p:spPr>
        <p:txBody>
          <a:bodyPr wrap="none" anchor="ctr"/>
          <a:lstStyle/>
          <a:p>
            <a:endParaRPr lang="zh-CN" altLang="en-US"/>
          </a:p>
        </p:txBody>
      </p:sp>
      <p:sp>
        <p:nvSpPr>
          <p:cNvPr id="52" name="Line 16">
            <a:extLst>
              <a:ext uri="{FF2B5EF4-FFF2-40B4-BE49-F238E27FC236}">
                <a16:creationId xmlns:a16="http://schemas.microsoft.com/office/drawing/2014/main" id="{F77F1CDC-783E-4E1F-8C8F-40AD63F2DDDF}"/>
              </a:ext>
            </a:extLst>
          </p:cNvPr>
          <p:cNvSpPr>
            <a:spLocks noChangeShapeType="1"/>
          </p:cNvSpPr>
          <p:nvPr/>
        </p:nvSpPr>
        <p:spPr bwMode="auto">
          <a:xfrm flipV="1">
            <a:off x="4679703" y="3932236"/>
            <a:ext cx="0" cy="1858261"/>
          </a:xfrm>
          <a:prstGeom prst="line">
            <a:avLst/>
          </a:prstGeom>
          <a:noFill/>
          <a:ln w="28575">
            <a:solidFill>
              <a:schemeClr val="tx1"/>
            </a:solidFill>
            <a:round/>
            <a:headEnd/>
            <a:tailEnd type="triangle" w="med" len="lg"/>
          </a:ln>
        </p:spPr>
        <p:txBody>
          <a:bodyPr wrap="none" anchor="ctr"/>
          <a:lstStyle/>
          <a:p>
            <a:endParaRPr lang="zh-CN" altLang="en-US"/>
          </a:p>
        </p:txBody>
      </p:sp>
      <p:sp>
        <p:nvSpPr>
          <p:cNvPr id="53" name="Line 17">
            <a:extLst>
              <a:ext uri="{FF2B5EF4-FFF2-40B4-BE49-F238E27FC236}">
                <a16:creationId xmlns:a16="http://schemas.microsoft.com/office/drawing/2014/main" id="{AE80FAF1-FA5D-4D3D-9370-D0B715910DB4}"/>
              </a:ext>
            </a:extLst>
          </p:cNvPr>
          <p:cNvSpPr>
            <a:spLocks noChangeShapeType="1"/>
          </p:cNvSpPr>
          <p:nvPr/>
        </p:nvSpPr>
        <p:spPr bwMode="auto">
          <a:xfrm>
            <a:off x="4679702" y="4186658"/>
            <a:ext cx="3793367" cy="0"/>
          </a:xfrm>
          <a:prstGeom prst="line">
            <a:avLst/>
          </a:prstGeom>
          <a:noFill/>
          <a:ln w="28575">
            <a:solidFill>
              <a:srgbClr val="FF6600"/>
            </a:solidFill>
            <a:prstDash val="dash"/>
            <a:round/>
            <a:headEnd/>
            <a:tailEnd/>
          </a:ln>
        </p:spPr>
        <p:txBody>
          <a:bodyPr wrap="none" anchor="ctr"/>
          <a:lstStyle/>
          <a:p>
            <a:endParaRPr lang="zh-CN" altLang="en-US"/>
          </a:p>
        </p:txBody>
      </p:sp>
      <p:sp>
        <p:nvSpPr>
          <p:cNvPr id="54" name="Freeform 22">
            <a:extLst>
              <a:ext uri="{FF2B5EF4-FFF2-40B4-BE49-F238E27FC236}">
                <a16:creationId xmlns:a16="http://schemas.microsoft.com/office/drawing/2014/main" id="{6865683C-1F30-4536-8EB9-86085F1B0B94}"/>
              </a:ext>
            </a:extLst>
          </p:cNvPr>
          <p:cNvSpPr>
            <a:spLocks/>
          </p:cNvSpPr>
          <p:nvPr/>
        </p:nvSpPr>
        <p:spPr bwMode="auto">
          <a:xfrm>
            <a:off x="4679703" y="4221163"/>
            <a:ext cx="3600450" cy="1569336"/>
          </a:xfrm>
          <a:custGeom>
            <a:avLst/>
            <a:gdLst>
              <a:gd name="T0" fmla="*/ 0 w 1633"/>
              <a:gd name="T1" fmla="*/ 1316 h 1316"/>
              <a:gd name="T2" fmla="*/ 408 w 1633"/>
              <a:gd name="T3" fmla="*/ 227 h 1316"/>
              <a:gd name="T4" fmla="*/ 1633 w 1633"/>
              <a:gd name="T5" fmla="*/ 0 h 1316"/>
              <a:gd name="T6" fmla="*/ 0 60000 65536"/>
              <a:gd name="T7" fmla="*/ 0 60000 65536"/>
              <a:gd name="T8" fmla="*/ 0 60000 65536"/>
              <a:gd name="T9" fmla="*/ 0 w 1633"/>
              <a:gd name="T10" fmla="*/ 0 h 1316"/>
              <a:gd name="T11" fmla="*/ 1633 w 1633"/>
              <a:gd name="T12" fmla="*/ 1316 h 1316"/>
            </a:gdLst>
            <a:ahLst/>
            <a:cxnLst>
              <a:cxn ang="T6">
                <a:pos x="T0" y="T1"/>
              </a:cxn>
              <a:cxn ang="T7">
                <a:pos x="T2" y="T3"/>
              </a:cxn>
              <a:cxn ang="T8">
                <a:pos x="T4" y="T5"/>
              </a:cxn>
            </a:cxnLst>
            <a:rect l="T9" t="T10" r="T11" b="T12"/>
            <a:pathLst>
              <a:path w="1633" h="1316">
                <a:moveTo>
                  <a:pt x="0" y="1316"/>
                </a:moveTo>
                <a:cubicBezTo>
                  <a:pt x="68" y="881"/>
                  <a:pt x="136" y="446"/>
                  <a:pt x="408" y="227"/>
                </a:cubicBezTo>
                <a:cubicBezTo>
                  <a:pt x="680" y="8"/>
                  <a:pt x="1156" y="4"/>
                  <a:pt x="1633" y="0"/>
                </a:cubicBezTo>
              </a:path>
            </a:pathLst>
          </a:custGeom>
          <a:noFill/>
          <a:ln w="28575" cap="flat" cmpd="sng">
            <a:solidFill>
              <a:schemeClr val="tx1"/>
            </a:solidFill>
            <a:prstDash val="solid"/>
            <a:round/>
            <a:headEnd/>
            <a:tailEnd/>
          </a:ln>
        </p:spPr>
        <p:txBody>
          <a:bodyPr wrap="none" anchor="ctr"/>
          <a:lstStyle/>
          <a:p>
            <a:endParaRPr lang="zh-CN" altLang="en-US"/>
          </a:p>
        </p:txBody>
      </p:sp>
      <p:sp>
        <p:nvSpPr>
          <p:cNvPr id="55" name="Text Box 23">
            <a:extLst>
              <a:ext uri="{FF2B5EF4-FFF2-40B4-BE49-F238E27FC236}">
                <a16:creationId xmlns:a16="http://schemas.microsoft.com/office/drawing/2014/main" id="{37055D29-793A-448B-BD86-4246D36556ED}"/>
              </a:ext>
            </a:extLst>
          </p:cNvPr>
          <p:cNvSpPr txBox="1">
            <a:spLocks noChangeArrowheads="1"/>
          </p:cNvSpPr>
          <p:nvPr/>
        </p:nvSpPr>
        <p:spPr bwMode="auto">
          <a:xfrm>
            <a:off x="4391571" y="3478736"/>
            <a:ext cx="576262" cy="519112"/>
          </a:xfrm>
          <a:prstGeom prst="rect">
            <a:avLst/>
          </a:prstGeom>
          <a:noFill/>
          <a:ln w="28575" algn="ctr">
            <a:noFill/>
            <a:miter lim="800000"/>
            <a:headEnd/>
            <a:tailEnd/>
          </a:ln>
        </p:spPr>
        <p:txBody>
          <a:bodyPr>
            <a:spAutoFit/>
          </a:bodyPr>
          <a:lstStyle/>
          <a:p>
            <a:pPr algn="ctr">
              <a:spcBef>
                <a:spcPct val="50000"/>
              </a:spcBef>
            </a:pPr>
            <a:r>
              <a:rPr lang="en-US" altLang="zh-CN" i="1" dirty="0"/>
              <a:t>h</a:t>
            </a:r>
          </a:p>
        </p:txBody>
      </p:sp>
      <p:sp>
        <p:nvSpPr>
          <p:cNvPr id="56" name="Text Box 24">
            <a:extLst>
              <a:ext uri="{FF2B5EF4-FFF2-40B4-BE49-F238E27FC236}">
                <a16:creationId xmlns:a16="http://schemas.microsoft.com/office/drawing/2014/main" id="{A712DA85-F7FC-407B-A1F9-6A805585B3F4}"/>
              </a:ext>
            </a:extLst>
          </p:cNvPr>
          <p:cNvSpPr txBox="1">
            <a:spLocks noChangeArrowheads="1"/>
          </p:cNvSpPr>
          <p:nvPr/>
        </p:nvSpPr>
        <p:spPr bwMode="auto">
          <a:xfrm>
            <a:off x="4176466" y="3932237"/>
            <a:ext cx="576262" cy="519113"/>
          </a:xfrm>
          <a:prstGeom prst="rect">
            <a:avLst/>
          </a:prstGeom>
          <a:noFill/>
          <a:ln w="28575" algn="ctr">
            <a:noFill/>
            <a:miter lim="800000"/>
            <a:headEnd/>
            <a:tailEnd/>
          </a:ln>
        </p:spPr>
        <p:txBody>
          <a:bodyPr>
            <a:spAutoFit/>
          </a:bodyPr>
          <a:lstStyle/>
          <a:p>
            <a:pPr algn="ctr">
              <a:spcBef>
                <a:spcPct val="50000"/>
              </a:spcBef>
            </a:pPr>
            <a:r>
              <a:rPr lang="en-US" altLang="zh-CN" dirty="0"/>
              <a:t>1</a:t>
            </a:r>
          </a:p>
        </p:txBody>
      </p:sp>
      <p:sp>
        <p:nvSpPr>
          <p:cNvPr id="57" name="Text Box 25">
            <a:extLst>
              <a:ext uri="{FF2B5EF4-FFF2-40B4-BE49-F238E27FC236}">
                <a16:creationId xmlns:a16="http://schemas.microsoft.com/office/drawing/2014/main" id="{4FD68E39-E740-4E34-8B26-2334965B7015}"/>
              </a:ext>
            </a:extLst>
          </p:cNvPr>
          <p:cNvSpPr txBox="1">
            <a:spLocks noChangeArrowheads="1"/>
          </p:cNvSpPr>
          <p:nvPr/>
        </p:nvSpPr>
        <p:spPr bwMode="auto">
          <a:xfrm>
            <a:off x="4247903" y="5501574"/>
            <a:ext cx="576263" cy="519112"/>
          </a:xfrm>
          <a:prstGeom prst="rect">
            <a:avLst/>
          </a:prstGeom>
          <a:noFill/>
          <a:ln w="28575" algn="ctr">
            <a:noFill/>
            <a:miter lim="800000"/>
            <a:headEnd/>
            <a:tailEnd/>
          </a:ln>
        </p:spPr>
        <p:txBody>
          <a:bodyPr>
            <a:spAutoFit/>
          </a:bodyPr>
          <a:lstStyle/>
          <a:p>
            <a:pPr algn="ctr">
              <a:spcBef>
                <a:spcPct val="50000"/>
              </a:spcBef>
            </a:pPr>
            <a:r>
              <a:rPr lang="en-US" altLang="zh-CN" dirty="0"/>
              <a:t>0</a:t>
            </a:r>
          </a:p>
        </p:txBody>
      </p:sp>
      <p:sp>
        <p:nvSpPr>
          <p:cNvPr id="58" name="Text Box 26">
            <a:extLst>
              <a:ext uri="{FF2B5EF4-FFF2-40B4-BE49-F238E27FC236}">
                <a16:creationId xmlns:a16="http://schemas.microsoft.com/office/drawing/2014/main" id="{4595B913-CD6D-4F17-A385-ACB89350AF3A}"/>
              </a:ext>
            </a:extLst>
          </p:cNvPr>
          <p:cNvSpPr txBox="1">
            <a:spLocks noChangeArrowheads="1"/>
          </p:cNvSpPr>
          <p:nvPr/>
        </p:nvSpPr>
        <p:spPr bwMode="auto">
          <a:xfrm>
            <a:off x="8498948" y="5518826"/>
            <a:ext cx="576262" cy="519113"/>
          </a:xfrm>
          <a:prstGeom prst="rect">
            <a:avLst/>
          </a:prstGeom>
          <a:noFill/>
          <a:ln w="28575" algn="ctr">
            <a:noFill/>
            <a:miter lim="800000"/>
            <a:headEnd/>
            <a:tailEnd/>
          </a:ln>
        </p:spPr>
        <p:txBody>
          <a:bodyPr>
            <a:spAutoFit/>
          </a:bodyPr>
          <a:lstStyle/>
          <a:p>
            <a:pPr algn="ctr">
              <a:spcBef>
                <a:spcPct val="50000"/>
              </a:spcBef>
            </a:pPr>
            <a:r>
              <a:rPr lang="en-US" altLang="zh-CN" dirty="0"/>
              <a:t>S</a:t>
            </a:r>
          </a:p>
        </p:txBody>
      </p:sp>
      <p:sp>
        <p:nvSpPr>
          <p:cNvPr id="59" name="任意多边形 73">
            <a:extLst>
              <a:ext uri="{FF2B5EF4-FFF2-40B4-BE49-F238E27FC236}">
                <a16:creationId xmlns:a16="http://schemas.microsoft.com/office/drawing/2014/main" id="{4358E6D9-C6C0-4ED1-ADB0-AB63369F8773}"/>
              </a:ext>
            </a:extLst>
          </p:cNvPr>
          <p:cNvSpPr>
            <a:spLocks/>
          </p:cNvSpPr>
          <p:nvPr/>
        </p:nvSpPr>
        <p:spPr bwMode="auto">
          <a:xfrm>
            <a:off x="4679702" y="1188126"/>
            <a:ext cx="3603585" cy="1546859"/>
          </a:xfrm>
          <a:custGeom>
            <a:avLst/>
            <a:gdLst>
              <a:gd name="T0" fmla="*/ 0 w 1263374"/>
              <a:gd name="T1" fmla="*/ 0 h 578678"/>
              <a:gd name="T2" fmla="*/ 242957 w 1263374"/>
              <a:gd name="T3" fmla="*/ 437322 h 578678"/>
              <a:gd name="T4" fmla="*/ 1263374 w 1263374"/>
              <a:gd name="T5" fmla="*/ 578678 h 578678"/>
              <a:gd name="T6" fmla="*/ 0 60000 65536"/>
              <a:gd name="T7" fmla="*/ 0 60000 65536"/>
              <a:gd name="T8" fmla="*/ 0 60000 65536"/>
            </a:gdLst>
            <a:ahLst/>
            <a:cxnLst>
              <a:cxn ang="T6">
                <a:pos x="T0" y="T1"/>
              </a:cxn>
              <a:cxn ang="T7">
                <a:pos x="T2" y="T3"/>
              </a:cxn>
              <a:cxn ang="T8">
                <a:pos x="T4" y="T5"/>
              </a:cxn>
            </a:cxnLst>
            <a:rect l="0" t="0" r="r" b="b"/>
            <a:pathLst>
              <a:path w="1263374" h="578678">
                <a:moveTo>
                  <a:pt x="0" y="0"/>
                </a:moveTo>
                <a:cubicBezTo>
                  <a:pt x="16197" y="170438"/>
                  <a:pt x="32395" y="340876"/>
                  <a:pt x="242957" y="437322"/>
                </a:cubicBezTo>
                <a:cubicBezTo>
                  <a:pt x="453519" y="533768"/>
                  <a:pt x="858446" y="556223"/>
                  <a:pt x="1263374" y="578678"/>
                </a:cubicBezTo>
              </a:path>
            </a:pathLst>
          </a:custGeom>
          <a:noFill/>
          <a:ln w="28575" cap="flat" cmpd="sng">
            <a:solidFill>
              <a:schemeClr val="tx1"/>
            </a:solidFill>
            <a:prstDash val="solid"/>
            <a:round/>
            <a:headEnd/>
            <a:tailEnd/>
          </a:ln>
          <a:extLst/>
        </p:spPr>
        <p:txBody>
          <a:bodyPr wrap="none" anchor="ctr"/>
          <a:lstStyle/>
          <a:p>
            <a:endParaRPr lang="zh-CN" altLang="en-US"/>
          </a:p>
        </p:txBody>
      </p:sp>
    </p:spTree>
    <p:extLst>
      <p:ext uri="{BB962C8B-B14F-4D97-AF65-F5344CB8AC3E}">
        <p14:creationId xmlns:p14="http://schemas.microsoft.com/office/powerpoint/2010/main" val="417804605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276B2-2CC8-4817-BC02-C669A53F0EE2}"/>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FF3399"/>
                </a:solidFill>
              </a:rPr>
              <a:t>2. </a:t>
            </a:r>
            <a:r>
              <a:rPr lang="zh-CN" altLang="en-US" dirty="0">
                <a:solidFill>
                  <a:srgbClr val="FF3399"/>
                </a:solidFill>
              </a:rPr>
              <a:t>降低</a:t>
            </a:r>
            <a:r>
              <a:rPr lang="en-US" altLang="zh-CN" dirty="0">
                <a:solidFill>
                  <a:srgbClr val="FF3399"/>
                </a:solidFill>
              </a:rPr>
              <a:t>Cache</a:t>
            </a:r>
            <a:r>
              <a:rPr lang="zh-CN" altLang="en-US" dirty="0">
                <a:solidFill>
                  <a:srgbClr val="FF3399"/>
                </a:solidFill>
              </a:rPr>
              <a:t>的缺失率</a:t>
            </a:r>
            <a:endParaRPr lang="zh-CN" altLang="en-US" dirty="0"/>
          </a:p>
        </p:txBody>
      </p:sp>
      <p:sp>
        <p:nvSpPr>
          <p:cNvPr id="4" name="灯片编号占位符 3">
            <a:extLst>
              <a:ext uri="{FF2B5EF4-FFF2-40B4-BE49-F238E27FC236}">
                <a16:creationId xmlns:a16="http://schemas.microsoft.com/office/drawing/2014/main" id="{2AFCDA98-A7FE-4CAA-9470-70791A48031C}"/>
              </a:ext>
            </a:extLst>
          </p:cNvPr>
          <p:cNvSpPr>
            <a:spLocks noGrp="1"/>
          </p:cNvSpPr>
          <p:nvPr>
            <p:ph type="sldNum" sz="quarter" idx="11"/>
          </p:nvPr>
        </p:nvSpPr>
        <p:spPr/>
        <p:txBody>
          <a:bodyPr/>
          <a:lstStyle/>
          <a:p>
            <a:pPr>
              <a:defRPr/>
            </a:pPr>
            <a:fld id="{464B9F64-44C5-455F-821F-CBD1E9471E8E}" type="slidenum">
              <a:rPr lang="zh-CN" altLang="en-US" smtClean="0"/>
              <a:pPr>
                <a:defRPr/>
              </a:pPr>
              <a:t>54</a:t>
            </a:fld>
            <a:endParaRPr lang="en-US" altLang="zh-CN"/>
          </a:p>
        </p:txBody>
      </p:sp>
      <p:sp>
        <p:nvSpPr>
          <p:cNvPr id="5" name="标题 1">
            <a:extLst>
              <a:ext uri="{FF2B5EF4-FFF2-40B4-BE49-F238E27FC236}">
                <a16:creationId xmlns:a16="http://schemas.microsoft.com/office/drawing/2014/main" id="{637E2278-EE45-4B0A-A0DC-A97C6B13DCDC}"/>
              </a:ext>
            </a:extLst>
          </p:cNvPr>
          <p:cNvSpPr txBox="1">
            <a:spLocks/>
          </p:cNvSpPr>
          <p:nvPr/>
        </p:nvSpPr>
        <p:spPr bwMode="auto">
          <a:xfrm>
            <a:off x="590550" y="53041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r>
              <a:rPr lang="en-US" altLang="zh-CN" kern="0" dirty="0">
                <a:solidFill>
                  <a:srgbClr val="FF6600"/>
                </a:solidFill>
              </a:rPr>
              <a:t>4</a:t>
            </a:r>
            <a:r>
              <a:rPr lang="zh-CN" altLang="en-US" kern="0" dirty="0">
                <a:solidFill>
                  <a:srgbClr val="FF6600"/>
                </a:solidFill>
              </a:rPr>
              <a:t>）合理设置相联度</a:t>
            </a:r>
          </a:p>
        </p:txBody>
      </p:sp>
      <p:sp>
        <p:nvSpPr>
          <p:cNvPr id="6" name="内容占位符 5">
            <a:extLst>
              <a:ext uri="{FF2B5EF4-FFF2-40B4-BE49-F238E27FC236}">
                <a16:creationId xmlns:a16="http://schemas.microsoft.com/office/drawing/2014/main" id="{EC976C47-0F05-4561-AA51-9075F2DFF024}"/>
              </a:ext>
            </a:extLst>
          </p:cNvPr>
          <p:cNvSpPr>
            <a:spLocks noGrp="1"/>
          </p:cNvSpPr>
          <p:nvPr>
            <p:ph idx="1"/>
          </p:nvPr>
        </p:nvSpPr>
        <p:spPr>
          <a:xfrm>
            <a:off x="457200" y="1124744"/>
            <a:ext cx="8651304" cy="5400600"/>
          </a:xfrm>
        </p:spPr>
        <p:txBody>
          <a:bodyPr/>
          <a:lstStyle/>
          <a:p>
            <a:r>
              <a:rPr lang="zh-CN" altLang="en-US" dirty="0"/>
              <a:t>平衡</a:t>
            </a:r>
            <a:r>
              <a:rPr lang="zh-CN" altLang="en-US" dirty="0">
                <a:solidFill>
                  <a:srgbClr val="FF0000"/>
                </a:solidFill>
              </a:rPr>
              <a:t>高命中率</a:t>
            </a:r>
            <a:r>
              <a:rPr lang="zh-CN" altLang="en-US" dirty="0"/>
              <a:t>和</a:t>
            </a:r>
            <a:r>
              <a:rPr lang="zh-CN" altLang="en-US" dirty="0">
                <a:solidFill>
                  <a:srgbClr val="FF0000"/>
                </a:solidFill>
              </a:rPr>
              <a:t>低复杂度</a:t>
            </a:r>
            <a:r>
              <a:rPr lang="zh-CN" altLang="en-US" dirty="0"/>
              <a:t>之间的关系，</a:t>
            </a:r>
            <a:br>
              <a:rPr lang="en-US" altLang="zh-CN" dirty="0"/>
            </a:br>
            <a:r>
              <a:rPr lang="en-US" altLang="zh-CN" dirty="0"/>
              <a:t>—— </a:t>
            </a:r>
            <a:r>
              <a:rPr lang="zh-CN" altLang="en-US" dirty="0">
                <a:solidFill>
                  <a:srgbClr val="0000FF"/>
                </a:solidFill>
              </a:rPr>
              <a:t>组相联</a:t>
            </a:r>
            <a:r>
              <a:rPr lang="zh-CN" altLang="en-US" dirty="0"/>
              <a:t>地址映射方式。</a:t>
            </a:r>
            <a:endParaRPr lang="en-US" altLang="zh-CN" dirty="0"/>
          </a:p>
          <a:p>
            <a:r>
              <a:rPr lang="zh-CN" altLang="en-US" dirty="0"/>
              <a:t>实测结果表明，</a:t>
            </a:r>
            <a:br>
              <a:rPr lang="en-US" altLang="zh-CN" dirty="0"/>
            </a:br>
            <a:r>
              <a:rPr lang="en-US" altLang="zh-CN" dirty="0">
                <a:solidFill>
                  <a:srgbClr val="D60093"/>
                </a:solidFill>
              </a:rPr>
              <a:t>8</a:t>
            </a:r>
            <a:r>
              <a:rPr lang="zh-CN" altLang="en-US" dirty="0">
                <a:solidFill>
                  <a:srgbClr val="D60093"/>
                </a:solidFill>
              </a:rPr>
              <a:t>路组相联</a:t>
            </a:r>
            <a:r>
              <a:rPr lang="zh-CN" altLang="en-US" dirty="0"/>
              <a:t>的效果已经和</a:t>
            </a:r>
            <a:r>
              <a:rPr lang="zh-CN" altLang="en-US" dirty="0">
                <a:solidFill>
                  <a:srgbClr val="D60093"/>
                </a:solidFill>
              </a:rPr>
              <a:t>全相联</a:t>
            </a:r>
            <a:r>
              <a:rPr lang="zh-CN" altLang="en-US" dirty="0"/>
              <a:t>非常接近了。</a:t>
            </a:r>
            <a:br>
              <a:rPr lang="en-US" altLang="zh-CN" dirty="0"/>
            </a:br>
            <a:r>
              <a:rPr lang="en-US" altLang="zh-CN" dirty="0"/>
              <a:t>—— </a:t>
            </a:r>
            <a:r>
              <a:rPr lang="zh-CN" altLang="en-US" dirty="0"/>
              <a:t>从实际应用的角度看，相联度超过</a:t>
            </a:r>
            <a:r>
              <a:rPr lang="en-US" altLang="zh-CN" dirty="0"/>
              <a:t>8</a:t>
            </a:r>
            <a:r>
              <a:rPr lang="zh-CN" altLang="en-US" dirty="0"/>
              <a:t>意义不大。</a:t>
            </a:r>
            <a:endParaRPr lang="en-US" altLang="zh-CN" dirty="0"/>
          </a:p>
          <a:p>
            <a:r>
              <a:rPr lang="zh-CN" altLang="en-US" dirty="0"/>
              <a:t>提高</a:t>
            </a:r>
            <a:r>
              <a:rPr lang="zh-CN" altLang="en-US" dirty="0">
                <a:solidFill>
                  <a:srgbClr val="6600FF"/>
                </a:solidFill>
              </a:rPr>
              <a:t>相联度</a:t>
            </a:r>
            <a:r>
              <a:rPr lang="zh-CN" altLang="en-US" dirty="0"/>
              <a:t>，需要</a:t>
            </a:r>
            <a:endParaRPr lang="en-US" altLang="zh-CN" dirty="0"/>
          </a:p>
          <a:p>
            <a:pPr lvl="1"/>
            <a:r>
              <a:rPr lang="zh-CN" altLang="en-US" dirty="0"/>
              <a:t>更多的</a:t>
            </a:r>
            <a:r>
              <a:rPr lang="zh-CN" altLang="en-US" dirty="0">
                <a:solidFill>
                  <a:srgbClr val="0000FF"/>
                </a:solidFill>
              </a:rPr>
              <a:t>数字比较器</a:t>
            </a:r>
            <a:r>
              <a:rPr lang="zh-CN" altLang="en-US" dirty="0"/>
              <a:t>，</a:t>
            </a:r>
            <a:endParaRPr lang="en-US" altLang="zh-CN" dirty="0"/>
          </a:p>
          <a:p>
            <a:pPr lvl="1"/>
            <a:r>
              <a:rPr lang="zh-CN" altLang="en-US" dirty="0"/>
              <a:t>更多输入端的</a:t>
            </a:r>
            <a:r>
              <a:rPr lang="zh-CN" altLang="en-US" dirty="0">
                <a:solidFill>
                  <a:srgbClr val="0000FF"/>
                </a:solidFill>
              </a:rPr>
              <a:t>多路数据选择器</a:t>
            </a:r>
            <a:r>
              <a:rPr lang="zh-CN" altLang="en-US" dirty="0"/>
              <a:t>。</a:t>
            </a:r>
          </a:p>
        </p:txBody>
      </p:sp>
    </p:spTree>
    <p:extLst>
      <p:ext uri="{BB962C8B-B14F-4D97-AF65-F5344CB8AC3E}">
        <p14:creationId xmlns:p14="http://schemas.microsoft.com/office/powerpoint/2010/main" val="2222989196"/>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276B2-2CC8-4817-BC02-C669A53F0EE2}"/>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FF3399"/>
                </a:solidFill>
              </a:rPr>
              <a:t>2. </a:t>
            </a:r>
            <a:r>
              <a:rPr lang="zh-CN" altLang="en-US" dirty="0">
                <a:solidFill>
                  <a:srgbClr val="FF3399"/>
                </a:solidFill>
              </a:rPr>
              <a:t>降低</a:t>
            </a:r>
            <a:r>
              <a:rPr lang="en-US" altLang="zh-CN" dirty="0">
                <a:solidFill>
                  <a:srgbClr val="FF3399"/>
                </a:solidFill>
              </a:rPr>
              <a:t>Cache</a:t>
            </a:r>
            <a:r>
              <a:rPr lang="zh-CN" altLang="en-US" dirty="0">
                <a:solidFill>
                  <a:srgbClr val="FF3399"/>
                </a:solidFill>
              </a:rPr>
              <a:t>的缺失率</a:t>
            </a:r>
            <a:endParaRPr lang="zh-CN" altLang="en-US" dirty="0"/>
          </a:p>
        </p:txBody>
      </p:sp>
      <p:sp>
        <p:nvSpPr>
          <p:cNvPr id="4" name="灯片编号占位符 3">
            <a:extLst>
              <a:ext uri="{FF2B5EF4-FFF2-40B4-BE49-F238E27FC236}">
                <a16:creationId xmlns:a16="http://schemas.microsoft.com/office/drawing/2014/main" id="{2AFCDA98-A7FE-4CAA-9470-70791A48031C}"/>
              </a:ext>
            </a:extLst>
          </p:cNvPr>
          <p:cNvSpPr>
            <a:spLocks noGrp="1"/>
          </p:cNvSpPr>
          <p:nvPr>
            <p:ph type="sldNum" sz="quarter" idx="11"/>
          </p:nvPr>
        </p:nvSpPr>
        <p:spPr/>
        <p:txBody>
          <a:bodyPr/>
          <a:lstStyle/>
          <a:p>
            <a:pPr>
              <a:defRPr/>
            </a:pPr>
            <a:fld id="{464B9F64-44C5-455F-821F-CBD1E9471E8E}" type="slidenum">
              <a:rPr lang="zh-CN" altLang="en-US" smtClean="0"/>
              <a:pPr>
                <a:defRPr/>
              </a:pPr>
              <a:t>55</a:t>
            </a:fld>
            <a:endParaRPr lang="en-US" altLang="zh-CN"/>
          </a:p>
        </p:txBody>
      </p:sp>
      <p:sp>
        <p:nvSpPr>
          <p:cNvPr id="5" name="标题 1">
            <a:extLst>
              <a:ext uri="{FF2B5EF4-FFF2-40B4-BE49-F238E27FC236}">
                <a16:creationId xmlns:a16="http://schemas.microsoft.com/office/drawing/2014/main" id="{637E2278-EE45-4B0A-A0DC-A97C6B13DCDC}"/>
              </a:ext>
            </a:extLst>
          </p:cNvPr>
          <p:cNvSpPr txBox="1">
            <a:spLocks/>
          </p:cNvSpPr>
          <p:nvPr/>
        </p:nvSpPr>
        <p:spPr bwMode="auto">
          <a:xfrm>
            <a:off x="590550" y="53041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r>
              <a:rPr lang="en-US" altLang="zh-CN" kern="0" dirty="0">
                <a:solidFill>
                  <a:srgbClr val="FF6600"/>
                </a:solidFill>
              </a:rPr>
              <a:t>5</a:t>
            </a:r>
            <a:r>
              <a:rPr lang="zh-CN" altLang="en-US" kern="0" dirty="0">
                <a:solidFill>
                  <a:srgbClr val="FF6600"/>
                </a:solidFill>
              </a:rPr>
              <a:t>）硬件预取</a:t>
            </a:r>
          </a:p>
        </p:txBody>
      </p:sp>
      <p:sp>
        <p:nvSpPr>
          <p:cNvPr id="6" name="内容占位符 5">
            <a:extLst>
              <a:ext uri="{FF2B5EF4-FFF2-40B4-BE49-F238E27FC236}">
                <a16:creationId xmlns:a16="http://schemas.microsoft.com/office/drawing/2014/main" id="{EC976C47-0F05-4561-AA51-9075F2DFF024}"/>
              </a:ext>
            </a:extLst>
          </p:cNvPr>
          <p:cNvSpPr>
            <a:spLocks noGrp="1"/>
          </p:cNvSpPr>
          <p:nvPr>
            <p:ph idx="1"/>
          </p:nvPr>
        </p:nvSpPr>
        <p:spPr>
          <a:xfrm>
            <a:off x="457200" y="1196752"/>
            <a:ext cx="8362950" cy="5328592"/>
          </a:xfrm>
        </p:spPr>
        <p:txBody>
          <a:bodyPr/>
          <a:lstStyle/>
          <a:p>
            <a:r>
              <a:rPr lang="zh-CN" altLang="en-US" dirty="0"/>
              <a:t>在</a:t>
            </a:r>
            <a:r>
              <a:rPr lang="en-US" altLang="zh-CN" dirty="0"/>
              <a:t>Cache</a:t>
            </a:r>
            <a:r>
              <a:rPr lang="zh-CN" altLang="en-US" dirty="0"/>
              <a:t>之外增加</a:t>
            </a:r>
            <a:r>
              <a:rPr lang="zh-CN" altLang="en-US" dirty="0">
                <a:solidFill>
                  <a:srgbClr val="0000FF"/>
                </a:solidFill>
              </a:rPr>
              <a:t>专门的硬件</a:t>
            </a:r>
            <a:r>
              <a:rPr lang="zh-CN" altLang="en-US" dirty="0"/>
              <a:t>，</a:t>
            </a:r>
            <a:endParaRPr lang="en-US" altLang="zh-CN" dirty="0"/>
          </a:p>
          <a:p>
            <a:pPr lvl="1"/>
            <a:r>
              <a:rPr lang="zh-CN" altLang="en-US" dirty="0"/>
              <a:t>通过一定的算法判断哪些</a:t>
            </a:r>
            <a:r>
              <a:rPr lang="zh-CN" altLang="en-US" dirty="0">
                <a:solidFill>
                  <a:srgbClr val="D60093"/>
                </a:solidFill>
              </a:rPr>
              <a:t>指令</a:t>
            </a:r>
            <a:r>
              <a:rPr lang="zh-CN" altLang="en-US" dirty="0"/>
              <a:t>和</a:t>
            </a:r>
            <a:r>
              <a:rPr lang="zh-CN" altLang="en-US" dirty="0">
                <a:solidFill>
                  <a:srgbClr val="D60093"/>
                </a:solidFill>
              </a:rPr>
              <a:t>数据</a:t>
            </a:r>
            <a:r>
              <a:rPr lang="zh-CN" altLang="en-US" dirty="0"/>
              <a:t>在</a:t>
            </a:r>
            <a:r>
              <a:rPr lang="zh-CN" altLang="en-US" dirty="0">
                <a:solidFill>
                  <a:srgbClr val="6600FF"/>
                </a:solidFill>
              </a:rPr>
              <a:t>将来</a:t>
            </a:r>
            <a:r>
              <a:rPr lang="zh-CN" altLang="en-US" dirty="0"/>
              <a:t>极有可能会被</a:t>
            </a:r>
            <a:r>
              <a:rPr lang="zh-CN" altLang="en-US" dirty="0">
                <a:solidFill>
                  <a:srgbClr val="6600FF"/>
                </a:solidFill>
              </a:rPr>
              <a:t>访问</a:t>
            </a:r>
            <a:r>
              <a:rPr lang="zh-CN" altLang="en-US" dirty="0"/>
              <a:t>到，</a:t>
            </a:r>
            <a:endParaRPr lang="en-US" altLang="zh-CN" dirty="0"/>
          </a:p>
          <a:p>
            <a:pPr lvl="1"/>
            <a:r>
              <a:rPr lang="zh-CN" altLang="en-US" dirty="0"/>
              <a:t>在主存空闲时，</a:t>
            </a:r>
            <a:br>
              <a:rPr lang="en-US" altLang="zh-CN" dirty="0"/>
            </a:br>
            <a:r>
              <a:rPr lang="zh-CN" altLang="en-US" dirty="0"/>
              <a:t>提前将这些指令和数据装入</a:t>
            </a:r>
            <a:r>
              <a:rPr lang="en-US" altLang="zh-CN" dirty="0"/>
              <a:t>Cache</a:t>
            </a:r>
            <a:r>
              <a:rPr lang="zh-CN" altLang="en-US" dirty="0"/>
              <a:t>。</a:t>
            </a:r>
            <a:br>
              <a:rPr lang="en-US" altLang="zh-CN" dirty="0"/>
            </a:br>
            <a:r>
              <a:rPr lang="en-US" altLang="zh-CN" dirty="0"/>
              <a:t>—— </a:t>
            </a:r>
            <a:r>
              <a:rPr lang="zh-CN" altLang="en-US" dirty="0"/>
              <a:t>解决</a:t>
            </a:r>
            <a:r>
              <a:rPr lang="zh-CN" altLang="en-US" dirty="0">
                <a:solidFill>
                  <a:srgbClr val="FF0000"/>
                </a:solidFill>
              </a:rPr>
              <a:t>强制缺失</a:t>
            </a:r>
          </a:p>
          <a:p>
            <a:r>
              <a:rPr lang="zh-CN" altLang="en-US" dirty="0"/>
              <a:t>如果预取影响了对正常未命中的处理，</a:t>
            </a:r>
            <a:br>
              <a:rPr lang="en-US" altLang="zh-CN" dirty="0"/>
            </a:br>
            <a:r>
              <a:rPr lang="zh-CN" altLang="en-US" dirty="0"/>
              <a:t>会降低性能。</a:t>
            </a:r>
          </a:p>
        </p:txBody>
      </p:sp>
    </p:spTree>
    <p:extLst>
      <p:ext uri="{BB962C8B-B14F-4D97-AF65-F5344CB8AC3E}">
        <p14:creationId xmlns:p14="http://schemas.microsoft.com/office/powerpoint/2010/main" val="52835652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276B2-2CC8-4817-BC02-C669A53F0EE2}"/>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FF3399"/>
                </a:solidFill>
              </a:rPr>
              <a:t>2. </a:t>
            </a:r>
            <a:r>
              <a:rPr lang="zh-CN" altLang="en-US" dirty="0">
                <a:solidFill>
                  <a:srgbClr val="FF3399"/>
                </a:solidFill>
              </a:rPr>
              <a:t>降低</a:t>
            </a:r>
            <a:r>
              <a:rPr lang="en-US" altLang="zh-CN" dirty="0">
                <a:solidFill>
                  <a:srgbClr val="FF3399"/>
                </a:solidFill>
              </a:rPr>
              <a:t>Cache</a:t>
            </a:r>
            <a:r>
              <a:rPr lang="zh-CN" altLang="en-US" dirty="0">
                <a:solidFill>
                  <a:srgbClr val="FF3399"/>
                </a:solidFill>
              </a:rPr>
              <a:t>的缺失率</a:t>
            </a:r>
            <a:endParaRPr lang="zh-CN" altLang="en-US" dirty="0"/>
          </a:p>
        </p:txBody>
      </p:sp>
      <p:sp>
        <p:nvSpPr>
          <p:cNvPr id="4" name="灯片编号占位符 3">
            <a:extLst>
              <a:ext uri="{FF2B5EF4-FFF2-40B4-BE49-F238E27FC236}">
                <a16:creationId xmlns:a16="http://schemas.microsoft.com/office/drawing/2014/main" id="{2AFCDA98-A7FE-4CAA-9470-70791A48031C}"/>
              </a:ext>
            </a:extLst>
          </p:cNvPr>
          <p:cNvSpPr>
            <a:spLocks noGrp="1"/>
          </p:cNvSpPr>
          <p:nvPr>
            <p:ph type="sldNum" sz="quarter" idx="11"/>
          </p:nvPr>
        </p:nvSpPr>
        <p:spPr/>
        <p:txBody>
          <a:bodyPr/>
          <a:lstStyle/>
          <a:p>
            <a:pPr>
              <a:defRPr/>
            </a:pPr>
            <a:fld id="{464B9F64-44C5-455F-821F-CBD1E9471E8E}" type="slidenum">
              <a:rPr lang="zh-CN" altLang="en-US" smtClean="0"/>
              <a:pPr>
                <a:defRPr/>
              </a:pPr>
              <a:t>56</a:t>
            </a:fld>
            <a:endParaRPr lang="en-US" altLang="zh-CN"/>
          </a:p>
        </p:txBody>
      </p:sp>
      <p:sp>
        <p:nvSpPr>
          <p:cNvPr id="5" name="标题 1">
            <a:extLst>
              <a:ext uri="{FF2B5EF4-FFF2-40B4-BE49-F238E27FC236}">
                <a16:creationId xmlns:a16="http://schemas.microsoft.com/office/drawing/2014/main" id="{637E2278-EE45-4B0A-A0DC-A97C6B13DCDC}"/>
              </a:ext>
            </a:extLst>
          </p:cNvPr>
          <p:cNvSpPr txBox="1">
            <a:spLocks/>
          </p:cNvSpPr>
          <p:nvPr/>
        </p:nvSpPr>
        <p:spPr bwMode="auto">
          <a:xfrm>
            <a:off x="590550" y="53041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r>
              <a:rPr lang="en-US" altLang="zh-CN" kern="0" dirty="0">
                <a:solidFill>
                  <a:srgbClr val="FF6600"/>
                </a:solidFill>
              </a:rPr>
              <a:t>6</a:t>
            </a:r>
            <a:r>
              <a:rPr lang="zh-CN" altLang="en-US" kern="0" dirty="0">
                <a:solidFill>
                  <a:srgbClr val="FF6600"/>
                </a:solidFill>
              </a:rPr>
              <a:t>）编译优化</a:t>
            </a:r>
          </a:p>
        </p:txBody>
      </p:sp>
      <p:sp>
        <p:nvSpPr>
          <p:cNvPr id="6" name="内容占位符 5">
            <a:extLst>
              <a:ext uri="{FF2B5EF4-FFF2-40B4-BE49-F238E27FC236}">
                <a16:creationId xmlns:a16="http://schemas.microsoft.com/office/drawing/2014/main" id="{EC976C47-0F05-4561-AA51-9075F2DFF024}"/>
              </a:ext>
            </a:extLst>
          </p:cNvPr>
          <p:cNvSpPr>
            <a:spLocks noGrp="1"/>
          </p:cNvSpPr>
          <p:nvPr>
            <p:ph idx="1"/>
          </p:nvPr>
        </p:nvSpPr>
        <p:spPr>
          <a:xfrm>
            <a:off x="457200" y="1053231"/>
            <a:ext cx="8507288" cy="5544121"/>
          </a:xfrm>
        </p:spPr>
        <p:txBody>
          <a:bodyPr/>
          <a:lstStyle/>
          <a:p>
            <a:pPr>
              <a:spcBef>
                <a:spcPts val="300"/>
              </a:spcBef>
            </a:pPr>
            <a:r>
              <a:rPr lang="zh-CN" altLang="en-US" sz="2400" dirty="0"/>
              <a:t>通过</a:t>
            </a:r>
            <a:r>
              <a:rPr lang="zh-CN" altLang="en-US" sz="2400" dirty="0">
                <a:solidFill>
                  <a:srgbClr val="FF0000"/>
                </a:solidFill>
              </a:rPr>
              <a:t>编译器</a:t>
            </a:r>
            <a:r>
              <a:rPr lang="zh-CN" altLang="en-US" sz="2400" dirty="0"/>
              <a:t>优化输出代码，无需修改硬件。</a:t>
            </a:r>
            <a:endParaRPr lang="en-US" altLang="zh-CN" sz="2400" dirty="0"/>
          </a:p>
          <a:p>
            <a:pPr>
              <a:spcBef>
                <a:spcPts val="300"/>
              </a:spcBef>
            </a:pPr>
            <a:r>
              <a:rPr lang="zh-CN" altLang="en-US" sz="2400" dirty="0"/>
              <a:t>编译器可以在不影响程序运行结果的情况下，</a:t>
            </a:r>
            <a:br>
              <a:rPr lang="en-US" altLang="zh-CN" sz="2400" dirty="0"/>
            </a:br>
            <a:r>
              <a:rPr lang="zh-CN" altLang="en-US" sz="2400" dirty="0"/>
              <a:t>改变程序中模块或指令的位置，改善指令和数据访问的时间和空间局部性，从而降低缺失率。</a:t>
            </a:r>
            <a:endParaRPr lang="en-US" altLang="zh-CN" sz="2400" dirty="0"/>
          </a:p>
          <a:p>
            <a:pPr>
              <a:spcBef>
                <a:spcPts val="300"/>
              </a:spcBef>
            </a:pPr>
            <a:r>
              <a:rPr lang="zh-CN" altLang="en-US" sz="2400" dirty="0"/>
              <a:t>为了降低</a:t>
            </a:r>
            <a:r>
              <a:rPr lang="en-US" altLang="zh-CN" sz="2400" dirty="0"/>
              <a:t>Cache</a:t>
            </a:r>
            <a:r>
              <a:rPr lang="zh-CN" altLang="en-US" sz="2400" dirty="0"/>
              <a:t>的缺失率，常用的编译优化技术：</a:t>
            </a:r>
            <a:endParaRPr lang="en-US" altLang="zh-CN" sz="2400" dirty="0"/>
          </a:p>
          <a:p>
            <a:pPr marL="630238" lvl="1" indent="-271463">
              <a:spcBef>
                <a:spcPts val="300"/>
              </a:spcBef>
            </a:pPr>
            <a:r>
              <a:rPr lang="zh-CN" altLang="en-US" sz="2400" dirty="0"/>
              <a:t>配合静态分支预测的分支调整：分支指令后面紧跟可能执行的基本块，使指令大概率顺序执行。</a:t>
            </a:r>
            <a:endParaRPr lang="en-US" altLang="zh-CN" sz="2400" dirty="0"/>
          </a:p>
          <a:p>
            <a:pPr marL="630238" lvl="1" indent="-271463">
              <a:spcBef>
                <a:spcPts val="300"/>
              </a:spcBef>
            </a:pPr>
            <a:r>
              <a:rPr lang="zh-CN" altLang="en-US" sz="2400" dirty="0"/>
              <a:t>数组合并：将相互独立的多个数组合并为一个复合数组，使其在内存中连续存储。</a:t>
            </a:r>
            <a:endParaRPr lang="en-US" altLang="zh-CN" sz="2400" dirty="0"/>
          </a:p>
          <a:p>
            <a:pPr marL="630238" lvl="1" indent="-271463">
              <a:spcBef>
                <a:spcPts val="300"/>
              </a:spcBef>
            </a:pPr>
            <a:r>
              <a:rPr lang="zh-CN" altLang="en-US" sz="2400" dirty="0"/>
              <a:t>循环融合：将若干个独立的循环融合为单个循环。</a:t>
            </a:r>
            <a:endParaRPr lang="en-US" altLang="zh-CN" sz="2400" dirty="0"/>
          </a:p>
          <a:p>
            <a:pPr marL="630238" lvl="1" indent="-271463">
              <a:spcBef>
                <a:spcPts val="300"/>
              </a:spcBef>
            </a:pPr>
            <a:r>
              <a:rPr lang="zh-CN" altLang="en-US" sz="2400" dirty="0"/>
              <a:t>内外循环交换。</a:t>
            </a:r>
            <a:endParaRPr lang="en-US" altLang="zh-CN" sz="2400" dirty="0"/>
          </a:p>
          <a:p>
            <a:pPr marL="630238" lvl="1" indent="-271463">
              <a:spcBef>
                <a:spcPts val="300"/>
              </a:spcBef>
            </a:pPr>
            <a:r>
              <a:rPr lang="zh-CN" altLang="en-US" sz="2400" dirty="0"/>
              <a:t>数组分块：如果程序在循环中同时访问多个数组，有按行访问的，也有按列访问的，可以将每个数组分成若干个子矩阵或块，每次仅对一个子矩阵或块进行操作。</a:t>
            </a:r>
          </a:p>
        </p:txBody>
      </p:sp>
    </p:spTree>
    <p:extLst>
      <p:ext uri="{BB962C8B-B14F-4D97-AF65-F5344CB8AC3E}">
        <p14:creationId xmlns:p14="http://schemas.microsoft.com/office/powerpoint/2010/main" val="255165125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276B2-2CC8-4817-BC02-C669A53F0EE2}"/>
              </a:ext>
            </a:extLst>
          </p:cNvPr>
          <p:cNvSpPr>
            <a:spLocks noGrp="1"/>
          </p:cNvSpPr>
          <p:nvPr>
            <p:ph type="title"/>
          </p:nvPr>
        </p:nvSpPr>
        <p:spPr/>
        <p:txBody>
          <a:bodyPr/>
          <a:lstStyle/>
          <a:p>
            <a:r>
              <a:rPr lang="it-IT" altLang="zh-CN" dirty="0"/>
              <a:t>4.3.6  Cache</a:t>
            </a:r>
            <a:r>
              <a:rPr lang="zh-CN" altLang="it-IT" dirty="0"/>
              <a:t>性能</a:t>
            </a:r>
            <a:r>
              <a:rPr lang="zh-CN" altLang="en-US" dirty="0"/>
              <a:t>提高</a:t>
            </a:r>
            <a:r>
              <a:rPr lang="en-US" altLang="zh-CN" dirty="0"/>
              <a:t>      </a:t>
            </a:r>
            <a:r>
              <a:rPr lang="en-US" altLang="zh-CN" dirty="0">
                <a:solidFill>
                  <a:srgbClr val="008000"/>
                </a:solidFill>
              </a:rPr>
              <a:t>3. </a:t>
            </a:r>
            <a:r>
              <a:rPr lang="zh-CN" altLang="en-US" dirty="0">
                <a:solidFill>
                  <a:srgbClr val="008000"/>
                </a:solidFill>
              </a:rPr>
              <a:t>减少</a:t>
            </a:r>
            <a:r>
              <a:rPr lang="en-US" altLang="zh-CN" dirty="0">
                <a:solidFill>
                  <a:srgbClr val="008000"/>
                </a:solidFill>
              </a:rPr>
              <a:t>Cache</a:t>
            </a:r>
            <a:r>
              <a:rPr lang="zh-CN" altLang="en-US" dirty="0">
                <a:solidFill>
                  <a:srgbClr val="008000"/>
                </a:solidFill>
              </a:rPr>
              <a:t>开销</a:t>
            </a:r>
          </a:p>
        </p:txBody>
      </p:sp>
      <p:sp>
        <p:nvSpPr>
          <p:cNvPr id="4" name="灯片编号占位符 3">
            <a:extLst>
              <a:ext uri="{FF2B5EF4-FFF2-40B4-BE49-F238E27FC236}">
                <a16:creationId xmlns:a16="http://schemas.microsoft.com/office/drawing/2014/main" id="{2AFCDA98-A7FE-4CAA-9470-70791A48031C}"/>
              </a:ext>
            </a:extLst>
          </p:cNvPr>
          <p:cNvSpPr>
            <a:spLocks noGrp="1"/>
          </p:cNvSpPr>
          <p:nvPr>
            <p:ph type="sldNum" sz="quarter" idx="11"/>
          </p:nvPr>
        </p:nvSpPr>
        <p:spPr/>
        <p:txBody>
          <a:bodyPr/>
          <a:lstStyle/>
          <a:p>
            <a:pPr>
              <a:defRPr/>
            </a:pPr>
            <a:fld id="{464B9F64-44C5-455F-821F-CBD1E9471E8E}" type="slidenum">
              <a:rPr lang="zh-CN" altLang="en-US" smtClean="0"/>
              <a:pPr>
                <a:defRPr/>
              </a:pPr>
              <a:t>57</a:t>
            </a:fld>
            <a:endParaRPr lang="en-US" altLang="zh-CN"/>
          </a:p>
        </p:txBody>
      </p:sp>
      <p:sp>
        <p:nvSpPr>
          <p:cNvPr id="6" name="内容占位符 5">
            <a:extLst>
              <a:ext uri="{FF2B5EF4-FFF2-40B4-BE49-F238E27FC236}">
                <a16:creationId xmlns:a16="http://schemas.microsoft.com/office/drawing/2014/main" id="{EC976C47-0F05-4561-AA51-9075F2DFF024}"/>
              </a:ext>
            </a:extLst>
          </p:cNvPr>
          <p:cNvSpPr>
            <a:spLocks noGrp="1"/>
          </p:cNvSpPr>
          <p:nvPr>
            <p:ph idx="1"/>
          </p:nvPr>
        </p:nvSpPr>
        <p:spPr>
          <a:xfrm>
            <a:off x="480810" y="1124744"/>
            <a:ext cx="8627694" cy="5328592"/>
          </a:xfrm>
        </p:spPr>
        <p:txBody>
          <a:bodyPr/>
          <a:lstStyle/>
          <a:p>
            <a:pPr>
              <a:lnSpc>
                <a:spcPct val="120000"/>
              </a:lnSpc>
              <a:spcBef>
                <a:spcPts val="600"/>
              </a:spcBef>
            </a:pPr>
            <a:r>
              <a:rPr lang="en-US" altLang="zh-CN" sz="2400" dirty="0"/>
              <a:t>Cache</a:t>
            </a:r>
            <a:r>
              <a:rPr lang="zh-CN" altLang="en-US" sz="2400" dirty="0"/>
              <a:t>访问</a:t>
            </a:r>
            <a:r>
              <a:rPr lang="zh-CN" altLang="en-US" sz="2400" dirty="0">
                <a:solidFill>
                  <a:srgbClr val="FF0000"/>
                </a:solidFill>
              </a:rPr>
              <a:t>流水化</a:t>
            </a:r>
            <a:r>
              <a:rPr lang="zh-CN" altLang="en-US" sz="2400" dirty="0"/>
              <a:t>。</a:t>
            </a:r>
            <a:endParaRPr lang="en-US" altLang="zh-CN" sz="2400" dirty="0"/>
          </a:p>
          <a:p>
            <a:pPr>
              <a:lnSpc>
                <a:spcPct val="120000"/>
              </a:lnSpc>
              <a:spcBef>
                <a:spcPts val="600"/>
              </a:spcBef>
            </a:pPr>
            <a:r>
              <a:rPr lang="zh-CN" altLang="en-US" sz="2400" dirty="0">
                <a:solidFill>
                  <a:srgbClr val="FF0000"/>
                </a:solidFill>
              </a:rPr>
              <a:t>非阻塞</a:t>
            </a:r>
            <a:r>
              <a:rPr lang="en-US" altLang="zh-CN" sz="2400" dirty="0"/>
              <a:t>Cache</a:t>
            </a:r>
            <a:r>
              <a:rPr lang="zh-CN" altLang="en-US" sz="2400" dirty="0"/>
              <a:t>技术：在</a:t>
            </a:r>
            <a:r>
              <a:rPr lang="en-US" altLang="zh-CN" sz="2400" dirty="0"/>
              <a:t>Cache</a:t>
            </a:r>
            <a:r>
              <a:rPr lang="zh-CN" altLang="en-US" sz="2400" dirty="0"/>
              <a:t>不命中、启动主存</a:t>
            </a:r>
            <a:r>
              <a:rPr lang="zh-CN" altLang="en-US" sz="2400" dirty="0">
                <a:solidFill>
                  <a:srgbClr val="D60093"/>
                </a:solidFill>
              </a:rPr>
              <a:t>装入</a:t>
            </a:r>
            <a:r>
              <a:rPr lang="zh-CN" altLang="en-US" sz="2400" dirty="0"/>
              <a:t>新块时，</a:t>
            </a:r>
            <a:br>
              <a:rPr lang="en-US" altLang="zh-CN" sz="2400" dirty="0"/>
            </a:br>
            <a:r>
              <a:rPr lang="en-US" altLang="zh-CN" sz="2400" dirty="0"/>
              <a:t>Cache</a:t>
            </a:r>
            <a:r>
              <a:rPr lang="zh-CN" altLang="en-US" sz="2400" dirty="0"/>
              <a:t>仍</a:t>
            </a:r>
            <a:r>
              <a:rPr lang="zh-CN" altLang="en-US" sz="2400" dirty="0">
                <a:solidFill>
                  <a:srgbClr val="D60093"/>
                </a:solidFill>
              </a:rPr>
              <a:t>允许</a:t>
            </a:r>
            <a:r>
              <a:rPr lang="en-US" altLang="zh-CN" sz="2400" dirty="0"/>
              <a:t>CPU</a:t>
            </a:r>
            <a:r>
              <a:rPr lang="zh-CN" altLang="en-US" sz="2400" dirty="0"/>
              <a:t>访问</a:t>
            </a:r>
            <a:r>
              <a:rPr lang="zh-CN" altLang="en-US" sz="2400" dirty="0">
                <a:solidFill>
                  <a:srgbClr val="0000FF"/>
                </a:solidFill>
              </a:rPr>
              <a:t>其它命中的数据</a:t>
            </a:r>
            <a:r>
              <a:rPr lang="zh-CN" altLang="en-US" sz="2400" dirty="0"/>
              <a:t>。</a:t>
            </a:r>
            <a:endParaRPr lang="en-US" altLang="zh-CN" sz="2400" dirty="0"/>
          </a:p>
          <a:p>
            <a:pPr lvl="1">
              <a:lnSpc>
                <a:spcPct val="120000"/>
              </a:lnSpc>
              <a:spcBef>
                <a:spcPts val="600"/>
              </a:spcBef>
            </a:pPr>
            <a:r>
              <a:rPr lang="zh-CN" altLang="en-US" sz="2400" dirty="0"/>
              <a:t>对于采用</a:t>
            </a:r>
            <a:r>
              <a:rPr lang="zh-CN" altLang="en-US" sz="2400" dirty="0">
                <a:solidFill>
                  <a:srgbClr val="6600FF"/>
                </a:solidFill>
              </a:rPr>
              <a:t>流水线</a:t>
            </a:r>
            <a:r>
              <a:rPr lang="zh-CN" altLang="en-US" sz="2400" dirty="0"/>
              <a:t>方式、允许指令</a:t>
            </a:r>
            <a:r>
              <a:rPr lang="zh-CN" altLang="en-US" sz="2400" dirty="0">
                <a:solidFill>
                  <a:srgbClr val="6600FF"/>
                </a:solidFill>
              </a:rPr>
              <a:t>乱序</a:t>
            </a:r>
            <a:r>
              <a:rPr lang="zh-CN" altLang="en-US" sz="2400" dirty="0"/>
              <a:t>执行的计算机，</a:t>
            </a:r>
            <a:br>
              <a:rPr lang="en-US" altLang="zh-CN" sz="2400" dirty="0"/>
            </a:br>
            <a:r>
              <a:rPr lang="zh-CN" altLang="en-US" sz="2400" dirty="0"/>
              <a:t>使用非阻塞</a:t>
            </a:r>
            <a:r>
              <a:rPr lang="en-US" altLang="zh-CN" sz="2400" dirty="0"/>
              <a:t>Cache</a:t>
            </a:r>
            <a:r>
              <a:rPr lang="zh-CN" altLang="en-US" sz="2400" dirty="0"/>
              <a:t>可以使性能得到明显提升。</a:t>
            </a:r>
            <a:endParaRPr lang="en-US" altLang="zh-CN" sz="2400" dirty="0"/>
          </a:p>
          <a:p>
            <a:pPr lvl="1">
              <a:lnSpc>
                <a:spcPct val="120000"/>
              </a:lnSpc>
              <a:spcBef>
                <a:spcPts val="600"/>
              </a:spcBef>
            </a:pPr>
            <a:r>
              <a:rPr lang="zh-CN" altLang="en-US" sz="2400" dirty="0"/>
              <a:t>非阻塞</a:t>
            </a:r>
            <a:r>
              <a:rPr lang="en-US" altLang="zh-CN" sz="2400" dirty="0"/>
              <a:t>Cache</a:t>
            </a:r>
            <a:r>
              <a:rPr lang="zh-CN" altLang="en-US" sz="2400" dirty="0"/>
              <a:t>大大增加了</a:t>
            </a:r>
            <a:r>
              <a:rPr lang="en-US" altLang="zh-CN" sz="2400" dirty="0"/>
              <a:t>Cache</a:t>
            </a:r>
            <a:r>
              <a:rPr lang="zh-CN" altLang="en-US" sz="2400" dirty="0">
                <a:solidFill>
                  <a:srgbClr val="C00000"/>
                </a:solidFill>
              </a:rPr>
              <a:t>控制器</a:t>
            </a:r>
            <a:r>
              <a:rPr lang="zh-CN" altLang="en-US" sz="2400" dirty="0"/>
              <a:t>的</a:t>
            </a:r>
            <a:r>
              <a:rPr lang="zh-CN" altLang="en-US" sz="2400" dirty="0">
                <a:solidFill>
                  <a:srgbClr val="C00000"/>
                </a:solidFill>
              </a:rPr>
              <a:t>复杂</a:t>
            </a:r>
            <a:r>
              <a:rPr lang="zh-CN" altLang="en-US" sz="2400" dirty="0"/>
              <a:t>度。</a:t>
            </a:r>
            <a:endParaRPr lang="en-US" altLang="zh-CN" sz="2400" dirty="0"/>
          </a:p>
          <a:p>
            <a:pPr>
              <a:lnSpc>
                <a:spcPct val="120000"/>
              </a:lnSpc>
              <a:spcBef>
                <a:spcPts val="600"/>
              </a:spcBef>
            </a:pPr>
            <a:r>
              <a:rPr lang="zh-CN" altLang="en-US" sz="2400" dirty="0"/>
              <a:t>使读不命中优先于写：增加</a:t>
            </a:r>
            <a:r>
              <a:rPr lang="zh-CN" altLang="en-US" sz="2400" dirty="0">
                <a:solidFill>
                  <a:srgbClr val="0000FF"/>
                </a:solidFill>
              </a:rPr>
              <a:t>写缓冲器</a:t>
            </a:r>
            <a:r>
              <a:rPr lang="zh-CN" altLang="en-US" sz="2400" dirty="0"/>
              <a:t>。</a:t>
            </a:r>
            <a:br>
              <a:rPr lang="en-US" altLang="zh-CN" sz="2400" dirty="0"/>
            </a:br>
            <a:r>
              <a:rPr lang="zh-CN" altLang="en-US" sz="2400" dirty="0"/>
              <a:t>如果</a:t>
            </a:r>
            <a:r>
              <a:rPr lang="en-US" altLang="zh-CN" sz="2400" dirty="0"/>
              <a:t>Cache</a:t>
            </a:r>
            <a:r>
              <a:rPr lang="zh-CN" altLang="en-US" sz="2400" dirty="0"/>
              <a:t>读不命中，且</a:t>
            </a:r>
            <a:r>
              <a:rPr lang="en-US" altLang="zh-CN" sz="2400" dirty="0"/>
              <a:t>Cache</a:t>
            </a:r>
            <a:r>
              <a:rPr lang="zh-CN" altLang="en-US" sz="2400" dirty="0">
                <a:solidFill>
                  <a:srgbClr val="008000"/>
                </a:solidFill>
              </a:rPr>
              <a:t>被替换的块</a:t>
            </a:r>
            <a:r>
              <a:rPr lang="zh-CN" altLang="en-US" sz="2400" dirty="0"/>
              <a:t>需要写回主存，</a:t>
            </a:r>
            <a:br>
              <a:rPr lang="en-US" altLang="zh-CN" sz="2400" dirty="0"/>
            </a:br>
            <a:r>
              <a:rPr lang="zh-CN" altLang="en-US" sz="2400" dirty="0"/>
              <a:t>可以先将被替换的块存入</a:t>
            </a:r>
            <a:r>
              <a:rPr lang="zh-CN" altLang="en-US" sz="2400" dirty="0">
                <a:solidFill>
                  <a:srgbClr val="0000FF"/>
                </a:solidFill>
              </a:rPr>
              <a:t>写缓冲器</a:t>
            </a:r>
            <a:r>
              <a:rPr lang="zh-CN" altLang="en-US" sz="2400" dirty="0"/>
              <a:t>，</a:t>
            </a:r>
            <a:br>
              <a:rPr lang="en-US" altLang="zh-CN" sz="2400" dirty="0"/>
            </a:br>
            <a:r>
              <a:rPr lang="zh-CN" altLang="en-US" sz="2400" dirty="0"/>
              <a:t>然后从主存把需要的块</a:t>
            </a:r>
            <a:r>
              <a:rPr lang="zh-CN" altLang="en-US" sz="2400" dirty="0">
                <a:solidFill>
                  <a:srgbClr val="D60093"/>
                </a:solidFill>
              </a:rPr>
              <a:t>装入</a:t>
            </a:r>
            <a:r>
              <a:rPr lang="en-US" altLang="zh-CN" sz="2400" dirty="0"/>
              <a:t>Cache</a:t>
            </a:r>
            <a:r>
              <a:rPr lang="zh-CN" altLang="en-US" sz="2400" dirty="0"/>
              <a:t>，</a:t>
            </a:r>
            <a:br>
              <a:rPr lang="en-US" altLang="zh-CN" sz="2400" dirty="0"/>
            </a:br>
            <a:r>
              <a:rPr lang="zh-CN" altLang="en-US" sz="2400" dirty="0"/>
              <a:t>最后再把替换的块从</a:t>
            </a:r>
            <a:r>
              <a:rPr lang="zh-CN" altLang="en-US" sz="2400" dirty="0">
                <a:solidFill>
                  <a:srgbClr val="0000FF"/>
                </a:solidFill>
              </a:rPr>
              <a:t>写缓冲器</a:t>
            </a:r>
            <a:r>
              <a:rPr lang="zh-CN" altLang="en-US" sz="2400" dirty="0">
                <a:solidFill>
                  <a:srgbClr val="C00000"/>
                </a:solidFill>
              </a:rPr>
              <a:t>写入主存</a:t>
            </a:r>
            <a:r>
              <a:rPr lang="zh-CN" altLang="en-US" sz="2400" dirty="0"/>
              <a:t>。</a:t>
            </a:r>
          </a:p>
        </p:txBody>
      </p:sp>
      <p:sp>
        <p:nvSpPr>
          <p:cNvPr id="7" name="标题 1">
            <a:extLst>
              <a:ext uri="{FF2B5EF4-FFF2-40B4-BE49-F238E27FC236}">
                <a16:creationId xmlns:a16="http://schemas.microsoft.com/office/drawing/2014/main" id="{D6D7A9DE-113F-4EDA-8DD5-CF2E0A79A267}"/>
              </a:ext>
            </a:extLst>
          </p:cNvPr>
          <p:cNvSpPr txBox="1">
            <a:spLocks/>
          </p:cNvSpPr>
          <p:nvPr/>
        </p:nvSpPr>
        <p:spPr bwMode="auto">
          <a:xfrm>
            <a:off x="590550" y="530410"/>
            <a:ext cx="8229600" cy="523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itchFamily="34" charset="0"/>
                <a:ea typeface="黑体" pitchFamily="49" charset="-122"/>
              </a:defRPr>
            </a:lvl2pPr>
            <a:lvl3pPr algn="l" rtl="0" eaLnBrk="0" fontAlgn="base" hangingPunct="0">
              <a:spcBef>
                <a:spcPct val="0"/>
              </a:spcBef>
              <a:spcAft>
                <a:spcPct val="0"/>
              </a:spcAft>
              <a:defRPr sz="2800" b="1">
                <a:solidFill>
                  <a:schemeClr val="bg2"/>
                </a:solidFill>
                <a:latin typeface="Arial" pitchFamily="34" charset="0"/>
                <a:ea typeface="黑体" pitchFamily="49" charset="-122"/>
              </a:defRPr>
            </a:lvl3pPr>
            <a:lvl4pPr algn="l" rtl="0" eaLnBrk="0" fontAlgn="base" hangingPunct="0">
              <a:spcBef>
                <a:spcPct val="0"/>
              </a:spcBef>
              <a:spcAft>
                <a:spcPct val="0"/>
              </a:spcAft>
              <a:defRPr sz="2800" b="1">
                <a:solidFill>
                  <a:schemeClr val="bg2"/>
                </a:solidFill>
                <a:latin typeface="Arial" pitchFamily="34" charset="0"/>
                <a:ea typeface="黑体" pitchFamily="49" charset="-122"/>
              </a:defRPr>
            </a:lvl4pPr>
            <a:lvl5pPr algn="l" rtl="0" eaLnBrk="0" fontAlgn="base" hangingPunct="0">
              <a:spcBef>
                <a:spcPct val="0"/>
              </a:spcBef>
              <a:spcAft>
                <a:spcPct val="0"/>
              </a:spcAft>
              <a:defRPr sz="2800" b="1">
                <a:solidFill>
                  <a:schemeClr val="bg2"/>
                </a:solidFill>
                <a:latin typeface="Arial" pitchFamily="34" charset="0"/>
                <a:ea typeface="黑体" pitchFamily="49" charset="-122"/>
              </a:defRPr>
            </a:lvl5pPr>
            <a:lvl6pPr marL="457200" algn="l" rtl="0" fontAlgn="base">
              <a:spcBef>
                <a:spcPct val="0"/>
              </a:spcBef>
              <a:spcAft>
                <a:spcPct val="0"/>
              </a:spcAft>
              <a:defRPr sz="2800" b="1">
                <a:solidFill>
                  <a:schemeClr val="bg2"/>
                </a:solidFill>
                <a:latin typeface="Arial" pitchFamily="34" charset="0"/>
                <a:ea typeface="黑体" pitchFamily="49" charset="-122"/>
              </a:defRPr>
            </a:lvl6pPr>
            <a:lvl7pPr marL="914400" algn="l" rtl="0" fontAlgn="base">
              <a:spcBef>
                <a:spcPct val="0"/>
              </a:spcBef>
              <a:spcAft>
                <a:spcPct val="0"/>
              </a:spcAft>
              <a:defRPr sz="2800" b="1">
                <a:solidFill>
                  <a:schemeClr val="bg2"/>
                </a:solidFill>
                <a:latin typeface="Arial" pitchFamily="34" charset="0"/>
                <a:ea typeface="黑体" pitchFamily="49" charset="-122"/>
              </a:defRPr>
            </a:lvl7pPr>
            <a:lvl8pPr marL="1371600" algn="l" rtl="0" fontAlgn="base">
              <a:spcBef>
                <a:spcPct val="0"/>
              </a:spcBef>
              <a:spcAft>
                <a:spcPct val="0"/>
              </a:spcAft>
              <a:defRPr sz="2800" b="1">
                <a:solidFill>
                  <a:schemeClr val="bg2"/>
                </a:solidFill>
                <a:latin typeface="Arial" pitchFamily="34" charset="0"/>
                <a:ea typeface="黑体" pitchFamily="49" charset="-122"/>
              </a:defRPr>
            </a:lvl8pPr>
            <a:lvl9pPr marL="1828800" algn="l" rtl="0" fontAlgn="base">
              <a:spcBef>
                <a:spcPct val="0"/>
              </a:spcBef>
              <a:spcAft>
                <a:spcPct val="0"/>
              </a:spcAft>
              <a:defRPr sz="2800" b="1">
                <a:solidFill>
                  <a:schemeClr val="bg2"/>
                </a:solidFill>
                <a:latin typeface="Arial" pitchFamily="34" charset="0"/>
                <a:ea typeface="黑体" pitchFamily="49" charset="-122"/>
              </a:defRPr>
            </a:lvl9pPr>
          </a:lstStyle>
          <a:p>
            <a:r>
              <a:rPr lang="zh-CN" altLang="en-US" kern="0" dirty="0">
                <a:solidFill>
                  <a:srgbClr val="FF6600"/>
                </a:solidFill>
              </a:rPr>
              <a:t>减少</a:t>
            </a:r>
            <a:r>
              <a:rPr lang="en-US" altLang="zh-CN" kern="0" dirty="0">
                <a:solidFill>
                  <a:srgbClr val="FF6600"/>
                </a:solidFill>
              </a:rPr>
              <a:t>Cache</a:t>
            </a:r>
            <a:r>
              <a:rPr lang="zh-CN" altLang="en-US" kern="0" dirty="0">
                <a:solidFill>
                  <a:srgbClr val="FF6600"/>
                </a:solidFill>
              </a:rPr>
              <a:t>命中与未命中时的开销。</a:t>
            </a:r>
          </a:p>
        </p:txBody>
      </p:sp>
      <p:pic>
        <p:nvPicPr>
          <p:cNvPr id="8194" name="Picture 2" descr="https://ss3.bdstatic.com/70cFv8Sh_Q1YnxGkpoWK1HF6hhy/it/u=1071140146,2353579793&amp;fm=26&amp;gp=0.jpg">
            <a:extLst>
              <a:ext uri="{FF2B5EF4-FFF2-40B4-BE49-F238E27FC236}">
                <a16:creationId xmlns:a16="http://schemas.microsoft.com/office/drawing/2014/main" id="{13A8BADC-56B8-4EBC-9BB5-FA96F9BC26EC}"/>
              </a:ext>
            </a:extLst>
          </p:cNvPr>
          <p:cNvPicPr>
            <a:picLocks noChangeAspect="1" noChangeArrowheads="1"/>
          </p:cNvPicPr>
          <p:nvPr/>
        </p:nvPicPr>
        <p:blipFill rotWithShape="1">
          <a:blip r:embed="rId2">
            <a:clrChange>
              <a:clrFrom>
                <a:srgbClr val="F6F6F6"/>
              </a:clrFrom>
              <a:clrTo>
                <a:srgbClr val="F6F6F6">
                  <a:alpha val="0"/>
                </a:srgbClr>
              </a:clrTo>
            </a:clrChange>
            <a:extLst>
              <a:ext uri="{28A0092B-C50C-407E-A947-70E740481C1C}">
                <a14:useLocalDpi xmlns:a14="http://schemas.microsoft.com/office/drawing/2010/main" val="0"/>
              </a:ext>
            </a:extLst>
          </a:blip>
          <a:srcRect l="10689" t="9538" r="1618" b="9538"/>
          <a:stretch/>
        </p:blipFill>
        <p:spPr bwMode="auto">
          <a:xfrm>
            <a:off x="6708475" y="5291020"/>
            <a:ext cx="2256013" cy="1478078"/>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AB79DA79-81AB-4DF1-B1F1-01F767304809}"/>
              </a:ext>
            </a:extLst>
          </p:cNvPr>
          <p:cNvSpPr/>
          <p:nvPr/>
        </p:nvSpPr>
        <p:spPr>
          <a:xfrm>
            <a:off x="6813126" y="6480954"/>
            <a:ext cx="1191141" cy="347876"/>
          </a:xfrm>
          <a:prstGeom prst="rect">
            <a:avLst/>
          </a:prstGeom>
        </p:spPr>
        <p:txBody>
          <a:bodyPr wrap="none">
            <a:noAutofit/>
          </a:bodyPr>
          <a:lstStyle/>
          <a:p>
            <a:r>
              <a:rPr lang="zh-CN" altLang="en-US" sz="2400" dirty="0">
                <a:solidFill>
                  <a:schemeClr val="accent6">
                    <a:lumMod val="75000"/>
                  </a:schemeClr>
                </a:solidFill>
                <a:latin typeface="Vladimir Script" panose="03050402040407070305" pitchFamily="66" charset="0"/>
              </a:rPr>
              <a:t>The End</a:t>
            </a:r>
          </a:p>
        </p:txBody>
      </p:sp>
    </p:spTree>
    <p:extLst>
      <p:ext uri="{BB962C8B-B14F-4D97-AF65-F5344CB8AC3E}">
        <p14:creationId xmlns:p14="http://schemas.microsoft.com/office/powerpoint/2010/main" val="54353358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25EA7-0FDF-418B-87AA-662A8216B016}"/>
              </a:ext>
            </a:extLst>
          </p:cNvPr>
          <p:cNvSpPr>
            <a:spLocks noGrp="1"/>
          </p:cNvSpPr>
          <p:nvPr>
            <p:ph type="title"/>
          </p:nvPr>
        </p:nvSpPr>
        <p:spPr/>
        <p:txBody>
          <a:bodyPr/>
          <a:lstStyle/>
          <a:p>
            <a:r>
              <a:rPr lang="zh-CN" altLang="en-US" dirty="0"/>
              <a:t>例子：</a:t>
            </a:r>
            <a:r>
              <a:rPr lang="en-US" altLang="zh-CN" dirty="0"/>
              <a:t>Intel x86 </a:t>
            </a:r>
            <a:r>
              <a:rPr lang="zh-CN" altLang="en-US" dirty="0"/>
              <a:t>处理器 的 </a:t>
            </a:r>
            <a:r>
              <a:rPr lang="en-US" altLang="zh-CN" dirty="0"/>
              <a:t>Cache</a:t>
            </a:r>
            <a:endParaRPr lang="zh-CN" altLang="en-US" dirty="0"/>
          </a:p>
        </p:txBody>
      </p:sp>
      <p:sp>
        <p:nvSpPr>
          <p:cNvPr id="4" name="灯片编号占位符 3">
            <a:extLst>
              <a:ext uri="{FF2B5EF4-FFF2-40B4-BE49-F238E27FC236}">
                <a16:creationId xmlns:a16="http://schemas.microsoft.com/office/drawing/2014/main" id="{D6303299-8349-4BFB-9601-47EFB0ED00ED}"/>
              </a:ext>
            </a:extLst>
          </p:cNvPr>
          <p:cNvSpPr>
            <a:spLocks noGrp="1"/>
          </p:cNvSpPr>
          <p:nvPr>
            <p:ph type="sldNum" sz="quarter" idx="11"/>
          </p:nvPr>
        </p:nvSpPr>
        <p:spPr/>
        <p:txBody>
          <a:bodyPr/>
          <a:lstStyle/>
          <a:p>
            <a:pPr>
              <a:defRPr/>
            </a:pPr>
            <a:fld id="{464B9F64-44C5-455F-821F-CBD1E9471E8E}" type="slidenum">
              <a:rPr lang="zh-CN" altLang="en-US" smtClean="0"/>
              <a:pPr>
                <a:defRPr/>
              </a:pPr>
              <a:t>58</a:t>
            </a:fld>
            <a:endParaRPr lang="en-US" altLang="zh-CN"/>
          </a:p>
        </p:txBody>
      </p:sp>
      <p:pic>
        <p:nvPicPr>
          <p:cNvPr id="5" name="图片 4">
            <a:extLst>
              <a:ext uri="{FF2B5EF4-FFF2-40B4-BE49-F238E27FC236}">
                <a16:creationId xmlns:a16="http://schemas.microsoft.com/office/drawing/2014/main" id="{40E7A84B-AAB9-4251-BB9D-B3DC79D55096}"/>
              </a:ext>
            </a:extLst>
          </p:cNvPr>
          <p:cNvPicPr>
            <a:picLocks noChangeAspect="1"/>
          </p:cNvPicPr>
          <p:nvPr/>
        </p:nvPicPr>
        <p:blipFill>
          <a:blip r:embed="rId3"/>
          <a:stretch>
            <a:fillRect/>
          </a:stretch>
        </p:blipFill>
        <p:spPr>
          <a:xfrm>
            <a:off x="71624" y="1124742"/>
            <a:ext cx="4480920" cy="4469801"/>
          </a:xfrm>
          <a:prstGeom prst="rect">
            <a:avLst/>
          </a:prstGeom>
        </p:spPr>
      </p:pic>
      <p:pic>
        <p:nvPicPr>
          <p:cNvPr id="6" name="图片 5">
            <a:extLst>
              <a:ext uri="{FF2B5EF4-FFF2-40B4-BE49-F238E27FC236}">
                <a16:creationId xmlns:a16="http://schemas.microsoft.com/office/drawing/2014/main" id="{B74C996C-4A7A-4BA0-BA99-674D1731A833}"/>
              </a:ext>
            </a:extLst>
          </p:cNvPr>
          <p:cNvPicPr>
            <a:picLocks noChangeAspect="1"/>
          </p:cNvPicPr>
          <p:nvPr/>
        </p:nvPicPr>
        <p:blipFill>
          <a:blip r:embed="rId4"/>
          <a:stretch>
            <a:fillRect/>
          </a:stretch>
        </p:blipFill>
        <p:spPr>
          <a:xfrm>
            <a:off x="4600719" y="1124743"/>
            <a:ext cx="4480919" cy="4469800"/>
          </a:xfrm>
          <a:prstGeom prst="rect">
            <a:avLst/>
          </a:prstGeom>
        </p:spPr>
      </p:pic>
    </p:spTree>
    <p:extLst>
      <p:ext uri="{BB962C8B-B14F-4D97-AF65-F5344CB8AC3E}">
        <p14:creationId xmlns:p14="http://schemas.microsoft.com/office/powerpoint/2010/main" val="27596918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p:spPr>
        <p:txBody>
          <a:bodyPr/>
          <a:lstStyle/>
          <a:p>
            <a:fld id="{6551982F-E504-467E-B03D-B1D4DB650604}" type="slidenum">
              <a:rPr lang="zh-CN" altLang="en-US" smtClean="0"/>
              <a:pPr/>
              <a:t>59</a:t>
            </a:fld>
            <a:endParaRPr lang="en-US" altLang="zh-CN"/>
          </a:p>
        </p:txBody>
      </p:sp>
      <p:sp>
        <p:nvSpPr>
          <p:cNvPr id="6148" name="Rectangle 2"/>
          <p:cNvSpPr>
            <a:spLocks noGrp="1" noChangeArrowheads="1"/>
          </p:cNvSpPr>
          <p:nvPr>
            <p:ph type="title"/>
          </p:nvPr>
        </p:nvSpPr>
        <p:spPr/>
        <p:txBody>
          <a:bodyPr/>
          <a:lstStyle/>
          <a:p>
            <a:pPr eaLnBrk="1" hangingPunct="1"/>
            <a:r>
              <a:rPr lang="zh-CN" altLang="en-US" dirty="0"/>
              <a:t>例子：</a:t>
            </a:r>
            <a:r>
              <a:rPr lang="en-US" altLang="zh-CN" dirty="0"/>
              <a:t>Pentium II </a:t>
            </a:r>
            <a:r>
              <a:rPr lang="zh-CN" altLang="en-US" dirty="0"/>
              <a:t>的 </a:t>
            </a:r>
            <a:r>
              <a:rPr lang="en-US" altLang="zh-CN" dirty="0"/>
              <a:t>Cache</a:t>
            </a:r>
            <a:endParaRPr lang="zh-CN" altLang="en-US" dirty="0"/>
          </a:p>
        </p:txBody>
      </p:sp>
      <p:graphicFrame>
        <p:nvGraphicFramePr>
          <p:cNvPr id="6146" name="Object 7"/>
          <p:cNvGraphicFramePr>
            <a:graphicFrameLocks noChangeAspect="1"/>
          </p:cNvGraphicFramePr>
          <p:nvPr>
            <p:extLst>
              <p:ext uri="{D42A27DB-BD31-4B8C-83A1-F6EECF244321}">
                <p14:modId xmlns:p14="http://schemas.microsoft.com/office/powerpoint/2010/main" val="1634753400"/>
              </p:ext>
            </p:extLst>
          </p:nvPr>
        </p:nvGraphicFramePr>
        <p:xfrm>
          <a:off x="179512" y="404664"/>
          <a:ext cx="7050524" cy="6113487"/>
        </p:xfrm>
        <a:graphic>
          <a:graphicData uri="http://schemas.openxmlformats.org/presentationml/2006/ole">
            <mc:AlternateContent xmlns:mc="http://schemas.openxmlformats.org/markup-compatibility/2006">
              <mc:Choice xmlns:v="urn:schemas-microsoft-com:vml" Requires="v">
                <p:oleObj spid="_x0000_s6236" name="Visio" r:id="rId3" imgW="3790798" imgH="3286963" progId="Visio.Drawing.11">
                  <p:embed/>
                </p:oleObj>
              </mc:Choice>
              <mc:Fallback>
                <p:oleObj name="Visio" r:id="rId3" imgW="3790798" imgH="3286963"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04664"/>
                        <a:ext cx="7050524" cy="6113487"/>
                      </a:xfrm>
                      <a:prstGeom prst="rect">
                        <a:avLst/>
                      </a:prstGeom>
                      <a:noFill/>
                      <a:ln>
                        <a:noFill/>
                      </a:ln>
                      <a:effectLst/>
                      <a:extLst/>
                    </p:spPr>
                  </p:pic>
                </p:oleObj>
              </mc:Fallback>
            </mc:AlternateContent>
          </a:graphicData>
        </a:graphic>
      </p:graphicFrame>
      <p:sp>
        <p:nvSpPr>
          <p:cNvPr id="2" name="矩形 1">
            <a:extLst>
              <a:ext uri="{FF2B5EF4-FFF2-40B4-BE49-F238E27FC236}">
                <a16:creationId xmlns:a16="http://schemas.microsoft.com/office/drawing/2014/main" id="{AB91E9A9-68D2-4315-9683-691F362ADFFC}"/>
              </a:ext>
            </a:extLst>
          </p:cNvPr>
          <p:cNvSpPr/>
          <p:nvPr/>
        </p:nvSpPr>
        <p:spPr>
          <a:xfrm>
            <a:off x="5950421" y="260648"/>
            <a:ext cx="3158083" cy="1938992"/>
          </a:xfrm>
          <a:prstGeom prst="rect">
            <a:avLst/>
          </a:prstGeom>
        </p:spPr>
        <p:txBody>
          <a:bodyPr wrap="square">
            <a:spAutoFit/>
          </a:bodyPr>
          <a:lstStyle/>
          <a:p>
            <a:r>
              <a:rPr lang="en-US" altLang="zh-CN" sz="2400" dirty="0">
                <a:solidFill>
                  <a:srgbClr val="C00000"/>
                </a:solidFill>
              </a:rPr>
              <a:t>L1 Cache</a:t>
            </a:r>
            <a:r>
              <a:rPr lang="zh-CN" altLang="en-US" sz="2400" dirty="0">
                <a:solidFill>
                  <a:srgbClr val="C00000"/>
                </a:solidFill>
              </a:rPr>
              <a:t>：</a:t>
            </a:r>
            <a:endParaRPr lang="en-US" altLang="zh-CN" sz="2400" dirty="0">
              <a:solidFill>
                <a:srgbClr val="C00000"/>
              </a:solidFill>
            </a:endParaRPr>
          </a:p>
          <a:p>
            <a:r>
              <a:rPr lang="en-US" altLang="zh-CN" sz="2400" dirty="0">
                <a:solidFill>
                  <a:srgbClr val="6600FF"/>
                </a:solidFill>
              </a:rPr>
              <a:t>2</a:t>
            </a:r>
            <a:r>
              <a:rPr lang="zh-CN" altLang="en-US" sz="2400" dirty="0">
                <a:solidFill>
                  <a:srgbClr val="6600FF"/>
                </a:solidFill>
              </a:rPr>
              <a:t>路组相联</a:t>
            </a:r>
            <a:r>
              <a:rPr lang="en-US" altLang="zh-CN" sz="2400" dirty="0">
                <a:solidFill>
                  <a:srgbClr val="6600FF"/>
                </a:solidFill>
                <a:latin typeface="宋体" pitchFamily="2" charset="-122"/>
              </a:rPr>
              <a:t>(</a:t>
            </a:r>
            <a:r>
              <a:rPr lang="zh-CN" altLang="en-US" sz="2400" dirty="0">
                <a:solidFill>
                  <a:srgbClr val="6600FF"/>
                </a:solidFill>
              </a:rPr>
              <a:t>每组</a:t>
            </a:r>
            <a:r>
              <a:rPr lang="en-US" altLang="zh-CN" sz="2400" dirty="0">
                <a:solidFill>
                  <a:srgbClr val="6600FF"/>
                </a:solidFill>
              </a:rPr>
              <a:t>2</a:t>
            </a:r>
            <a:r>
              <a:rPr lang="zh-CN" altLang="en-US" sz="2400" dirty="0">
                <a:solidFill>
                  <a:srgbClr val="6600FF"/>
                </a:solidFill>
              </a:rPr>
              <a:t>块</a:t>
            </a:r>
            <a:r>
              <a:rPr lang="en-US" altLang="zh-CN" sz="2400" dirty="0">
                <a:solidFill>
                  <a:srgbClr val="6600FF"/>
                </a:solidFill>
                <a:latin typeface="宋体" pitchFamily="2" charset="-122"/>
              </a:rPr>
              <a:t>)</a:t>
            </a:r>
            <a:r>
              <a:rPr lang="zh-CN" altLang="en-US" sz="2400" dirty="0">
                <a:solidFill>
                  <a:srgbClr val="6600FF"/>
                </a:solidFill>
              </a:rPr>
              <a:t>，</a:t>
            </a:r>
            <a:br>
              <a:rPr lang="en-US" altLang="zh-CN" sz="2400" dirty="0">
                <a:solidFill>
                  <a:srgbClr val="6600FF"/>
                </a:solidFill>
              </a:rPr>
            </a:br>
            <a:r>
              <a:rPr lang="zh-CN" altLang="en-US" sz="2400" dirty="0">
                <a:solidFill>
                  <a:srgbClr val="6600FF"/>
                </a:solidFill>
              </a:rPr>
              <a:t>每路</a:t>
            </a:r>
            <a:r>
              <a:rPr lang="en-US" altLang="zh-CN" sz="2400" dirty="0">
                <a:solidFill>
                  <a:srgbClr val="6600FF"/>
                </a:solidFill>
              </a:rPr>
              <a:t>128</a:t>
            </a:r>
            <a:r>
              <a:rPr lang="zh-CN" altLang="en-US" sz="2400" dirty="0">
                <a:solidFill>
                  <a:srgbClr val="6600FF"/>
                </a:solidFill>
              </a:rPr>
              <a:t>块</a:t>
            </a:r>
            <a:r>
              <a:rPr lang="en-US" altLang="zh-CN" sz="2400" dirty="0">
                <a:solidFill>
                  <a:srgbClr val="6600FF"/>
                </a:solidFill>
                <a:latin typeface="+mn-ea"/>
                <a:ea typeface="+mn-ea"/>
              </a:rPr>
              <a:t>(</a:t>
            </a:r>
            <a:r>
              <a:rPr lang="zh-CN" altLang="en-US" sz="2400" dirty="0">
                <a:solidFill>
                  <a:srgbClr val="6600FF"/>
                </a:solidFill>
                <a:latin typeface="+mn-ea"/>
                <a:ea typeface="+mn-ea"/>
              </a:rPr>
              <a:t>组</a:t>
            </a:r>
            <a:r>
              <a:rPr lang="en-US" altLang="zh-CN" sz="2400" dirty="0">
                <a:solidFill>
                  <a:srgbClr val="6600FF"/>
                </a:solidFill>
                <a:latin typeface="+mn-ea"/>
                <a:ea typeface="+mn-ea"/>
              </a:rPr>
              <a:t>)</a:t>
            </a:r>
            <a:r>
              <a:rPr lang="zh-CN" altLang="en-US" sz="2400" dirty="0">
                <a:solidFill>
                  <a:srgbClr val="6600FF"/>
                </a:solidFill>
              </a:rPr>
              <a:t>，</a:t>
            </a:r>
            <a:endParaRPr lang="en-US" altLang="zh-CN" sz="2400" dirty="0">
              <a:solidFill>
                <a:srgbClr val="6600FF"/>
              </a:solidFill>
            </a:endParaRPr>
          </a:p>
          <a:p>
            <a:r>
              <a:rPr lang="zh-CN" altLang="en-US" sz="2400" dirty="0">
                <a:solidFill>
                  <a:srgbClr val="6600FF"/>
                </a:solidFill>
              </a:rPr>
              <a:t>每块</a:t>
            </a:r>
            <a:r>
              <a:rPr lang="en-US" altLang="zh-CN" sz="2400" dirty="0">
                <a:solidFill>
                  <a:srgbClr val="6600FF"/>
                </a:solidFill>
              </a:rPr>
              <a:t>32B</a:t>
            </a:r>
            <a:r>
              <a:rPr lang="zh-CN" altLang="en-US" sz="2400" dirty="0">
                <a:solidFill>
                  <a:srgbClr val="6600FF"/>
                </a:solidFill>
              </a:rPr>
              <a:t>，</a:t>
            </a:r>
            <a:endParaRPr lang="en-US" altLang="zh-CN" sz="2400" dirty="0">
              <a:solidFill>
                <a:srgbClr val="6600FF"/>
              </a:solidFill>
            </a:endParaRPr>
          </a:p>
          <a:p>
            <a:r>
              <a:rPr lang="en-US" altLang="zh-CN" sz="2400" dirty="0">
                <a:solidFill>
                  <a:srgbClr val="6600FF"/>
                </a:solidFill>
              </a:rPr>
              <a:t>LRU</a:t>
            </a:r>
            <a:r>
              <a:rPr lang="zh-CN" altLang="en-US" sz="2400" dirty="0">
                <a:solidFill>
                  <a:srgbClr val="6600FF"/>
                </a:solidFill>
              </a:rPr>
              <a:t>替换算法。</a:t>
            </a:r>
          </a:p>
        </p:txBody>
      </p:sp>
      <p:sp>
        <p:nvSpPr>
          <p:cNvPr id="6149" name="Text Box 6"/>
          <p:cNvSpPr txBox="1">
            <a:spLocks noChangeArrowheads="1"/>
          </p:cNvSpPr>
          <p:nvPr/>
        </p:nvSpPr>
        <p:spPr bwMode="auto">
          <a:xfrm>
            <a:off x="1403598" y="6150247"/>
            <a:ext cx="3816474" cy="519113"/>
          </a:xfrm>
          <a:prstGeom prst="rect">
            <a:avLst/>
          </a:prstGeom>
          <a:noFill/>
          <a:ln w="28575" algn="ctr">
            <a:noFill/>
            <a:miter lim="800000"/>
            <a:headEnd/>
            <a:tailEnd/>
          </a:ln>
        </p:spPr>
        <p:txBody>
          <a:bodyPr wrap="square">
            <a:spAutoFit/>
          </a:bodyPr>
          <a:lstStyle/>
          <a:p>
            <a:pPr algn="ctr">
              <a:spcBef>
                <a:spcPct val="50000"/>
              </a:spcBef>
            </a:pPr>
            <a:r>
              <a:rPr lang="en-US" altLang="zh-CN" dirty="0">
                <a:solidFill>
                  <a:schemeClr val="bg2"/>
                </a:solidFill>
              </a:rPr>
              <a:t>Pentium Ⅱ </a:t>
            </a:r>
            <a:r>
              <a:rPr lang="zh-CN" altLang="en-US" dirty="0">
                <a:solidFill>
                  <a:schemeClr val="bg2"/>
                </a:solidFill>
              </a:rPr>
              <a:t>结构框图</a:t>
            </a:r>
          </a:p>
        </p:txBody>
      </p:sp>
      <p:sp>
        <p:nvSpPr>
          <p:cNvPr id="4" name="矩形 3">
            <a:extLst>
              <a:ext uri="{FF2B5EF4-FFF2-40B4-BE49-F238E27FC236}">
                <a16:creationId xmlns:a16="http://schemas.microsoft.com/office/drawing/2014/main" id="{749F4085-1CBE-4DD7-A48F-FB7F4D037F37}"/>
              </a:ext>
            </a:extLst>
          </p:cNvPr>
          <p:cNvSpPr/>
          <p:nvPr/>
        </p:nvSpPr>
        <p:spPr>
          <a:xfrm>
            <a:off x="2377256" y="2714480"/>
            <a:ext cx="1127232" cy="461665"/>
          </a:xfrm>
          <a:prstGeom prst="rect">
            <a:avLst/>
          </a:prstGeom>
        </p:spPr>
        <p:txBody>
          <a:bodyPr wrap="none">
            <a:spAutoFit/>
          </a:bodyPr>
          <a:lstStyle/>
          <a:p>
            <a:r>
              <a:rPr lang="en-US" altLang="zh-CN" sz="2400" dirty="0">
                <a:solidFill>
                  <a:srgbClr val="FF6600"/>
                </a:solidFill>
              </a:rPr>
              <a:t>CPU</a:t>
            </a:r>
            <a:r>
              <a:rPr lang="zh-CN" altLang="en-US" sz="2400" dirty="0">
                <a:solidFill>
                  <a:srgbClr val="FF6600"/>
                </a:solidFill>
              </a:rPr>
              <a:t>内</a:t>
            </a:r>
            <a:endParaRPr lang="zh-CN" altLang="en-US" dirty="0">
              <a:solidFill>
                <a:srgbClr val="FF6600"/>
              </a:solidFill>
            </a:endParaRPr>
          </a:p>
        </p:txBody>
      </p:sp>
      <p:sp>
        <p:nvSpPr>
          <p:cNvPr id="9" name="矩形 8">
            <a:extLst>
              <a:ext uri="{FF2B5EF4-FFF2-40B4-BE49-F238E27FC236}">
                <a16:creationId xmlns:a16="http://schemas.microsoft.com/office/drawing/2014/main" id="{9E972A4B-5573-4433-AA96-3D056AACFA8E}"/>
              </a:ext>
            </a:extLst>
          </p:cNvPr>
          <p:cNvSpPr/>
          <p:nvPr/>
        </p:nvSpPr>
        <p:spPr>
          <a:xfrm>
            <a:off x="340780" y="5805264"/>
            <a:ext cx="1127232" cy="461665"/>
          </a:xfrm>
          <a:prstGeom prst="rect">
            <a:avLst/>
          </a:prstGeom>
        </p:spPr>
        <p:txBody>
          <a:bodyPr wrap="none">
            <a:spAutoFit/>
          </a:bodyPr>
          <a:lstStyle/>
          <a:p>
            <a:r>
              <a:rPr lang="en-US" altLang="zh-CN" sz="2400" dirty="0">
                <a:solidFill>
                  <a:srgbClr val="FF6600"/>
                </a:solidFill>
              </a:rPr>
              <a:t>CPU</a:t>
            </a:r>
            <a:r>
              <a:rPr lang="zh-CN" altLang="en-US" sz="2400" dirty="0">
                <a:solidFill>
                  <a:srgbClr val="FF6600"/>
                </a:solidFill>
              </a:rPr>
              <a:t>外</a:t>
            </a:r>
            <a:endParaRPr lang="zh-CN" altLang="en-US" dirty="0">
              <a:solidFill>
                <a:srgbClr val="FF6600"/>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p>
            <a:fld id="{DC09158E-0DCD-4959-801F-890F8A0A902D}" type="slidenum">
              <a:rPr lang="zh-CN" altLang="en-US" smtClean="0"/>
              <a:pPr/>
              <a:t>6</a:t>
            </a:fld>
            <a:endParaRPr lang="en-US" altLang="zh-CN"/>
          </a:p>
        </p:txBody>
      </p:sp>
      <p:sp>
        <p:nvSpPr>
          <p:cNvPr id="19459" name="Rectangle 2"/>
          <p:cNvSpPr>
            <a:spLocks noGrp="1" noChangeArrowheads="1"/>
          </p:cNvSpPr>
          <p:nvPr>
            <p:ph type="title"/>
          </p:nvPr>
        </p:nvSpPr>
        <p:spPr/>
        <p:txBody>
          <a:bodyPr/>
          <a:lstStyle/>
          <a:p>
            <a:pPr eaLnBrk="1" hangingPunct="1"/>
            <a:r>
              <a:rPr lang="en-US" altLang="zh-CN"/>
              <a:t>4.3.1 Cache</a:t>
            </a:r>
            <a:r>
              <a:rPr lang="zh-CN" altLang="en-US"/>
              <a:t>的工作原理</a:t>
            </a:r>
          </a:p>
        </p:txBody>
      </p:sp>
      <p:sp>
        <p:nvSpPr>
          <p:cNvPr id="19460" name="Rectangle 3"/>
          <p:cNvSpPr>
            <a:spLocks noGrp="1" noChangeArrowheads="1"/>
          </p:cNvSpPr>
          <p:nvPr>
            <p:ph type="body" idx="1"/>
          </p:nvPr>
        </p:nvSpPr>
        <p:spPr>
          <a:xfrm>
            <a:off x="251520" y="620714"/>
            <a:ext cx="8867328" cy="4140160"/>
          </a:xfrm>
        </p:spPr>
        <p:txBody>
          <a:bodyPr/>
          <a:lstStyle/>
          <a:p>
            <a:pPr marL="361950" indent="-361950" eaLnBrk="1" hangingPunct="1">
              <a:buSzTx/>
              <a:buFont typeface="Wingdings" pitchFamily="2" charset="2"/>
              <a:buAutoNum type="arabicPeriod"/>
            </a:pPr>
            <a:r>
              <a:rPr lang="zh-CN" altLang="en-US" dirty="0"/>
              <a:t>程序、数据的</a:t>
            </a:r>
            <a:r>
              <a:rPr lang="zh-CN" altLang="en-US" dirty="0">
                <a:solidFill>
                  <a:srgbClr val="FF0066"/>
                </a:solidFill>
              </a:rPr>
              <a:t>局部性</a:t>
            </a:r>
            <a:r>
              <a:rPr lang="zh-CN" altLang="en-US" dirty="0"/>
              <a:t>原理；价格矛盾。</a:t>
            </a:r>
          </a:p>
          <a:p>
            <a:pPr marL="715963" lvl="1" indent="-361950" eaLnBrk="1" hangingPunct="1"/>
            <a:r>
              <a:rPr lang="zh-CN" altLang="en-US" dirty="0">
                <a:solidFill>
                  <a:srgbClr val="0000FF"/>
                </a:solidFill>
              </a:rPr>
              <a:t>时间</a:t>
            </a:r>
            <a:r>
              <a:rPr lang="zh-CN" altLang="en-US" dirty="0"/>
              <a:t>局部性</a:t>
            </a:r>
          </a:p>
          <a:p>
            <a:pPr marL="715963" lvl="1" indent="-361950" eaLnBrk="1" hangingPunct="1"/>
            <a:r>
              <a:rPr lang="zh-CN" altLang="en-US" dirty="0">
                <a:solidFill>
                  <a:srgbClr val="0000FF"/>
                </a:solidFill>
              </a:rPr>
              <a:t>空间</a:t>
            </a:r>
            <a:r>
              <a:rPr lang="zh-CN" altLang="en-US" dirty="0"/>
              <a:t>局部性</a:t>
            </a:r>
          </a:p>
          <a:p>
            <a:pPr marL="361950" indent="-361950" eaLnBrk="1" hangingPunct="1">
              <a:buSzTx/>
              <a:buFont typeface="Wingdings" pitchFamily="2" charset="2"/>
              <a:buAutoNum type="arabicPeriod"/>
            </a:pPr>
            <a:r>
              <a:rPr lang="en-US" altLang="zh-CN" dirty="0"/>
              <a:t>Cache</a:t>
            </a:r>
            <a:r>
              <a:rPr lang="zh-CN" altLang="en-US" dirty="0"/>
              <a:t>的工作过程</a:t>
            </a:r>
          </a:p>
          <a:p>
            <a:pPr marL="715963" lvl="1" indent="-361950" eaLnBrk="1" hangingPunct="1"/>
            <a:r>
              <a:rPr lang="zh-CN" altLang="en-US" dirty="0">
                <a:solidFill>
                  <a:srgbClr val="0000FF"/>
                </a:solidFill>
              </a:rPr>
              <a:t>流水</a:t>
            </a:r>
            <a:r>
              <a:rPr lang="zh-CN" altLang="en-US" dirty="0"/>
              <a:t>处理：地址变换、访问</a:t>
            </a:r>
            <a:r>
              <a:rPr lang="en-US" altLang="zh-CN" dirty="0"/>
              <a:t>Cache</a:t>
            </a:r>
          </a:p>
          <a:p>
            <a:pPr marL="715963" lvl="1" indent="-361950" eaLnBrk="1" hangingPunct="1"/>
            <a:r>
              <a:rPr lang="en-US" altLang="zh-CN" dirty="0">
                <a:solidFill>
                  <a:srgbClr val="0000FF"/>
                </a:solidFill>
              </a:rPr>
              <a:t>Cache</a:t>
            </a:r>
            <a:r>
              <a:rPr lang="en-US" altLang="zh-CN" dirty="0"/>
              <a:t>-</a:t>
            </a:r>
            <a:r>
              <a:rPr lang="zh-CN" altLang="en-US" dirty="0">
                <a:solidFill>
                  <a:srgbClr val="0000FF"/>
                </a:solidFill>
              </a:rPr>
              <a:t>处理机</a:t>
            </a:r>
            <a:r>
              <a:rPr lang="zh-CN" altLang="en-US" dirty="0"/>
              <a:t>通路</a:t>
            </a:r>
            <a:br>
              <a:rPr lang="zh-CN" altLang="en-US" dirty="0"/>
            </a:br>
            <a:r>
              <a:rPr lang="zh-CN" altLang="en-US" dirty="0">
                <a:solidFill>
                  <a:srgbClr val="0000FF"/>
                </a:solidFill>
              </a:rPr>
              <a:t>主存</a:t>
            </a:r>
            <a:r>
              <a:rPr lang="en-US" altLang="zh-CN" dirty="0"/>
              <a:t>-</a:t>
            </a:r>
            <a:r>
              <a:rPr lang="zh-CN" altLang="en-US" dirty="0">
                <a:solidFill>
                  <a:srgbClr val="0000FF"/>
                </a:solidFill>
              </a:rPr>
              <a:t>处理机</a:t>
            </a:r>
            <a:r>
              <a:rPr lang="zh-CN" altLang="en-US" dirty="0">
                <a:solidFill>
                  <a:srgbClr val="FF0066"/>
                </a:solidFill>
              </a:rPr>
              <a:t>直接</a:t>
            </a:r>
            <a:r>
              <a:rPr lang="zh-CN" altLang="en-US" dirty="0"/>
              <a:t>通路</a:t>
            </a:r>
          </a:p>
          <a:p>
            <a:pPr marL="715963" lvl="1" indent="-361950" eaLnBrk="1" hangingPunct="1"/>
            <a:r>
              <a:rPr lang="zh-CN" altLang="en-US" dirty="0"/>
              <a:t>有</a:t>
            </a:r>
            <a:r>
              <a:rPr lang="en-US" altLang="zh-CN" dirty="0"/>
              <a:t>Cache</a:t>
            </a:r>
            <a:r>
              <a:rPr lang="zh-CN" altLang="en-US" dirty="0"/>
              <a:t>存储器的主存系统都采用</a:t>
            </a:r>
            <a:r>
              <a:rPr lang="zh-CN" altLang="en-US" dirty="0">
                <a:solidFill>
                  <a:srgbClr val="0000FF"/>
                </a:solidFill>
              </a:rPr>
              <a:t>多体交叉</a:t>
            </a:r>
            <a:r>
              <a:rPr lang="zh-CN" altLang="en-US" dirty="0"/>
              <a:t>存储器。</a:t>
            </a:r>
          </a:p>
        </p:txBody>
      </p:sp>
      <p:sp>
        <p:nvSpPr>
          <p:cNvPr id="19461" name="AutoShape 4"/>
          <p:cNvSpPr>
            <a:spLocks/>
          </p:cNvSpPr>
          <p:nvPr/>
        </p:nvSpPr>
        <p:spPr bwMode="auto">
          <a:xfrm>
            <a:off x="4932363" y="3357563"/>
            <a:ext cx="144462" cy="647700"/>
          </a:xfrm>
          <a:prstGeom prst="rightBracket">
            <a:avLst>
              <a:gd name="adj" fmla="val 37363"/>
            </a:avLst>
          </a:prstGeom>
          <a:noFill/>
          <a:ln w="28575">
            <a:solidFill>
              <a:schemeClr val="tx1"/>
            </a:solidFill>
            <a:round/>
            <a:headEnd/>
            <a:tailEnd type="none" w="med" len="lg"/>
          </a:ln>
        </p:spPr>
        <p:txBody>
          <a:bodyPr wrap="none" anchor="ctr">
            <a:spAutoFit/>
          </a:bodyPr>
          <a:lstStyle/>
          <a:p>
            <a:pPr algn="ctr">
              <a:spcBef>
                <a:spcPct val="50000"/>
              </a:spcBef>
            </a:pPr>
            <a:endParaRPr lang="zh-CN" altLang="en-US"/>
          </a:p>
        </p:txBody>
      </p:sp>
      <p:sp>
        <p:nvSpPr>
          <p:cNvPr id="19462" name="Text Box 5"/>
          <p:cNvSpPr txBox="1">
            <a:spLocks noChangeArrowheads="1"/>
          </p:cNvSpPr>
          <p:nvPr/>
        </p:nvSpPr>
        <p:spPr bwMode="auto">
          <a:xfrm>
            <a:off x="5076825" y="3430588"/>
            <a:ext cx="2592388" cy="457200"/>
          </a:xfrm>
          <a:prstGeom prst="rect">
            <a:avLst/>
          </a:prstGeom>
          <a:noFill/>
          <a:ln w="28575" algn="ctr">
            <a:noFill/>
            <a:miter lim="800000"/>
            <a:headEnd/>
            <a:tailEnd type="none" w="med" len="lg"/>
          </a:ln>
        </p:spPr>
        <p:txBody>
          <a:bodyPr>
            <a:spAutoFit/>
          </a:bodyPr>
          <a:lstStyle/>
          <a:p>
            <a:pPr>
              <a:spcBef>
                <a:spcPct val="50000"/>
              </a:spcBef>
            </a:pPr>
            <a:r>
              <a:rPr lang="zh-CN" altLang="en-US" sz="2400">
                <a:solidFill>
                  <a:srgbClr val="006600"/>
                </a:solidFill>
              </a:rPr>
              <a:t>读直达</a:t>
            </a:r>
            <a:r>
              <a:rPr lang="zh-CN" altLang="en-US" sz="2400"/>
              <a:t>、</a:t>
            </a:r>
            <a:r>
              <a:rPr lang="zh-CN" altLang="en-US" sz="2400">
                <a:solidFill>
                  <a:srgbClr val="006600"/>
                </a:solidFill>
              </a:rPr>
              <a:t>写直达</a:t>
            </a:r>
          </a:p>
        </p:txBody>
      </p:sp>
      <p:grpSp>
        <p:nvGrpSpPr>
          <p:cNvPr id="14" name="组合 13">
            <a:extLst>
              <a:ext uri="{FF2B5EF4-FFF2-40B4-BE49-F238E27FC236}">
                <a16:creationId xmlns:a16="http://schemas.microsoft.com/office/drawing/2014/main" id="{71B27BA0-60DE-4F6B-B1E6-9243F132156F}"/>
              </a:ext>
            </a:extLst>
          </p:cNvPr>
          <p:cNvGrpSpPr/>
          <p:nvPr/>
        </p:nvGrpSpPr>
        <p:grpSpPr>
          <a:xfrm>
            <a:off x="4439468" y="4741412"/>
            <a:ext cx="3825950" cy="1855940"/>
            <a:chOff x="4439468" y="4797152"/>
            <a:chExt cx="3825950" cy="1855940"/>
          </a:xfrm>
        </p:grpSpPr>
        <p:sp>
          <p:nvSpPr>
            <p:cNvPr id="15" name="Rectangle 6">
              <a:extLst>
                <a:ext uri="{FF2B5EF4-FFF2-40B4-BE49-F238E27FC236}">
                  <a16:creationId xmlns:a16="http://schemas.microsoft.com/office/drawing/2014/main" id="{4DB3DB5E-B012-4B46-8610-93C6E2C333BA}"/>
                </a:ext>
              </a:extLst>
            </p:cNvPr>
            <p:cNvSpPr>
              <a:spLocks noChangeArrowheads="1"/>
            </p:cNvSpPr>
            <p:nvPr/>
          </p:nvSpPr>
          <p:spPr bwMode="auto">
            <a:xfrm>
              <a:off x="4558904" y="4942036"/>
              <a:ext cx="755500" cy="1511300"/>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sz="2400" dirty="0"/>
                <a:t>CPU</a:t>
              </a:r>
            </a:p>
          </p:txBody>
        </p:sp>
        <p:sp>
          <p:nvSpPr>
            <p:cNvPr id="16" name="Rectangle 7">
              <a:extLst>
                <a:ext uri="{FF2B5EF4-FFF2-40B4-BE49-F238E27FC236}">
                  <a16:creationId xmlns:a16="http://schemas.microsoft.com/office/drawing/2014/main" id="{F4305E50-30C6-46FB-BE1B-14FE9291FE00}"/>
                </a:ext>
              </a:extLst>
            </p:cNvPr>
            <p:cNvSpPr>
              <a:spLocks noChangeArrowheads="1"/>
            </p:cNvSpPr>
            <p:nvPr/>
          </p:nvSpPr>
          <p:spPr bwMode="auto">
            <a:xfrm>
              <a:off x="7403703" y="4942036"/>
              <a:ext cx="720577" cy="1511300"/>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sz="2400" dirty="0"/>
                <a:t>主存</a:t>
              </a:r>
            </a:p>
          </p:txBody>
        </p:sp>
        <p:sp>
          <p:nvSpPr>
            <p:cNvPr id="17" name="Rectangle 8">
              <a:extLst>
                <a:ext uri="{FF2B5EF4-FFF2-40B4-BE49-F238E27FC236}">
                  <a16:creationId xmlns:a16="http://schemas.microsoft.com/office/drawing/2014/main" id="{4B17ED59-FE33-41BD-AE77-2C54A397C684}"/>
                </a:ext>
              </a:extLst>
            </p:cNvPr>
            <p:cNvSpPr>
              <a:spLocks noChangeArrowheads="1"/>
            </p:cNvSpPr>
            <p:nvPr/>
          </p:nvSpPr>
          <p:spPr bwMode="auto">
            <a:xfrm>
              <a:off x="5890667" y="5013473"/>
              <a:ext cx="935037" cy="1007815"/>
            </a:xfrm>
            <a:prstGeom prst="rect">
              <a:avLst/>
            </a:prstGeom>
            <a:solidFill>
              <a:srgbClr val="C1FFC1"/>
            </a:solidFill>
            <a:ln w="28575" algn="ctr">
              <a:solidFill>
                <a:schemeClr val="tx1"/>
              </a:solidFill>
              <a:miter lim="800000"/>
              <a:headEnd/>
              <a:tailEnd/>
            </a:ln>
          </p:spPr>
          <p:txBody>
            <a:bodyPr wrap="none" anchor="ctr"/>
            <a:lstStyle/>
            <a:p>
              <a:pPr algn="ctr">
                <a:spcBef>
                  <a:spcPct val="50000"/>
                </a:spcBef>
              </a:pPr>
              <a:r>
                <a:rPr lang="en-US" altLang="zh-CN" sz="2400" dirty="0"/>
                <a:t>Cache</a:t>
              </a:r>
            </a:p>
          </p:txBody>
        </p:sp>
        <p:sp>
          <p:nvSpPr>
            <p:cNvPr id="18" name="AutoShape 9">
              <a:extLst>
                <a:ext uri="{FF2B5EF4-FFF2-40B4-BE49-F238E27FC236}">
                  <a16:creationId xmlns:a16="http://schemas.microsoft.com/office/drawing/2014/main" id="{99474285-D8C0-4289-B669-EDA0A973E46C}"/>
                </a:ext>
              </a:extLst>
            </p:cNvPr>
            <p:cNvSpPr>
              <a:spLocks noChangeArrowheads="1"/>
            </p:cNvSpPr>
            <p:nvPr/>
          </p:nvSpPr>
          <p:spPr bwMode="auto">
            <a:xfrm>
              <a:off x="5314404" y="5373910"/>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19" name="AutoShape 10">
              <a:extLst>
                <a:ext uri="{FF2B5EF4-FFF2-40B4-BE49-F238E27FC236}">
                  <a16:creationId xmlns:a16="http://schemas.microsoft.com/office/drawing/2014/main" id="{EECA2A9F-C580-412E-9216-4C09551C2F42}"/>
                </a:ext>
              </a:extLst>
            </p:cNvPr>
            <p:cNvSpPr>
              <a:spLocks noChangeArrowheads="1"/>
            </p:cNvSpPr>
            <p:nvPr/>
          </p:nvSpPr>
          <p:spPr bwMode="auto">
            <a:xfrm>
              <a:off x="6827639" y="5373910"/>
              <a:ext cx="576263"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20" name="矩形 19">
              <a:extLst>
                <a:ext uri="{FF2B5EF4-FFF2-40B4-BE49-F238E27FC236}">
                  <a16:creationId xmlns:a16="http://schemas.microsoft.com/office/drawing/2014/main" id="{39A7CA5C-75D5-4C20-B9E6-F993CEF61D12}"/>
                </a:ext>
              </a:extLst>
            </p:cNvPr>
            <p:cNvSpPr/>
            <p:nvPr/>
          </p:nvSpPr>
          <p:spPr bwMode="auto">
            <a:xfrm>
              <a:off x="4439468" y="4797152"/>
              <a:ext cx="3825950" cy="1800200"/>
            </a:xfrm>
            <a:prstGeom prst="rect">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EB18FE90-D7B1-4ECF-937D-BB0FD83E692F}"/>
                </a:ext>
              </a:extLst>
            </p:cNvPr>
            <p:cNvSpPr/>
            <p:nvPr/>
          </p:nvSpPr>
          <p:spPr>
            <a:xfrm>
              <a:off x="6074031" y="6129872"/>
              <a:ext cx="545342" cy="523220"/>
            </a:xfrm>
            <a:prstGeom prst="rect">
              <a:avLst/>
            </a:prstGeom>
          </p:spPr>
          <p:txBody>
            <a:bodyPr wrap="none">
              <a:spAutoFit/>
            </a:bodyPr>
            <a:lstStyle/>
            <a:p>
              <a:r>
                <a:rPr lang="zh-CN" altLang="en-US" dirty="0">
                  <a:solidFill>
                    <a:srgbClr val="FF0000"/>
                  </a:solidFill>
                </a:rPr>
                <a:t>②</a:t>
              </a:r>
              <a:endParaRPr lang="zh-CN" altLang="en-US" dirty="0"/>
            </a:p>
          </p:txBody>
        </p:sp>
      </p:grpSp>
      <p:grpSp>
        <p:nvGrpSpPr>
          <p:cNvPr id="22" name="组合 21">
            <a:extLst>
              <a:ext uri="{FF2B5EF4-FFF2-40B4-BE49-F238E27FC236}">
                <a16:creationId xmlns:a16="http://schemas.microsoft.com/office/drawing/2014/main" id="{790BF2BA-A1DB-42A6-8EFB-4EF4D31436D4}"/>
              </a:ext>
            </a:extLst>
          </p:cNvPr>
          <p:cNvGrpSpPr/>
          <p:nvPr/>
        </p:nvGrpSpPr>
        <p:grpSpPr>
          <a:xfrm>
            <a:off x="395536" y="4741412"/>
            <a:ext cx="3837434" cy="1853920"/>
            <a:chOff x="395536" y="4653136"/>
            <a:chExt cx="3837434" cy="1853920"/>
          </a:xfrm>
        </p:grpSpPr>
        <p:sp>
          <p:nvSpPr>
            <p:cNvPr id="23" name="Rectangle 6">
              <a:extLst>
                <a:ext uri="{FF2B5EF4-FFF2-40B4-BE49-F238E27FC236}">
                  <a16:creationId xmlns:a16="http://schemas.microsoft.com/office/drawing/2014/main" id="{DD30BEEA-1CB2-45C6-8DFF-B506C54C302B}"/>
                </a:ext>
              </a:extLst>
            </p:cNvPr>
            <p:cNvSpPr>
              <a:spLocks noChangeArrowheads="1"/>
            </p:cNvSpPr>
            <p:nvPr/>
          </p:nvSpPr>
          <p:spPr bwMode="auto">
            <a:xfrm>
              <a:off x="524075" y="4798020"/>
              <a:ext cx="755500" cy="1511300"/>
            </a:xfrm>
            <a:prstGeom prst="rect">
              <a:avLst/>
            </a:prstGeom>
            <a:solidFill>
              <a:srgbClr val="FFCCFF"/>
            </a:solidFill>
            <a:ln w="28575" algn="ctr">
              <a:solidFill>
                <a:schemeClr val="tx1"/>
              </a:solidFill>
              <a:miter lim="800000"/>
              <a:headEnd/>
              <a:tailEnd/>
            </a:ln>
          </p:spPr>
          <p:txBody>
            <a:bodyPr wrap="none" anchor="ctr"/>
            <a:lstStyle/>
            <a:p>
              <a:pPr algn="ctr">
                <a:spcBef>
                  <a:spcPct val="50000"/>
                </a:spcBef>
              </a:pPr>
              <a:r>
                <a:rPr lang="en-US" altLang="zh-CN" sz="2400" dirty="0"/>
                <a:t>CPU</a:t>
              </a:r>
            </a:p>
          </p:txBody>
        </p:sp>
        <p:sp>
          <p:nvSpPr>
            <p:cNvPr id="24" name="Rectangle 7">
              <a:extLst>
                <a:ext uri="{FF2B5EF4-FFF2-40B4-BE49-F238E27FC236}">
                  <a16:creationId xmlns:a16="http://schemas.microsoft.com/office/drawing/2014/main" id="{E3C2D531-36FA-4688-9FC0-41A390470215}"/>
                </a:ext>
              </a:extLst>
            </p:cNvPr>
            <p:cNvSpPr>
              <a:spLocks noChangeArrowheads="1"/>
            </p:cNvSpPr>
            <p:nvPr/>
          </p:nvSpPr>
          <p:spPr bwMode="auto">
            <a:xfrm>
              <a:off x="3368874" y="4798020"/>
              <a:ext cx="720577" cy="1511300"/>
            </a:xfrm>
            <a:prstGeom prst="rect">
              <a:avLst/>
            </a:prstGeom>
            <a:solidFill>
              <a:srgbClr val="FFFF99"/>
            </a:solidFill>
            <a:ln w="28575" algn="ctr">
              <a:solidFill>
                <a:schemeClr val="tx1"/>
              </a:solidFill>
              <a:miter lim="800000"/>
              <a:headEnd/>
              <a:tailEnd/>
            </a:ln>
          </p:spPr>
          <p:txBody>
            <a:bodyPr wrap="none" anchor="ctr"/>
            <a:lstStyle/>
            <a:p>
              <a:pPr algn="ctr">
                <a:spcBef>
                  <a:spcPct val="50000"/>
                </a:spcBef>
              </a:pPr>
              <a:r>
                <a:rPr lang="zh-CN" altLang="en-US" sz="2400" dirty="0"/>
                <a:t>主存</a:t>
              </a:r>
            </a:p>
          </p:txBody>
        </p:sp>
        <p:sp>
          <p:nvSpPr>
            <p:cNvPr id="25" name="Rectangle 8">
              <a:extLst>
                <a:ext uri="{FF2B5EF4-FFF2-40B4-BE49-F238E27FC236}">
                  <a16:creationId xmlns:a16="http://schemas.microsoft.com/office/drawing/2014/main" id="{102B7FD9-4912-4BC8-B9D5-6F6C02360230}"/>
                </a:ext>
              </a:extLst>
            </p:cNvPr>
            <p:cNvSpPr>
              <a:spLocks noChangeArrowheads="1"/>
            </p:cNvSpPr>
            <p:nvPr/>
          </p:nvSpPr>
          <p:spPr bwMode="auto">
            <a:xfrm>
              <a:off x="1855838" y="4798020"/>
              <a:ext cx="935037" cy="677937"/>
            </a:xfrm>
            <a:prstGeom prst="rect">
              <a:avLst/>
            </a:prstGeom>
            <a:solidFill>
              <a:srgbClr val="C1FFC1"/>
            </a:solidFill>
            <a:ln w="28575" algn="ctr">
              <a:solidFill>
                <a:schemeClr val="tx1"/>
              </a:solidFill>
              <a:miter lim="800000"/>
              <a:headEnd/>
              <a:tailEnd/>
            </a:ln>
          </p:spPr>
          <p:txBody>
            <a:bodyPr wrap="none" anchor="ctr"/>
            <a:lstStyle/>
            <a:p>
              <a:pPr algn="ctr">
                <a:spcBef>
                  <a:spcPct val="50000"/>
                </a:spcBef>
              </a:pPr>
              <a:r>
                <a:rPr lang="en-US" altLang="zh-CN" sz="2400" dirty="0"/>
                <a:t>Cache</a:t>
              </a:r>
            </a:p>
          </p:txBody>
        </p:sp>
        <p:sp>
          <p:nvSpPr>
            <p:cNvPr id="26" name="AutoShape 11">
              <a:extLst>
                <a:ext uri="{FF2B5EF4-FFF2-40B4-BE49-F238E27FC236}">
                  <a16:creationId xmlns:a16="http://schemas.microsoft.com/office/drawing/2014/main" id="{63583EBD-0F7B-4D10-BB07-24216A917E38}"/>
                </a:ext>
              </a:extLst>
            </p:cNvPr>
            <p:cNvSpPr>
              <a:spLocks noChangeArrowheads="1"/>
            </p:cNvSpPr>
            <p:nvPr/>
          </p:nvSpPr>
          <p:spPr bwMode="auto">
            <a:xfrm>
              <a:off x="1279575" y="5734645"/>
              <a:ext cx="2089299" cy="287337"/>
            </a:xfrm>
            <a:prstGeom prst="leftRightArrow">
              <a:avLst>
                <a:gd name="adj1" fmla="val 55806"/>
                <a:gd name="adj2" fmla="val 46965"/>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sp>
          <p:nvSpPr>
            <p:cNvPr id="27" name="矩形 26">
              <a:extLst>
                <a:ext uri="{FF2B5EF4-FFF2-40B4-BE49-F238E27FC236}">
                  <a16:creationId xmlns:a16="http://schemas.microsoft.com/office/drawing/2014/main" id="{85943729-0B2E-4DE0-A288-739002B2D37E}"/>
                </a:ext>
              </a:extLst>
            </p:cNvPr>
            <p:cNvSpPr/>
            <p:nvPr/>
          </p:nvSpPr>
          <p:spPr bwMode="auto">
            <a:xfrm>
              <a:off x="395536" y="4653136"/>
              <a:ext cx="3837434" cy="1800200"/>
            </a:xfrm>
            <a:prstGeom prst="rect">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153B9E1B-0B16-431E-8EFE-EC65137AA2FD}"/>
                </a:ext>
              </a:extLst>
            </p:cNvPr>
            <p:cNvSpPr/>
            <p:nvPr/>
          </p:nvSpPr>
          <p:spPr>
            <a:xfrm>
              <a:off x="2050685" y="5983836"/>
              <a:ext cx="545342" cy="523220"/>
            </a:xfrm>
            <a:prstGeom prst="rect">
              <a:avLst/>
            </a:prstGeom>
          </p:spPr>
          <p:txBody>
            <a:bodyPr wrap="none">
              <a:spAutoFit/>
            </a:bodyPr>
            <a:lstStyle/>
            <a:p>
              <a:r>
                <a:rPr lang="zh-CN" altLang="en-US" dirty="0">
                  <a:solidFill>
                    <a:srgbClr val="FF0000"/>
                  </a:solidFill>
                </a:rPr>
                <a:t>①</a:t>
              </a:r>
              <a:endParaRPr lang="zh-CN" altLang="en-US" dirty="0"/>
            </a:p>
          </p:txBody>
        </p:sp>
        <p:sp>
          <p:nvSpPr>
            <p:cNvPr id="29" name="AutoShape 9">
              <a:extLst>
                <a:ext uri="{FF2B5EF4-FFF2-40B4-BE49-F238E27FC236}">
                  <a16:creationId xmlns:a16="http://schemas.microsoft.com/office/drawing/2014/main" id="{E0E263D9-75B7-41EE-92B6-33CF2E9944D0}"/>
                </a:ext>
              </a:extLst>
            </p:cNvPr>
            <p:cNvSpPr>
              <a:spLocks noChangeArrowheads="1"/>
            </p:cNvSpPr>
            <p:nvPr/>
          </p:nvSpPr>
          <p:spPr bwMode="auto">
            <a:xfrm rot="16200000">
              <a:off x="2143373" y="5491063"/>
              <a:ext cx="359966" cy="287338"/>
            </a:xfrm>
            <a:prstGeom prst="leftRightArrow">
              <a:avLst>
                <a:gd name="adj1" fmla="val 50000"/>
                <a:gd name="adj2" fmla="val 40110"/>
              </a:avLst>
            </a:prstGeom>
            <a:solidFill>
              <a:srgbClr val="66FF33"/>
            </a:solidFill>
            <a:ln w="28575" algn="ctr">
              <a:solidFill>
                <a:srgbClr val="006600"/>
              </a:solidFill>
              <a:miter lim="800000"/>
              <a:headEnd/>
              <a:tailEnd/>
            </a:ln>
          </p:spPr>
          <p:txBody>
            <a:bodyPr wrap="none" anchor="ctr"/>
            <a:lstStyle/>
            <a:p>
              <a:pPr algn="ctr">
                <a:spcBef>
                  <a:spcPct val="50000"/>
                </a:spcBef>
              </a:pPr>
              <a:endParaRPr lang="zh-CN" altLang="en-US"/>
            </a:p>
          </p:txBody>
        </p:sp>
      </p:gr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170" name="Object 4"/>
          <p:cNvGraphicFramePr>
            <a:graphicFrameLocks noChangeAspect="1"/>
          </p:cNvGraphicFramePr>
          <p:nvPr/>
        </p:nvGraphicFramePr>
        <p:xfrm>
          <a:off x="1116013" y="65088"/>
          <a:ext cx="7272337" cy="6748462"/>
        </p:xfrm>
        <a:graphic>
          <a:graphicData uri="http://schemas.openxmlformats.org/presentationml/2006/ole">
            <mc:AlternateContent xmlns:mc="http://schemas.openxmlformats.org/markup-compatibility/2006">
              <mc:Choice xmlns:v="urn:schemas-microsoft-com:vml" Requires="v">
                <p:oleObj spid="_x0000_s7260" name="Image" r:id="rId3" imgW="17955918" imgH="16662857" progId="">
                  <p:embed/>
                </p:oleObj>
              </mc:Choice>
              <mc:Fallback>
                <p:oleObj name="Image" r:id="rId3" imgW="17955918" imgH="16662857" progId="">
                  <p:embed/>
                  <p:pic>
                    <p:nvPicPr>
                      <p:cNvPr id="0"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6013" y="65088"/>
                        <a:ext cx="7272337" cy="674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1" name="Text Box 5"/>
          <p:cNvSpPr txBox="1">
            <a:spLocks noChangeArrowheads="1"/>
          </p:cNvSpPr>
          <p:nvPr/>
        </p:nvSpPr>
        <p:spPr bwMode="auto">
          <a:xfrm>
            <a:off x="179388" y="692150"/>
            <a:ext cx="914400" cy="5903913"/>
          </a:xfrm>
          <a:prstGeom prst="rect">
            <a:avLst/>
          </a:prstGeom>
          <a:noFill/>
          <a:ln w="28575" algn="ctr">
            <a:noFill/>
            <a:miter lim="800000"/>
            <a:headEnd/>
            <a:tailEnd type="none" w="med" len="lg"/>
          </a:ln>
        </p:spPr>
        <p:txBody>
          <a:bodyPr vert="eaVert">
            <a:spAutoFit/>
          </a:bodyPr>
          <a:lstStyle/>
          <a:p>
            <a:pPr algn="ctr">
              <a:spcBef>
                <a:spcPct val="50000"/>
              </a:spcBef>
            </a:pPr>
            <a:r>
              <a:rPr lang="en-US" altLang="zh-CN" sz="2400">
                <a:solidFill>
                  <a:srgbClr val="0000FF"/>
                </a:solidFill>
              </a:rPr>
              <a:t>Memory hierarchy and chip size of desktop and server microprocessors in 2005</a:t>
            </a:r>
            <a:endParaRPr lang="zh-CN" altLang="en-US" sz="2400">
              <a:solidFill>
                <a:srgbClr val="0000FF"/>
              </a:solidFill>
            </a:endParaRPr>
          </a:p>
        </p:txBody>
      </p:sp>
      <p:sp>
        <p:nvSpPr>
          <p:cNvPr id="7172" name="AutoShape 6"/>
          <p:cNvSpPr>
            <a:spLocks noChangeArrowheads="1"/>
          </p:cNvSpPr>
          <p:nvPr/>
        </p:nvSpPr>
        <p:spPr bwMode="auto">
          <a:xfrm>
            <a:off x="4572000" y="2060575"/>
            <a:ext cx="1152525" cy="215900"/>
          </a:xfrm>
          <a:prstGeom prst="roundRect">
            <a:avLst>
              <a:gd name="adj" fmla="val 50000"/>
            </a:avLst>
          </a:prstGeom>
          <a:noFill/>
          <a:ln w="12700" algn="ctr">
            <a:solidFill>
              <a:srgbClr val="FF0000"/>
            </a:solidFill>
            <a:prstDash val="dash"/>
            <a:round/>
            <a:headEnd/>
            <a:tailEnd type="none" w="med" len="lg"/>
          </a:ln>
        </p:spPr>
        <p:txBody>
          <a:bodyPr wrap="none" anchor="ctr">
            <a:spAutoFit/>
          </a:bodyPr>
          <a:lstStyle/>
          <a:p>
            <a:pPr algn="ctr">
              <a:spcBef>
                <a:spcPct val="50000"/>
              </a:spcBef>
            </a:pPr>
            <a:endParaRPr lang="zh-CN" altLang="en-US"/>
          </a:p>
        </p:txBody>
      </p:sp>
      <p:sp>
        <p:nvSpPr>
          <p:cNvPr id="7173" name="AutoShape 7"/>
          <p:cNvSpPr>
            <a:spLocks noChangeArrowheads="1"/>
          </p:cNvSpPr>
          <p:nvPr/>
        </p:nvSpPr>
        <p:spPr bwMode="auto">
          <a:xfrm>
            <a:off x="4572000" y="2852738"/>
            <a:ext cx="1008063" cy="576262"/>
          </a:xfrm>
          <a:prstGeom prst="roundRect">
            <a:avLst>
              <a:gd name="adj" fmla="val 50000"/>
            </a:avLst>
          </a:prstGeom>
          <a:noFill/>
          <a:ln w="12700" algn="ctr">
            <a:solidFill>
              <a:srgbClr val="FF0000"/>
            </a:solidFill>
            <a:prstDash val="dash"/>
            <a:round/>
            <a:headEnd/>
            <a:tailEnd type="none" w="med" len="lg"/>
          </a:ln>
        </p:spPr>
        <p:txBody>
          <a:bodyPr anchor="ctr">
            <a:spAutoFit/>
          </a:bodyPr>
          <a:lstStyle/>
          <a:p>
            <a:pPr algn="ctr">
              <a:spcBef>
                <a:spcPct val="50000"/>
              </a:spcBef>
            </a:pPr>
            <a:endParaRPr lang="zh-CN" altLang="en-US"/>
          </a:p>
        </p:txBody>
      </p:sp>
      <p:sp>
        <p:nvSpPr>
          <p:cNvPr id="7174" name="AutoShape 8"/>
          <p:cNvSpPr>
            <a:spLocks noChangeArrowheads="1"/>
          </p:cNvSpPr>
          <p:nvPr/>
        </p:nvSpPr>
        <p:spPr bwMode="auto">
          <a:xfrm>
            <a:off x="4643438" y="4149725"/>
            <a:ext cx="865187" cy="576263"/>
          </a:xfrm>
          <a:prstGeom prst="roundRect">
            <a:avLst>
              <a:gd name="adj" fmla="val 50000"/>
            </a:avLst>
          </a:prstGeom>
          <a:noFill/>
          <a:ln w="12700" algn="ctr">
            <a:solidFill>
              <a:srgbClr val="FF0000"/>
            </a:solidFill>
            <a:prstDash val="dash"/>
            <a:round/>
            <a:headEnd/>
            <a:tailEnd type="none" w="med" len="lg"/>
          </a:ln>
        </p:spPr>
        <p:txBody>
          <a:bodyPr anchor="ctr">
            <a:spAutoFit/>
          </a:bodyPr>
          <a:lstStyle/>
          <a:p>
            <a:pPr algn="ctr">
              <a:spcBef>
                <a:spcPct val="50000"/>
              </a:spcBef>
            </a:pPr>
            <a:endParaRPr lang="zh-CN" altLang="en-US"/>
          </a:p>
        </p:txBody>
      </p:sp>
      <p:sp>
        <p:nvSpPr>
          <p:cNvPr id="7175" name="AutoShape 9"/>
          <p:cNvSpPr>
            <a:spLocks noChangeArrowheads="1"/>
          </p:cNvSpPr>
          <p:nvPr/>
        </p:nvSpPr>
        <p:spPr bwMode="auto">
          <a:xfrm>
            <a:off x="4572000" y="5734050"/>
            <a:ext cx="1008063" cy="287338"/>
          </a:xfrm>
          <a:prstGeom prst="roundRect">
            <a:avLst>
              <a:gd name="adj" fmla="val 50000"/>
            </a:avLst>
          </a:prstGeom>
          <a:noFill/>
          <a:ln w="12700" algn="ctr">
            <a:solidFill>
              <a:srgbClr val="FF0000"/>
            </a:solidFill>
            <a:prstDash val="dash"/>
            <a:round/>
            <a:headEnd/>
            <a:tailEnd type="none" w="med" len="lg"/>
          </a:ln>
        </p:spPr>
        <p:txBody>
          <a:bodyPr anchor="ctr">
            <a:spAutoFit/>
          </a:bodyPr>
          <a:lstStyle/>
          <a:p>
            <a:pPr algn="ctr">
              <a:spcBef>
                <a:spcPct val="50000"/>
              </a:spcBef>
            </a:pPr>
            <a:endParaRPr lang="zh-CN" altLang="en-US"/>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825" y="1700808"/>
            <a:ext cx="8740775" cy="2520280"/>
          </a:xfrm>
        </p:spPr>
        <p:txBody>
          <a:bodyPr/>
          <a:lstStyle/>
          <a:p>
            <a:pPr>
              <a:spcBef>
                <a:spcPts val="0"/>
              </a:spcBef>
            </a:pPr>
            <a:r>
              <a:rPr lang="zh-CN" altLang="en-US" dirty="0">
                <a:latin typeface="Arial" charset="0"/>
                <a:ea typeface="黑体" pitchFamily="2" charset="-122"/>
              </a:rPr>
              <a:t>计算机</a:t>
            </a:r>
            <a:r>
              <a:rPr lang="zh-CN" altLang="en-US" dirty="0">
                <a:solidFill>
                  <a:srgbClr val="FFCC00"/>
                </a:solidFill>
                <a:latin typeface="Arial" charset="0"/>
                <a:ea typeface="黑体" pitchFamily="2" charset="-122"/>
              </a:rPr>
              <a:t>组成</a:t>
            </a:r>
            <a:r>
              <a:rPr lang="zh-CN" altLang="en-US" dirty="0">
                <a:latin typeface="Arial" charset="0"/>
                <a:ea typeface="黑体" pitchFamily="2" charset="-122"/>
              </a:rPr>
              <a:t>与</a:t>
            </a:r>
            <a:r>
              <a:rPr lang="zh-CN" altLang="en-US" dirty="0">
                <a:solidFill>
                  <a:srgbClr val="FFCC00"/>
                </a:solidFill>
                <a:latin typeface="Arial" charset="0"/>
                <a:ea typeface="黑体" pitchFamily="2" charset="-122"/>
              </a:rPr>
              <a:t>系统结构</a:t>
            </a:r>
            <a:br>
              <a:rPr lang="en-US" altLang="zh-CN" dirty="0">
                <a:solidFill>
                  <a:srgbClr val="FFCC00"/>
                </a:solidFill>
                <a:latin typeface="Arial" charset="0"/>
                <a:ea typeface="黑体" pitchFamily="2" charset="-122"/>
              </a:rPr>
            </a:br>
            <a:r>
              <a:rPr lang="zh-CN" altLang="en-US" dirty="0">
                <a:latin typeface="Arial" charset="0"/>
                <a:ea typeface="黑体" pitchFamily="2" charset="-122"/>
              </a:rPr>
              <a:t>第</a:t>
            </a:r>
            <a:r>
              <a:rPr lang="en-US" altLang="zh-CN" sz="6600" dirty="0">
                <a:latin typeface="Arial" charset="0"/>
                <a:ea typeface="黑体" pitchFamily="2" charset="-122"/>
              </a:rPr>
              <a:t>4</a:t>
            </a:r>
            <a:r>
              <a:rPr lang="zh-CN" altLang="en-US" dirty="0">
                <a:latin typeface="Arial" charset="0"/>
                <a:ea typeface="黑体" pitchFamily="2" charset="-122"/>
              </a:rPr>
              <a:t>章  存储系统</a:t>
            </a:r>
            <a:br>
              <a:rPr lang="en-US" altLang="zh-CN" dirty="0">
                <a:latin typeface="Arial" charset="0"/>
                <a:ea typeface="黑体" pitchFamily="2" charset="-122"/>
              </a:rPr>
            </a:br>
            <a:r>
              <a:rPr lang="en-US" altLang="zh-CN" dirty="0">
                <a:solidFill>
                  <a:srgbClr val="CCFF99"/>
                </a:solidFill>
              </a:rPr>
              <a:t>4.3  </a:t>
            </a:r>
            <a:r>
              <a:rPr lang="zh-CN" altLang="en-US" dirty="0">
                <a:solidFill>
                  <a:srgbClr val="CCFF99"/>
                </a:solidFill>
              </a:rPr>
              <a:t>高速缓冲存储器</a:t>
            </a:r>
          </a:p>
        </p:txBody>
      </p:sp>
      <p:sp>
        <p:nvSpPr>
          <p:cNvPr id="3" name="副标题 2"/>
          <p:cNvSpPr>
            <a:spLocks noGrp="1"/>
          </p:cNvSpPr>
          <p:nvPr>
            <p:ph type="subTitle" idx="1"/>
          </p:nvPr>
        </p:nvSpPr>
        <p:spPr>
          <a:xfrm>
            <a:off x="4427984" y="4509120"/>
            <a:ext cx="4635624" cy="1440160"/>
          </a:xfrm>
        </p:spPr>
        <p:txBody>
          <a:bodyPr/>
          <a:lstStyle/>
          <a:p>
            <a:pPr algn="ctr"/>
            <a:r>
              <a:rPr lang="en-US" altLang="zh-CN" dirty="0"/>
              <a:t>Cache</a:t>
            </a:r>
            <a:r>
              <a:rPr lang="zh-CN" altLang="en-US" dirty="0"/>
              <a:t>一致性协议：</a:t>
            </a:r>
            <a:endParaRPr lang="en-US" altLang="zh-CN" dirty="0"/>
          </a:p>
          <a:p>
            <a:pPr algn="ctr"/>
            <a:r>
              <a:rPr lang="en-US" altLang="zh-CN" dirty="0"/>
              <a:t>MESI</a:t>
            </a:r>
            <a:endParaRPr lang="zh-CN" altLang="en-US" dirty="0"/>
          </a:p>
        </p:txBody>
      </p:sp>
    </p:spTree>
    <p:extLst>
      <p:ext uri="{BB962C8B-B14F-4D97-AF65-F5344CB8AC3E}">
        <p14:creationId xmlns:p14="http://schemas.microsoft.com/office/powerpoint/2010/main" val="162046317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solidFill>
                  <a:srgbClr val="FF0000"/>
                </a:solidFill>
              </a:rPr>
              <a:t>MESI</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sz="2400" dirty="0">
                <a:solidFill>
                  <a:srgbClr val="FF0000"/>
                </a:solidFill>
              </a:rPr>
              <a:t>M</a:t>
            </a:r>
            <a:r>
              <a:rPr lang="en-US" altLang="zh-CN" sz="2400" dirty="0"/>
              <a:t>ODIFIED: cache line present in this cache ONLY and memory copy out of date (stale). </a:t>
            </a:r>
          </a:p>
          <a:p>
            <a:r>
              <a:rPr lang="en-US" altLang="zh-CN" sz="2400" dirty="0">
                <a:solidFill>
                  <a:srgbClr val="FF0000"/>
                </a:solidFill>
              </a:rPr>
              <a:t>E</a:t>
            </a:r>
            <a:r>
              <a:rPr lang="en-US" altLang="zh-CN" sz="2400" dirty="0"/>
              <a:t>XCLUSIVE: cache line present in this cache ONLY and identical to copy in memory. </a:t>
            </a:r>
          </a:p>
          <a:p>
            <a:r>
              <a:rPr lang="en-US" altLang="zh-CN" sz="2400" dirty="0">
                <a:solidFill>
                  <a:srgbClr val="FF0000"/>
                </a:solidFill>
              </a:rPr>
              <a:t>S</a:t>
            </a:r>
            <a:r>
              <a:rPr lang="en-US" altLang="zh-CN" sz="2400" dirty="0"/>
              <a:t>HARED: cache line in this cache and possibly other caches, ALL copies identical to memory copy. </a:t>
            </a:r>
          </a:p>
          <a:p>
            <a:r>
              <a:rPr lang="en-US" altLang="zh-CN" sz="2400" dirty="0">
                <a:solidFill>
                  <a:srgbClr val="FF0000"/>
                </a:solidFill>
              </a:rPr>
              <a:t>I</a:t>
            </a:r>
            <a:r>
              <a:rPr lang="en-US" altLang="zh-CN" sz="2400" dirty="0"/>
              <a:t>NVALID: cache line NOT present in cache. </a:t>
            </a:r>
          </a:p>
          <a:p>
            <a:endParaRPr lang="en-US" altLang="zh-CN" sz="2400" dirty="0"/>
          </a:p>
          <a:p>
            <a:pPr>
              <a:buClr>
                <a:srgbClr val="FF0066"/>
              </a:buClr>
              <a:buFont typeface="Wingdings" panose="05000000000000000000" pitchFamily="2" charset="2"/>
              <a:buChar char="u"/>
            </a:pPr>
            <a:r>
              <a:rPr lang="en-US" altLang="zh-CN" sz="2400" dirty="0"/>
              <a:t>Writes to </a:t>
            </a:r>
            <a:r>
              <a:rPr lang="en-US" altLang="zh-CN" sz="2400" dirty="0">
                <a:solidFill>
                  <a:srgbClr val="D60093"/>
                </a:solidFill>
              </a:rPr>
              <a:t>SHARED</a:t>
            </a:r>
            <a:r>
              <a:rPr lang="en-US" altLang="zh-CN" sz="2400" dirty="0"/>
              <a:t> cache lines are </a:t>
            </a:r>
            <a:r>
              <a:rPr lang="en-US" altLang="zh-CN" sz="2400" dirty="0">
                <a:solidFill>
                  <a:srgbClr val="0000FF"/>
                </a:solidFill>
              </a:rPr>
              <a:t>write through</a:t>
            </a:r>
            <a:r>
              <a:rPr lang="en-US" altLang="zh-CN" sz="2400" dirty="0"/>
              <a:t> whereas writes to </a:t>
            </a:r>
            <a:r>
              <a:rPr lang="en-US" altLang="zh-CN" sz="2400" dirty="0">
                <a:solidFill>
                  <a:srgbClr val="D60093"/>
                </a:solidFill>
              </a:rPr>
              <a:t>EXCLUSIVE</a:t>
            </a:r>
            <a:r>
              <a:rPr lang="en-US" altLang="zh-CN" sz="2400" dirty="0"/>
              <a:t> cache lines are </a:t>
            </a:r>
            <a:r>
              <a:rPr lang="en-US" altLang="zh-CN" sz="2400" dirty="0">
                <a:solidFill>
                  <a:srgbClr val="0000FF"/>
                </a:solidFill>
              </a:rPr>
              <a:t>write-back</a:t>
            </a:r>
            <a:r>
              <a:rPr lang="en-US" altLang="zh-CN" sz="2400" dirty="0"/>
              <a:t>. </a:t>
            </a:r>
          </a:p>
          <a:p>
            <a:pPr>
              <a:buClr>
                <a:srgbClr val="FF0066"/>
              </a:buClr>
              <a:buFont typeface="Wingdings" panose="05000000000000000000" pitchFamily="2" charset="2"/>
              <a:buChar char="u"/>
            </a:pPr>
            <a:r>
              <a:rPr lang="en-US" altLang="zh-CN" sz="2400" dirty="0"/>
              <a:t>If a cache observes a bus transaction for an address which it contains, it asserts the </a:t>
            </a:r>
            <a:r>
              <a:rPr lang="en-US" altLang="zh-CN" sz="2400" dirty="0">
                <a:solidFill>
                  <a:srgbClr val="008000"/>
                </a:solidFill>
              </a:rPr>
              <a:t>SHARED bus line</a:t>
            </a:r>
            <a:r>
              <a:rPr lang="en-US" altLang="zh-CN" sz="2400" dirty="0"/>
              <a:t>. </a:t>
            </a:r>
          </a:p>
          <a:p>
            <a:pPr>
              <a:buClr>
                <a:srgbClr val="FF0066"/>
              </a:buClr>
              <a:buFont typeface="Wingdings" panose="05000000000000000000" pitchFamily="2" charset="2"/>
              <a:buChar char="u"/>
            </a:pPr>
            <a:r>
              <a:rPr lang="en-US" altLang="zh-CN" sz="2400" dirty="0"/>
              <a:t>MESI is an </a:t>
            </a:r>
            <a:r>
              <a:rPr lang="en-US" altLang="zh-CN" sz="2400" dirty="0">
                <a:solidFill>
                  <a:srgbClr val="C00000"/>
                </a:solidFill>
              </a:rPr>
              <a:t>invalidate cache coherency protocol</a:t>
            </a:r>
            <a:r>
              <a:rPr lang="en-US" altLang="zh-CN" sz="2400" dirty="0"/>
              <a:t>.</a:t>
            </a:r>
            <a:endParaRPr lang="zh-CN" altLang="en-US" sz="2400" dirty="0"/>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62</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Tree>
    <p:extLst>
      <p:ext uri="{BB962C8B-B14F-4D97-AF65-F5344CB8AC3E}">
        <p14:creationId xmlns:p14="http://schemas.microsoft.com/office/powerpoint/2010/main" val="296510278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t>MESI</a:t>
            </a:r>
            <a:endParaRPr lang="zh-CN" altLang="en-US" dirty="0"/>
          </a:p>
        </p:txBody>
      </p:sp>
      <p:sp>
        <p:nvSpPr>
          <p:cNvPr id="3" name="内容占位符 2"/>
          <p:cNvSpPr>
            <a:spLocks noGrp="1"/>
          </p:cNvSpPr>
          <p:nvPr>
            <p:ph idx="1"/>
          </p:nvPr>
        </p:nvSpPr>
        <p:spPr>
          <a:xfrm>
            <a:off x="267038" y="620610"/>
            <a:ext cx="3284510" cy="3816501"/>
          </a:xfrm>
        </p:spPr>
        <p:txBody>
          <a:bodyPr/>
          <a:lstStyle/>
          <a:p>
            <a:pPr marL="357188" indent="-357188">
              <a:lnSpc>
                <a:spcPct val="150000"/>
              </a:lnSpc>
              <a:buClr>
                <a:srgbClr val="D60093"/>
              </a:buClr>
              <a:buSzPct val="100000"/>
              <a:buFont typeface="+mj-lt"/>
              <a:buAutoNum type="arabicPeriod"/>
            </a:pPr>
            <a:r>
              <a:rPr lang="en-US" altLang="zh-CN" sz="2400" dirty="0"/>
              <a:t>CPU0</a:t>
            </a:r>
            <a:r>
              <a:rPr lang="zh-CN" altLang="en-US" sz="2400" dirty="0"/>
              <a:t>读主存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t>CPU1</a:t>
            </a:r>
            <a:r>
              <a:rPr lang="zh-CN" altLang="en-US" sz="2400" dirty="0"/>
              <a:t>读主存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t>CPU0</a:t>
            </a:r>
            <a:r>
              <a:rPr lang="zh-CN" altLang="en-US" sz="2400" dirty="0"/>
              <a:t>写主存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t>CPU0</a:t>
            </a:r>
            <a:r>
              <a:rPr lang="zh-CN" altLang="en-US" sz="2400" dirty="0"/>
              <a:t>写主存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t>CPU1</a:t>
            </a:r>
            <a:r>
              <a:rPr lang="zh-CN" altLang="en-US" sz="2400" dirty="0"/>
              <a:t>读主存</a:t>
            </a:r>
            <a:r>
              <a:rPr lang="en-US" altLang="zh-CN" sz="2400" i="1" dirty="0"/>
              <a:t>x</a:t>
            </a:r>
            <a:endParaRPr lang="zh-CN" altLang="en-US" sz="2400" i="1" dirty="0"/>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63</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
        <p:nvSpPr>
          <p:cNvPr id="5" name="左右箭头 4"/>
          <p:cNvSpPr/>
          <p:nvPr/>
        </p:nvSpPr>
        <p:spPr bwMode="auto">
          <a:xfrm>
            <a:off x="3529975" y="2530691"/>
            <a:ext cx="5218489" cy="216130"/>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 name="左右箭头 5"/>
          <p:cNvSpPr/>
          <p:nvPr/>
        </p:nvSpPr>
        <p:spPr bwMode="auto">
          <a:xfrm>
            <a:off x="3529976" y="2926553"/>
            <a:ext cx="5218488" cy="216130"/>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7" name="左右箭头 6"/>
          <p:cNvSpPr/>
          <p:nvPr/>
        </p:nvSpPr>
        <p:spPr bwMode="auto">
          <a:xfrm>
            <a:off x="3704544" y="3241959"/>
            <a:ext cx="4734357"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8" name="内容占位符 8"/>
          <p:cNvGraphicFramePr>
            <a:graphicFrameLocks/>
          </p:cNvGraphicFramePr>
          <p:nvPr>
            <p:extLst/>
          </p:nvPr>
        </p:nvGraphicFramePr>
        <p:xfrm>
          <a:off x="3978863" y="3835918"/>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内容占位符 8"/>
          <p:cNvGraphicFramePr>
            <a:graphicFrameLocks/>
          </p:cNvGraphicFramePr>
          <p:nvPr>
            <p:extLst/>
          </p:nvPr>
        </p:nvGraphicFramePr>
        <p:xfrm>
          <a:off x="5591878" y="712822"/>
          <a:ext cx="1756410" cy="1433084"/>
        </p:xfrm>
        <a:graphic>
          <a:graphicData uri="http://schemas.openxmlformats.org/drawingml/2006/table">
            <a:tbl>
              <a:tblPr firstRow="1" bandRow="1">
                <a:tableStyleId>{5940675A-B579-460E-94D1-54222C63F5DA}</a:tableStyleId>
              </a:tblPr>
              <a:tblGrid>
                <a:gridCol w="878205">
                  <a:extLst>
                    <a:ext uri="{9D8B030D-6E8A-4147-A177-3AD203B41FA5}">
                      <a16:colId xmlns:a16="http://schemas.microsoft.com/office/drawing/2014/main" val="20000"/>
                    </a:ext>
                  </a:extLst>
                </a:gridCol>
                <a:gridCol w="878205">
                  <a:extLst>
                    <a:ext uri="{9D8B030D-6E8A-4147-A177-3AD203B41FA5}">
                      <a16:colId xmlns:a16="http://schemas.microsoft.com/office/drawing/2014/main" val="20001"/>
                    </a:ext>
                  </a:extLst>
                </a:gridCol>
              </a:tblGrid>
              <a:tr h="358271">
                <a:tc>
                  <a:txBody>
                    <a:bodyPr/>
                    <a:lstStyle/>
                    <a:p>
                      <a:pPr algn="ctr"/>
                      <a:r>
                        <a:rPr lang="zh-CN" altLang="en-US" sz="2000" b="1" dirty="0"/>
                        <a:t>地址</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t>数据</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271">
                <a:tc>
                  <a:txBody>
                    <a:bodyPr/>
                    <a:lstStyle/>
                    <a:p>
                      <a:pPr algn="ctr"/>
                      <a:r>
                        <a:rPr lang="en-US" altLang="zh-CN" sz="2000" b="1" i="1" dirty="0"/>
                        <a:t>x</a:t>
                      </a: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2000" b="1" dirty="0"/>
                        <a:t>3</a:t>
                      </a: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左右箭头 9"/>
          <p:cNvSpPr/>
          <p:nvPr/>
        </p:nvSpPr>
        <p:spPr bwMode="auto">
          <a:xfrm rot="5400000">
            <a:off x="3974401" y="3495067"/>
            <a:ext cx="406920"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1" name="左右箭头 10"/>
          <p:cNvSpPr/>
          <p:nvPr/>
        </p:nvSpPr>
        <p:spPr bwMode="auto">
          <a:xfrm rot="5400000">
            <a:off x="4342664" y="3337799"/>
            <a:ext cx="689997"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2" name="左右箭头 11"/>
          <p:cNvSpPr/>
          <p:nvPr/>
        </p:nvSpPr>
        <p:spPr bwMode="auto">
          <a:xfrm rot="5400000">
            <a:off x="4753325" y="3137489"/>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 name="左右箭头 12"/>
          <p:cNvSpPr/>
          <p:nvPr/>
        </p:nvSpPr>
        <p:spPr bwMode="auto">
          <a:xfrm rot="5400000">
            <a:off x="5627325" y="2475896"/>
            <a:ext cx="82341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4" name="左右箭头 13"/>
          <p:cNvSpPr/>
          <p:nvPr/>
        </p:nvSpPr>
        <p:spPr bwMode="auto">
          <a:xfrm rot="5400000">
            <a:off x="6687278" y="2281108"/>
            <a:ext cx="433839"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15" name="内容占位符 8"/>
          <p:cNvGraphicFramePr>
            <a:graphicFrameLocks/>
          </p:cNvGraphicFramePr>
          <p:nvPr>
            <p:extLst/>
          </p:nvPr>
        </p:nvGraphicFramePr>
        <p:xfrm>
          <a:off x="6495476" y="3835561"/>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6" name="左右箭头 15"/>
          <p:cNvSpPr/>
          <p:nvPr/>
        </p:nvSpPr>
        <p:spPr bwMode="auto">
          <a:xfrm rot="5400000">
            <a:off x="6482541" y="3486233"/>
            <a:ext cx="423866"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 name="左右箭头 16"/>
          <p:cNvSpPr/>
          <p:nvPr/>
        </p:nvSpPr>
        <p:spPr bwMode="auto">
          <a:xfrm rot="5400000">
            <a:off x="6855413" y="3333574"/>
            <a:ext cx="69772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8" name="左右箭头 17"/>
          <p:cNvSpPr/>
          <p:nvPr/>
        </p:nvSpPr>
        <p:spPr bwMode="auto">
          <a:xfrm rot="5400000">
            <a:off x="7269938" y="3137128"/>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0" name="矩形 19"/>
          <p:cNvSpPr/>
          <p:nvPr/>
        </p:nvSpPr>
        <p:spPr bwMode="auto">
          <a:xfrm>
            <a:off x="3936206" y="3795710"/>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1" name="矩形 20"/>
          <p:cNvSpPr/>
          <p:nvPr/>
        </p:nvSpPr>
        <p:spPr bwMode="auto">
          <a:xfrm>
            <a:off x="6452526" y="3794521"/>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7" name="矩形 26"/>
          <p:cNvSpPr/>
          <p:nvPr/>
        </p:nvSpPr>
        <p:spPr>
          <a:xfrm>
            <a:off x="7351590" y="625375"/>
            <a:ext cx="1124026" cy="707886"/>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Memory</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8" name="矩形 27"/>
          <p:cNvSpPr/>
          <p:nvPr/>
        </p:nvSpPr>
        <p:spPr>
          <a:xfrm>
            <a:off x="3665613" y="2253093"/>
            <a:ext cx="1189749"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Data Bus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29" name="矩形 28"/>
          <p:cNvSpPr/>
          <p:nvPr/>
        </p:nvSpPr>
        <p:spPr>
          <a:xfrm>
            <a:off x="3665613" y="2664035"/>
            <a:ext cx="1555426"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Address Bus</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0" name="矩形 29"/>
          <p:cNvSpPr/>
          <p:nvPr/>
        </p:nvSpPr>
        <p:spPr>
          <a:xfrm>
            <a:off x="7918214" y="3295627"/>
            <a:ext cx="963918"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rPr>
              <a:t>Shared</a:t>
            </a:r>
            <a:endParaRPr kumimoji="0" lang="zh-CN" altLang="en-US" sz="28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endParaRPr>
          </a:p>
        </p:txBody>
      </p:sp>
      <p:sp>
        <p:nvSpPr>
          <p:cNvPr id="60" name="矩形 59"/>
          <p:cNvSpPr/>
          <p:nvPr/>
        </p:nvSpPr>
        <p:spPr bwMode="auto">
          <a:xfrm>
            <a:off x="4496308" y="4991452"/>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0</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1" name="左右箭头 60"/>
          <p:cNvSpPr/>
          <p:nvPr/>
        </p:nvSpPr>
        <p:spPr bwMode="auto">
          <a:xfrm rot="5400000">
            <a:off x="4531792" y="4713983"/>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2" name="矩形 61"/>
          <p:cNvSpPr/>
          <p:nvPr/>
        </p:nvSpPr>
        <p:spPr bwMode="auto">
          <a:xfrm>
            <a:off x="7016588" y="4991451"/>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1</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3" name="左右箭头 62"/>
          <p:cNvSpPr/>
          <p:nvPr/>
        </p:nvSpPr>
        <p:spPr bwMode="auto">
          <a:xfrm rot="5400000">
            <a:off x="7052072"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4" name="矩形 63"/>
          <p:cNvSpPr/>
          <p:nvPr/>
        </p:nvSpPr>
        <p:spPr>
          <a:xfrm>
            <a:off x="523868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0</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5" name="矩形 64"/>
          <p:cNvSpPr/>
          <p:nvPr/>
        </p:nvSpPr>
        <p:spPr>
          <a:xfrm>
            <a:off x="775896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1</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6" name="左右箭头 65"/>
          <p:cNvSpPr/>
          <p:nvPr/>
        </p:nvSpPr>
        <p:spPr bwMode="auto">
          <a:xfrm rot="5400000">
            <a:off x="5014610"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7" name="左右箭头 66"/>
          <p:cNvSpPr/>
          <p:nvPr/>
        </p:nvSpPr>
        <p:spPr bwMode="auto">
          <a:xfrm rot="5400000">
            <a:off x="7534890" y="4705834"/>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pSp>
        <p:nvGrpSpPr>
          <p:cNvPr id="19" name="组合 18"/>
          <p:cNvGrpSpPr/>
          <p:nvPr/>
        </p:nvGrpSpPr>
        <p:grpSpPr>
          <a:xfrm>
            <a:off x="266999" y="4437112"/>
            <a:ext cx="3440905" cy="1761230"/>
            <a:chOff x="627039" y="4529623"/>
            <a:chExt cx="3440905" cy="1761230"/>
          </a:xfrm>
        </p:grpSpPr>
        <p:sp>
          <p:nvSpPr>
            <p:cNvPr id="44" name="内容占位符 2"/>
            <p:cNvSpPr txBox="1">
              <a:spLocks/>
            </p:cNvSpPr>
            <p:nvPr/>
          </p:nvSpPr>
          <p:spPr bwMode="auto">
            <a:xfrm>
              <a:off x="1298998" y="4529623"/>
              <a:ext cx="2768946"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odified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，已修改</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xclusive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，独占</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hared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，共享</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nvalid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，失效</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sp>
          <p:nvSpPr>
            <p:cNvPr id="47" name="内容占位符 2"/>
            <p:cNvSpPr txBox="1">
              <a:spLocks/>
            </p:cNvSpPr>
            <p:nvPr/>
          </p:nvSpPr>
          <p:spPr bwMode="auto">
            <a:xfrm>
              <a:off x="627039" y="4529623"/>
              <a:ext cx="992633"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grpSp>
    </p:spTree>
    <p:extLst>
      <p:ext uri="{BB962C8B-B14F-4D97-AF65-F5344CB8AC3E}">
        <p14:creationId xmlns:p14="http://schemas.microsoft.com/office/powerpoint/2010/main" val="2752919568"/>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t>MESI</a:t>
            </a:r>
            <a:endParaRPr lang="zh-CN" altLang="en-US" dirty="0"/>
          </a:p>
        </p:txBody>
      </p:sp>
      <p:sp>
        <p:nvSpPr>
          <p:cNvPr id="3" name="内容占位符 2"/>
          <p:cNvSpPr>
            <a:spLocks noGrp="1"/>
          </p:cNvSpPr>
          <p:nvPr>
            <p:ph idx="1"/>
          </p:nvPr>
        </p:nvSpPr>
        <p:spPr>
          <a:xfrm>
            <a:off x="267038" y="620611"/>
            <a:ext cx="3269363" cy="3816502"/>
          </a:xfrm>
        </p:spPr>
        <p:txBody>
          <a:bodyPr/>
          <a:lstStyle/>
          <a:p>
            <a:pPr marL="357188" indent="-357188">
              <a:lnSpc>
                <a:spcPct val="150000"/>
              </a:lnSpc>
              <a:buClr>
                <a:srgbClr val="D60093"/>
              </a:buClr>
              <a:buSzPct val="100000"/>
              <a:buFont typeface="+mj-lt"/>
              <a:buAutoNum type="arabicPeriod"/>
            </a:pPr>
            <a:r>
              <a:rPr lang="en-US" altLang="zh-CN" sz="2400" dirty="0"/>
              <a:t>CPU0</a:t>
            </a:r>
            <a:r>
              <a:rPr lang="zh-CN" altLang="en-US" sz="2400" dirty="0"/>
              <a:t>读主存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endParaRPr lang="zh-CN" altLang="en-US" sz="2400" i="1" dirty="0">
              <a:solidFill>
                <a:schemeClr val="bg1">
                  <a:lumMod val="65000"/>
                </a:schemeClr>
              </a:solidFill>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64</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
        <p:nvSpPr>
          <p:cNvPr id="5" name="左右箭头 4"/>
          <p:cNvSpPr/>
          <p:nvPr/>
        </p:nvSpPr>
        <p:spPr bwMode="auto">
          <a:xfrm>
            <a:off x="3529975" y="2530691"/>
            <a:ext cx="5218489" cy="216130"/>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 name="左右箭头 5"/>
          <p:cNvSpPr/>
          <p:nvPr/>
        </p:nvSpPr>
        <p:spPr bwMode="auto">
          <a:xfrm>
            <a:off x="3529976" y="2926553"/>
            <a:ext cx="5218488" cy="216130"/>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7" name="左右箭头 6"/>
          <p:cNvSpPr/>
          <p:nvPr/>
        </p:nvSpPr>
        <p:spPr bwMode="auto">
          <a:xfrm>
            <a:off x="3704544" y="3241959"/>
            <a:ext cx="4734357"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8" name="内容占位符 8"/>
          <p:cNvGraphicFramePr>
            <a:graphicFrameLocks/>
          </p:cNvGraphicFramePr>
          <p:nvPr>
            <p:extLst/>
          </p:nvPr>
        </p:nvGraphicFramePr>
        <p:xfrm>
          <a:off x="3978863" y="3835918"/>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内容占位符 8"/>
          <p:cNvGraphicFramePr>
            <a:graphicFrameLocks/>
          </p:cNvGraphicFramePr>
          <p:nvPr>
            <p:extLst/>
          </p:nvPr>
        </p:nvGraphicFramePr>
        <p:xfrm>
          <a:off x="5591878" y="712822"/>
          <a:ext cx="1756410" cy="1433084"/>
        </p:xfrm>
        <a:graphic>
          <a:graphicData uri="http://schemas.openxmlformats.org/drawingml/2006/table">
            <a:tbl>
              <a:tblPr firstRow="1" bandRow="1">
                <a:tableStyleId>{5940675A-B579-460E-94D1-54222C63F5DA}</a:tableStyleId>
              </a:tblPr>
              <a:tblGrid>
                <a:gridCol w="878205">
                  <a:extLst>
                    <a:ext uri="{9D8B030D-6E8A-4147-A177-3AD203B41FA5}">
                      <a16:colId xmlns:a16="http://schemas.microsoft.com/office/drawing/2014/main" val="20000"/>
                    </a:ext>
                  </a:extLst>
                </a:gridCol>
                <a:gridCol w="878205">
                  <a:extLst>
                    <a:ext uri="{9D8B030D-6E8A-4147-A177-3AD203B41FA5}">
                      <a16:colId xmlns:a16="http://schemas.microsoft.com/office/drawing/2014/main" val="20001"/>
                    </a:ext>
                  </a:extLst>
                </a:gridCol>
              </a:tblGrid>
              <a:tr h="358271">
                <a:tc>
                  <a:txBody>
                    <a:bodyPr/>
                    <a:lstStyle/>
                    <a:p>
                      <a:pPr algn="ctr"/>
                      <a:r>
                        <a:rPr lang="zh-CN" altLang="en-US" sz="2000" b="1" dirty="0"/>
                        <a:t>地址</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t>数据</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271">
                <a:tc>
                  <a:txBody>
                    <a:bodyPr/>
                    <a:lstStyle/>
                    <a:p>
                      <a:pPr algn="ctr"/>
                      <a:r>
                        <a:rPr lang="en-US" altLang="zh-CN" sz="2000" b="1" i="1" dirty="0"/>
                        <a:t>x</a:t>
                      </a: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2000" b="1" dirty="0"/>
                        <a:t>3</a:t>
                      </a: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左右箭头 9"/>
          <p:cNvSpPr/>
          <p:nvPr/>
        </p:nvSpPr>
        <p:spPr bwMode="auto">
          <a:xfrm rot="5400000">
            <a:off x="3974401" y="3495067"/>
            <a:ext cx="406920"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1" name="左右箭头 10"/>
          <p:cNvSpPr/>
          <p:nvPr/>
        </p:nvSpPr>
        <p:spPr bwMode="auto">
          <a:xfrm rot="5400000">
            <a:off x="4342664" y="3337799"/>
            <a:ext cx="689997"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2" name="左右箭头 11"/>
          <p:cNvSpPr/>
          <p:nvPr/>
        </p:nvSpPr>
        <p:spPr bwMode="auto">
          <a:xfrm rot="5400000">
            <a:off x="4753325" y="3137489"/>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 name="左右箭头 12"/>
          <p:cNvSpPr/>
          <p:nvPr/>
        </p:nvSpPr>
        <p:spPr bwMode="auto">
          <a:xfrm rot="5400000">
            <a:off x="5627325" y="2475896"/>
            <a:ext cx="82341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4" name="左右箭头 13"/>
          <p:cNvSpPr/>
          <p:nvPr/>
        </p:nvSpPr>
        <p:spPr bwMode="auto">
          <a:xfrm rot="5400000">
            <a:off x="6687278" y="2281108"/>
            <a:ext cx="433839"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15" name="内容占位符 8"/>
          <p:cNvGraphicFramePr>
            <a:graphicFrameLocks/>
          </p:cNvGraphicFramePr>
          <p:nvPr>
            <p:extLst/>
          </p:nvPr>
        </p:nvGraphicFramePr>
        <p:xfrm>
          <a:off x="6495476" y="3835561"/>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6" name="左右箭头 15"/>
          <p:cNvSpPr/>
          <p:nvPr/>
        </p:nvSpPr>
        <p:spPr bwMode="auto">
          <a:xfrm rot="5400000">
            <a:off x="6482541" y="3486233"/>
            <a:ext cx="423866"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 name="左右箭头 16"/>
          <p:cNvSpPr/>
          <p:nvPr/>
        </p:nvSpPr>
        <p:spPr bwMode="auto">
          <a:xfrm rot="5400000">
            <a:off x="6855413" y="3333574"/>
            <a:ext cx="69772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8" name="左右箭头 17"/>
          <p:cNvSpPr/>
          <p:nvPr/>
        </p:nvSpPr>
        <p:spPr bwMode="auto">
          <a:xfrm rot="5400000">
            <a:off x="7269938" y="3137128"/>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0" name="矩形 19"/>
          <p:cNvSpPr/>
          <p:nvPr/>
        </p:nvSpPr>
        <p:spPr bwMode="auto">
          <a:xfrm>
            <a:off x="3936206" y="3795710"/>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1" name="矩形 20"/>
          <p:cNvSpPr/>
          <p:nvPr/>
        </p:nvSpPr>
        <p:spPr bwMode="auto">
          <a:xfrm>
            <a:off x="6452526" y="3794521"/>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7" name="矩形 26"/>
          <p:cNvSpPr/>
          <p:nvPr/>
        </p:nvSpPr>
        <p:spPr>
          <a:xfrm>
            <a:off x="7351590" y="625375"/>
            <a:ext cx="1124026" cy="707886"/>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Memory</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8" name="矩形 27"/>
          <p:cNvSpPr/>
          <p:nvPr/>
        </p:nvSpPr>
        <p:spPr>
          <a:xfrm>
            <a:off x="3665613" y="2253093"/>
            <a:ext cx="1189749"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Data Bus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29" name="矩形 28"/>
          <p:cNvSpPr/>
          <p:nvPr/>
        </p:nvSpPr>
        <p:spPr>
          <a:xfrm>
            <a:off x="3665613" y="2664035"/>
            <a:ext cx="1555426"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Address Bus</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0" name="矩形 29"/>
          <p:cNvSpPr/>
          <p:nvPr/>
        </p:nvSpPr>
        <p:spPr>
          <a:xfrm>
            <a:off x="7918214" y="3295627"/>
            <a:ext cx="963918"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rPr>
              <a:t>Shared</a:t>
            </a:r>
            <a:endParaRPr kumimoji="0" lang="zh-CN" altLang="en-US" sz="28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endParaRPr>
          </a:p>
        </p:txBody>
      </p:sp>
      <p:cxnSp>
        <p:nvCxnSpPr>
          <p:cNvPr id="32" name="直接箭头连接符 31"/>
          <p:cNvCxnSpPr/>
          <p:nvPr/>
        </p:nvCxnSpPr>
        <p:spPr bwMode="auto">
          <a:xfrm>
            <a:off x="6904736" y="1700808"/>
            <a:ext cx="0" cy="96322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5" name="直接箭头连接符 34"/>
          <p:cNvCxnSpPr/>
          <p:nvPr/>
        </p:nvCxnSpPr>
        <p:spPr bwMode="auto">
          <a:xfrm flipH="1">
            <a:off x="5292080" y="2629500"/>
            <a:ext cx="1606307"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7" name="直接箭头连接符 36"/>
          <p:cNvCxnSpPr/>
          <p:nvPr/>
        </p:nvCxnSpPr>
        <p:spPr bwMode="auto">
          <a:xfrm>
            <a:off x="5299215" y="2629500"/>
            <a:ext cx="0" cy="123154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1" name="矩形 40"/>
          <p:cNvSpPr/>
          <p:nvPr/>
        </p:nvSpPr>
        <p:spPr>
          <a:xfrm>
            <a:off x="5148347" y="381137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3</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3" name="矩形 42"/>
          <p:cNvSpPr/>
          <p:nvPr/>
        </p:nvSpPr>
        <p:spPr>
          <a:xfrm>
            <a:off x="3999767" y="3801338"/>
            <a:ext cx="356188"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E</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cxnSp>
        <p:nvCxnSpPr>
          <p:cNvPr id="46" name="直接箭头连接符 45"/>
          <p:cNvCxnSpPr/>
          <p:nvPr/>
        </p:nvCxnSpPr>
        <p:spPr bwMode="auto">
          <a:xfrm flipV="1">
            <a:off x="4687662" y="3034618"/>
            <a:ext cx="0" cy="74617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49" name="直接箭头连接符 48"/>
          <p:cNvCxnSpPr/>
          <p:nvPr/>
        </p:nvCxnSpPr>
        <p:spPr bwMode="auto">
          <a:xfrm>
            <a:off x="4687662" y="3031132"/>
            <a:ext cx="1351371" cy="0"/>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1" name="直接箭头连接符 50"/>
          <p:cNvCxnSpPr/>
          <p:nvPr/>
        </p:nvCxnSpPr>
        <p:spPr bwMode="auto">
          <a:xfrm flipV="1">
            <a:off x="6039033" y="2060848"/>
            <a:ext cx="0" cy="97028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5" name="直接箭头连接符 54"/>
          <p:cNvCxnSpPr/>
          <p:nvPr/>
        </p:nvCxnSpPr>
        <p:spPr bwMode="auto">
          <a:xfrm>
            <a:off x="4177861" y="3324585"/>
            <a:ext cx="0" cy="496980"/>
          </a:xfrm>
          <a:prstGeom prst="straightConnector1">
            <a:avLst/>
          </a:prstGeom>
          <a:solidFill>
            <a:schemeClr val="accent1"/>
          </a:solidFill>
          <a:ln w="38100" cap="flat" cmpd="sng" algn="ctr">
            <a:solidFill>
              <a:srgbClr val="009900"/>
            </a:solidFill>
            <a:prstDash val="solid"/>
            <a:round/>
            <a:headEnd type="none" w="med" len="med"/>
            <a:tailEnd type="triangle"/>
          </a:ln>
          <a:effectLst/>
        </p:spPr>
      </p:cxnSp>
      <p:sp>
        <p:nvSpPr>
          <p:cNvPr id="59" name="矩形 58"/>
          <p:cNvSpPr/>
          <p:nvPr/>
        </p:nvSpPr>
        <p:spPr>
          <a:xfrm>
            <a:off x="4548896"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0" name="矩形 59"/>
          <p:cNvSpPr/>
          <p:nvPr/>
        </p:nvSpPr>
        <p:spPr bwMode="auto">
          <a:xfrm>
            <a:off x="4496308" y="4991452"/>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0</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1" name="左右箭头 60"/>
          <p:cNvSpPr/>
          <p:nvPr/>
        </p:nvSpPr>
        <p:spPr bwMode="auto">
          <a:xfrm rot="5400000">
            <a:off x="4531792" y="4713983"/>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2" name="矩形 61"/>
          <p:cNvSpPr/>
          <p:nvPr/>
        </p:nvSpPr>
        <p:spPr bwMode="auto">
          <a:xfrm>
            <a:off x="7016588" y="4991451"/>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1</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3" name="左右箭头 62"/>
          <p:cNvSpPr/>
          <p:nvPr/>
        </p:nvSpPr>
        <p:spPr bwMode="auto">
          <a:xfrm rot="5400000">
            <a:off x="7052072"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4" name="矩形 63"/>
          <p:cNvSpPr/>
          <p:nvPr/>
        </p:nvSpPr>
        <p:spPr>
          <a:xfrm>
            <a:off x="523868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0</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5" name="矩形 64"/>
          <p:cNvSpPr/>
          <p:nvPr/>
        </p:nvSpPr>
        <p:spPr>
          <a:xfrm>
            <a:off x="775896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1</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6" name="左右箭头 65"/>
          <p:cNvSpPr/>
          <p:nvPr/>
        </p:nvSpPr>
        <p:spPr bwMode="auto">
          <a:xfrm rot="5400000">
            <a:off x="5014610"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7" name="左右箭头 66"/>
          <p:cNvSpPr/>
          <p:nvPr/>
        </p:nvSpPr>
        <p:spPr bwMode="auto">
          <a:xfrm rot="5400000">
            <a:off x="7534890" y="4705834"/>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68" name="直接箭头连接符 67"/>
          <p:cNvCxnSpPr/>
          <p:nvPr/>
        </p:nvCxnSpPr>
        <p:spPr bwMode="auto">
          <a:xfrm flipV="1">
            <a:off x="4729227" y="4516183"/>
            <a:ext cx="0" cy="480367"/>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69" name="直接箭头连接符 68"/>
          <p:cNvCxnSpPr/>
          <p:nvPr/>
        </p:nvCxnSpPr>
        <p:spPr bwMode="auto">
          <a:xfrm>
            <a:off x="5204576" y="4516183"/>
            <a:ext cx="0" cy="4964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grpSp>
        <p:nvGrpSpPr>
          <p:cNvPr id="71" name="组合 70"/>
          <p:cNvGrpSpPr/>
          <p:nvPr/>
        </p:nvGrpSpPr>
        <p:grpSpPr>
          <a:xfrm>
            <a:off x="266999" y="4437112"/>
            <a:ext cx="3440905" cy="1761230"/>
            <a:chOff x="627039" y="4529623"/>
            <a:chExt cx="3440905" cy="1761230"/>
          </a:xfrm>
        </p:grpSpPr>
        <p:sp>
          <p:nvSpPr>
            <p:cNvPr id="72" name="内容占位符 2"/>
            <p:cNvSpPr txBox="1">
              <a:spLocks/>
            </p:cNvSpPr>
            <p:nvPr/>
          </p:nvSpPr>
          <p:spPr bwMode="auto">
            <a:xfrm>
              <a:off x="1298998" y="4529623"/>
              <a:ext cx="2768946"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odified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，已修改</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xclusive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，独占</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hared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，共享</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nvalid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，失效</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sp>
          <p:nvSpPr>
            <p:cNvPr id="73" name="内容占位符 2"/>
            <p:cNvSpPr txBox="1">
              <a:spLocks/>
            </p:cNvSpPr>
            <p:nvPr/>
          </p:nvSpPr>
          <p:spPr bwMode="auto">
            <a:xfrm>
              <a:off x="627039" y="4529623"/>
              <a:ext cx="992633"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grpSp>
    </p:spTree>
    <p:extLst>
      <p:ext uri="{BB962C8B-B14F-4D97-AF65-F5344CB8AC3E}">
        <p14:creationId xmlns:p14="http://schemas.microsoft.com/office/powerpoint/2010/main" val="4252325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ppt_x</p:attrName>
                                        </p:attrNameLst>
                                      </p:cBhvr>
                                      <p:tavLst>
                                        <p:tav tm="0">
                                          <p:val>
                                            <p:strVal val="#ppt_x"/>
                                          </p:val>
                                        </p:tav>
                                        <p:tav tm="100000">
                                          <p:val>
                                            <p:strVal val="#ppt_x"/>
                                          </p:val>
                                        </p:tav>
                                      </p:tavLst>
                                    </p:anim>
                                    <p:anim calcmode="lin" valueType="num">
                                      <p:cBhvr>
                                        <p:cTn id="8" dur="500" fill="hold"/>
                                        <p:tgtEl>
                                          <p:spTgt spid="68"/>
                                        </p:tgtEl>
                                        <p:attrNameLst>
                                          <p:attrName>ppt_y</p:attrName>
                                        </p:attrNameLst>
                                      </p:cBhvr>
                                      <p:tavLst>
                                        <p:tav tm="0">
                                          <p:val>
                                            <p:strVal val="#ppt_y+#ppt_h/2"/>
                                          </p:val>
                                        </p:tav>
                                        <p:tav tm="100000">
                                          <p:val>
                                            <p:strVal val="#ppt_y"/>
                                          </p:val>
                                        </p:tav>
                                      </p:tavLst>
                                    </p:anim>
                                    <p:anim calcmode="lin" valueType="num">
                                      <p:cBhvr>
                                        <p:cTn id="9" dur="500" fill="hold"/>
                                        <p:tgtEl>
                                          <p:spTgt spid="68"/>
                                        </p:tgtEl>
                                        <p:attrNameLst>
                                          <p:attrName>ppt_w</p:attrName>
                                        </p:attrNameLst>
                                      </p:cBhvr>
                                      <p:tavLst>
                                        <p:tav tm="0">
                                          <p:val>
                                            <p:strVal val="#ppt_w"/>
                                          </p:val>
                                        </p:tav>
                                        <p:tav tm="100000">
                                          <p:val>
                                            <p:strVal val="#ppt_w"/>
                                          </p:val>
                                        </p:tav>
                                      </p:tavLst>
                                    </p:anim>
                                    <p:anim calcmode="lin" valueType="num">
                                      <p:cBhvr>
                                        <p:cTn id="10" dur="500" fill="hold"/>
                                        <p:tgtEl>
                                          <p:spTgt spid="6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p:cTn id="15" dur="500" fill="hold"/>
                                        <p:tgtEl>
                                          <p:spTgt spid="46"/>
                                        </p:tgtEl>
                                        <p:attrNameLst>
                                          <p:attrName>ppt_x</p:attrName>
                                        </p:attrNameLst>
                                      </p:cBhvr>
                                      <p:tavLst>
                                        <p:tav tm="0">
                                          <p:val>
                                            <p:strVal val="#ppt_x"/>
                                          </p:val>
                                        </p:tav>
                                        <p:tav tm="100000">
                                          <p:val>
                                            <p:strVal val="#ppt_x"/>
                                          </p:val>
                                        </p:tav>
                                      </p:tavLst>
                                    </p:anim>
                                    <p:anim calcmode="lin" valueType="num">
                                      <p:cBhvr>
                                        <p:cTn id="16" dur="500" fill="hold"/>
                                        <p:tgtEl>
                                          <p:spTgt spid="46"/>
                                        </p:tgtEl>
                                        <p:attrNameLst>
                                          <p:attrName>ppt_y</p:attrName>
                                        </p:attrNameLst>
                                      </p:cBhvr>
                                      <p:tavLst>
                                        <p:tav tm="0">
                                          <p:val>
                                            <p:strVal val="#ppt_y+#ppt_h/2"/>
                                          </p:val>
                                        </p:tav>
                                        <p:tav tm="100000">
                                          <p:val>
                                            <p:strVal val="#ppt_y"/>
                                          </p:val>
                                        </p:tav>
                                      </p:tavLst>
                                    </p:anim>
                                    <p:anim calcmode="lin" valueType="num">
                                      <p:cBhvr>
                                        <p:cTn id="17" dur="500" fill="hold"/>
                                        <p:tgtEl>
                                          <p:spTgt spid="46"/>
                                        </p:tgtEl>
                                        <p:attrNameLst>
                                          <p:attrName>ppt_w</p:attrName>
                                        </p:attrNameLst>
                                      </p:cBhvr>
                                      <p:tavLst>
                                        <p:tav tm="0">
                                          <p:val>
                                            <p:strVal val="#ppt_w"/>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8"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p:cTn id="22" dur="500" fill="hold"/>
                                        <p:tgtEl>
                                          <p:spTgt spid="49"/>
                                        </p:tgtEl>
                                        <p:attrNameLst>
                                          <p:attrName>ppt_x</p:attrName>
                                        </p:attrNameLst>
                                      </p:cBhvr>
                                      <p:tavLst>
                                        <p:tav tm="0">
                                          <p:val>
                                            <p:strVal val="#ppt_x-#ppt_w/2"/>
                                          </p:val>
                                        </p:tav>
                                        <p:tav tm="100000">
                                          <p:val>
                                            <p:strVal val="#ppt_x"/>
                                          </p:val>
                                        </p:tav>
                                      </p:tavLst>
                                    </p:anim>
                                    <p:anim calcmode="lin" valueType="num">
                                      <p:cBhvr>
                                        <p:cTn id="23" dur="500" fill="hold"/>
                                        <p:tgtEl>
                                          <p:spTgt spid="49"/>
                                        </p:tgtEl>
                                        <p:attrNameLst>
                                          <p:attrName>ppt_y</p:attrName>
                                        </p:attrNameLst>
                                      </p:cBhvr>
                                      <p:tavLst>
                                        <p:tav tm="0">
                                          <p:val>
                                            <p:strVal val="#ppt_y"/>
                                          </p:val>
                                        </p:tav>
                                        <p:tav tm="100000">
                                          <p:val>
                                            <p:strVal val="#ppt_y"/>
                                          </p:val>
                                        </p:tav>
                                      </p:tavLst>
                                    </p:anim>
                                    <p:anim calcmode="lin" valueType="num">
                                      <p:cBhvr>
                                        <p:cTn id="24" dur="500" fill="hold"/>
                                        <p:tgtEl>
                                          <p:spTgt spid="49"/>
                                        </p:tgtEl>
                                        <p:attrNameLst>
                                          <p:attrName>ppt_w</p:attrName>
                                        </p:attrNameLst>
                                      </p:cBhvr>
                                      <p:tavLst>
                                        <p:tav tm="0">
                                          <p:val>
                                            <p:fltVal val="0"/>
                                          </p:val>
                                        </p:tav>
                                        <p:tav tm="100000">
                                          <p:val>
                                            <p:strVal val="#ppt_w"/>
                                          </p:val>
                                        </p:tav>
                                      </p:tavLst>
                                    </p:anim>
                                    <p:anim calcmode="lin" valueType="num">
                                      <p:cBhvr>
                                        <p:cTn id="25" dur="500" fill="hold"/>
                                        <p:tgtEl>
                                          <p:spTgt spid="49"/>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4"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ppt_x</p:attrName>
                                        </p:attrNameLst>
                                      </p:cBhvr>
                                      <p:tavLst>
                                        <p:tav tm="0">
                                          <p:val>
                                            <p:strVal val="#ppt_x"/>
                                          </p:val>
                                        </p:tav>
                                        <p:tav tm="100000">
                                          <p:val>
                                            <p:strVal val="#ppt_x"/>
                                          </p:val>
                                        </p:tav>
                                      </p:tavLst>
                                    </p:anim>
                                    <p:anim calcmode="lin" valueType="num">
                                      <p:cBhvr>
                                        <p:cTn id="30" dur="500" fill="hold"/>
                                        <p:tgtEl>
                                          <p:spTgt spid="51"/>
                                        </p:tgtEl>
                                        <p:attrNameLst>
                                          <p:attrName>ppt_y</p:attrName>
                                        </p:attrNameLst>
                                      </p:cBhvr>
                                      <p:tavLst>
                                        <p:tav tm="0">
                                          <p:val>
                                            <p:strVal val="#ppt_y+#ppt_h/2"/>
                                          </p:val>
                                        </p:tav>
                                        <p:tav tm="100000">
                                          <p:val>
                                            <p:strVal val="#ppt_y"/>
                                          </p:val>
                                        </p:tav>
                                      </p:tavLst>
                                    </p:anim>
                                    <p:anim calcmode="lin" valueType="num">
                                      <p:cBhvr>
                                        <p:cTn id="31" dur="500" fill="hold"/>
                                        <p:tgtEl>
                                          <p:spTgt spid="51"/>
                                        </p:tgtEl>
                                        <p:attrNameLst>
                                          <p:attrName>ppt_w</p:attrName>
                                        </p:attrNameLst>
                                      </p:cBhvr>
                                      <p:tavLst>
                                        <p:tav tm="0">
                                          <p:val>
                                            <p:strVal val="#ppt_w"/>
                                          </p:val>
                                        </p:tav>
                                        <p:tav tm="100000">
                                          <p:val>
                                            <p:strVal val="#ppt_w"/>
                                          </p:val>
                                        </p:tav>
                                      </p:tavLst>
                                    </p:anim>
                                    <p:anim calcmode="lin" valueType="num">
                                      <p:cBhvr>
                                        <p:cTn id="32" dur="500" fill="hold"/>
                                        <p:tgtEl>
                                          <p:spTgt spid="5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ppt_x</p:attrName>
                                        </p:attrNameLst>
                                      </p:cBhvr>
                                      <p:tavLst>
                                        <p:tav tm="0">
                                          <p:val>
                                            <p:strVal val="#ppt_x"/>
                                          </p:val>
                                        </p:tav>
                                        <p:tav tm="100000">
                                          <p:val>
                                            <p:strVal val="#ppt_x"/>
                                          </p:val>
                                        </p:tav>
                                      </p:tavLst>
                                    </p:anim>
                                    <p:anim calcmode="lin" valueType="num">
                                      <p:cBhvr>
                                        <p:cTn id="38" dur="500" fill="hold"/>
                                        <p:tgtEl>
                                          <p:spTgt spid="32"/>
                                        </p:tgtEl>
                                        <p:attrNameLst>
                                          <p:attrName>ppt_y</p:attrName>
                                        </p:attrNameLst>
                                      </p:cBhvr>
                                      <p:tavLst>
                                        <p:tav tm="0">
                                          <p:val>
                                            <p:strVal val="#ppt_y-#ppt_h/2"/>
                                          </p:val>
                                        </p:tav>
                                        <p:tav tm="100000">
                                          <p:val>
                                            <p:strVal val="#ppt_y"/>
                                          </p:val>
                                        </p:tav>
                                      </p:tavLst>
                                    </p:anim>
                                    <p:anim calcmode="lin" valueType="num">
                                      <p:cBhvr>
                                        <p:cTn id="39" dur="500" fill="hold"/>
                                        <p:tgtEl>
                                          <p:spTgt spid="32"/>
                                        </p:tgtEl>
                                        <p:attrNameLst>
                                          <p:attrName>ppt_w</p:attrName>
                                        </p:attrNameLst>
                                      </p:cBhvr>
                                      <p:tavLst>
                                        <p:tav tm="0">
                                          <p:val>
                                            <p:strVal val="#ppt_w"/>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childTnLst>
                                </p:cTn>
                              </p:par>
                            </p:childTnLst>
                          </p:cTn>
                        </p:par>
                        <p:par>
                          <p:cTn id="41" fill="hold">
                            <p:stCondLst>
                              <p:cond delay="500"/>
                            </p:stCondLst>
                            <p:childTnLst>
                              <p:par>
                                <p:cTn id="42" presetID="17" presetClass="entr" presetSubtype="2"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ppt_x</p:attrName>
                                        </p:attrNameLst>
                                      </p:cBhvr>
                                      <p:tavLst>
                                        <p:tav tm="0">
                                          <p:val>
                                            <p:strVal val="#ppt_x+#ppt_w/2"/>
                                          </p:val>
                                        </p:tav>
                                        <p:tav tm="100000">
                                          <p:val>
                                            <p:strVal val="#ppt_x"/>
                                          </p:val>
                                        </p:tav>
                                      </p:tavLst>
                                    </p:anim>
                                    <p:anim calcmode="lin" valueType="num">
                                      <p:cBhvr>
                                        <p:cTn id="45" dur="500" fill="hold"/>
                                        <p:tgtEl>
                                          <p:spTgt spid="35"/>
                                        </p:tgtEl>
                                        <p:attrNameLst>
                                          <p:attrName>ppt_y</p:attrName>
                                        </p:attrNameLst>
                                      </p:cBhvr>
                                      <p:tavLst>
                                        <p:tav tm="0">
                                          <p:val>
                                            <p:strVal val="#ppt_y"/>
                                          </p:val>
                                        </p:tav>
                                        <p:tav tm="100000">
                                          <p:val>
                                            <p:strVal val="#ppt_y"/>
                                          </p:val>
                                        </p:tav>
                                      </p:tavLst>
                                    </p:anim>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17" presetClass="entr" presetSubtype="1"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ppt_x</p:attrName>
                                        </p:attrNameLst>
                                      </p:cBhvr>
                                      <p:tavLst>
                                        <p:tav tm="0">
                                          <p:val>
                                            <p:strVal val="#ppt_x"/>
                                          </p:val>
                                        </p:tav>
                                        <p:tav tm="100000">
                                          <p:val>
                                            <p:strVal val="#ppt_x"/>
                                          </p:val>
                                        </p:tav>
                                      </p:tavLst>
                                    </p:anim>
                                    <p:anim calcmode="lin" valueType="num">
                                      <p:cBhvr>
                                        <p:cTn id="52" dur="500" fill="hold"/>
                                        <p:tgtEl>
                                          <p:spTgt spid="37"/>
                                        </p:tgtEl>
                                        <p:attrNameLst>
                                          <p:attrName>ppt_y</p:attrName>
                                        </p:attrNameLst>
                                      </p:cBhvr>
                                      <p:tavLst>
                                        <p:tav tm="0">
                                          <p:val>
                                            <p:strVal val="#ppt_y-#ppt_h/2"/>
                                          </p:val>
                                        </p:tav>
                                        <p:tav tm="100000">
                                          <p:val>
                                            <p:strVal val="#ppt_y"/>
                                          </p:val>
                                        </p:tav>
                                      </p:tavLst>
                                    </p:anim>
                                    <p:anim calcmode="lin" valueType="num">
                                      <p:cBhvr>
                                        <p:cTn id="53" dur="500" fill="hold"/>
                                        <p:tgtEl>
                                          <p:spTgt spid="37"/>
                                        </p:tgtEl>
                                        <p:attrNameLst>
                                          <p:attrName>ppt_w</p:attrName>
                                        </p:attrNameLst>
                                      </p:cBhvr>
                                      <p:tavLst>
                                        <p:tav tm="0">
                                          <p:val>
                                            <p:strVal val="#ppt_w"/>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childTnLst>
                                </p:cTn>
                              </p:par>
                            </p:childTnLst>
                          </p:cTn>
                        </p:par>
                        <p:par>
                          <p:cTn id="55" fill="hold">
                            <p:stCondLst>
                              <p:cond delay="1500"/>
                            </p:stCondLst>
                            <p:childTnLst>
                              <p:par>
                                <p:cTn id="56" presetID="53" presetClass="entr" presetSubtype="16" fill="hold" grpId="0" nodeType="afterEffect">
                                  <p:stCondLst>
                                    <p:cond delay="0"/>
                                  </p:stCondLst>
                                  <p:childTnLst>
                                    <p:set>
                                      <p:cBhvr>
                                        <p:cTn id="57" dur="1" fill="hold">
                                          <p:stCondLst>
                                            <p:cond delay="0"/>
                                          </p:stCondLst>
                                        </p:cTn>
                                        <p:tgtEl>
                                          <p:spTgt spid="59"/>
                                        </p:tgtEl>
                                        <p:attrNameLst>
                                          <p:attrName>style.visibility</p:attrName>
                                        </p:attrNameLst>
                                      </p:cBhvr>
                                      <p:to>
                                        <p:strVal val="visible"/>
                                      </p:to>
                                    </p:set>
                                    <p:anim calcmode="lin" valueType="num">
                                      <p:cBhvr>
                                        <p:cTn id="58" dur="500" fill="hold"/>
                                        <p:tgtEl>
                                          <p:spTgt spid="59"/>
                                        </p:tgtEl>
                                        <p:attrNameLst>
                                          <p:attrName>ppt_w</p:attrName>
                                        </p:attrNameLst>
                                      </p:cBhvr>
                                      <p:tavLst>
                                        <p:tav tm="0">
                                          <p:val>
                                            <p:fltVal val="0"/>
                                          </p:val>
                                        </p:tav>
                                        <p:tav tm="100000">
                                          <p:val>
                                            <p:strVal val="#ppt_w"/>
                                          </p:val>
                                        </p:tav>
                                      </p:tavLst>
                                    </p:anim>
                                    <p:anim calcmode="lin" valueType="num">
                                      <p:cBhvr>
                                        <p:cTn id="59" dur="500" fill="hold"/>
                                        <p:tgtEl>
                                          <p:spTgt spid="59"/>
                                        </p:tgtEl>
                                        <p:attrNameLst>
                                          <p:attrName>ppt_h</p:attrName>
                                        </p:attrNameLst>
                                      </p:cBhvr>
                                      <p:tavLst>
                                        <p:tav tm="0">
                                          <p:val>
                                            <p:fltVal val="0"/>
                                          </p:val>
                                        </p:tav>
                                        <p:tav tm="100000">
                                          <p:val>
                                            <p:strVal val="#ppt_h"/>
                                          </p:val>
                                        </p:tav>
                                      </p:tavLst>
                                    </p:anim>
                                    <p:animEffect transition="in" filter="fade">
                                      <p:cBhvr>
                                        <p:cTn id="60" dur="500"/>
                                        <p:tgtEl>
                                          <p:spTgt spid="59"/>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p:cTn id="63" dur="500" fill="hold"/>
                                        <p:tgtEl>
                                          <p:spTgt spid="41"/>
                                        </p:tgtEl>
                                        <p:attrNameLst>
                                          <p:attrName>ppt_w</p:attrName>
                                        </p:attrNameLst>
                                      </p:cBhvr>
                                      <p:tavLst>
                                        <p:tav tm="0">
                                          <p:val>
                                            <p:fltVal val="0"/>
                                          </p:val>
                                        </p:tav>
                                        <p:tav tm="100000">
                                          <p:val>
                                            <p:strVal val="#ppt_w"/>
                                          </p:val>
                                        </p:tav>
                                      </p:tavLst>
                                    </p:anim>
                                    <p:anim calcmode="lin" valueType="num">
                                      <p:cBhvr>
                                        <p:cTn id="64" dur="500" fill="hold"/>
                                        <p:tgtEl>
                                          <p:spTgt spid="41"/>
                                        </p:tgtEl>
                                        <p:attrNameLst>
                                          <p:attrName>ppt_h</p:attrName>
                                        </p:attrNameLst>
                                      </p:cBhvr>
                                      <p:tavLst>
                                        <p:tav tm="0">
                                          <p:val>
                                            <p:fltVal val="0"/>
                                          </p:val>
                                        </p:tav>
                                        <p:tav tm="100000">
                                          <p:val>
                                            <p:strVal val="#ppt_h"/>
                                          </p:val>
                                        </p:tav>
                                      </p:tavLst>
                                    </p:anim>
                                    <p:animEffect transition="in" filter="fade">
                                      <p:cBhvr>
                                        <p:cTn id="65" dur="500"/>
                                        <p:tgtEl>
                                          <p:spTgt spid="41"/>
                                        </p:tgtEl>
                                      </p:cBhvr>
                                    </p:animEffect>
                                  </p:childTnLst>
                                </p:cTn>
                              </p:par>
                              <p:par>
                                <p:cTn id="66" presetID="17" presetClass="entr" presetSubtype="1" fill="hold"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p:cTn id="68" dur="500" fill="hold"/>
                                        <p:tgtEl>
                                          <p:spTgt spid="55"/>
                                        </p:tgtEl>
                                        <p:attrNameLst>
                                          <p:attrName>ppt_x</p:attrName>
                                        </p:attrNameLst>
                                      </p:cBhvr>
                                      <p:tavLst>
                                        <p:tav tm="0">
                                          <p:val>
                                            <p:strVal val="#ppt_x"/>
                                          </p:val>
                                        </p:tav>
                                        <p:tav tm="100000">
                                          <p:val>
                                            <p:strVal val="#ppt_x"/>
                                          </p:val>
                                        </p:tav>
                                      </p:tavLst>
                                    </p:anim>
                                    <p:anim calcmode="lin" valueType="num">
                                      <p:cBhvr>
                                        <p:cTn id="69" dur="500" fill="hold"/>
                                        <p:tgtEl>
                                          <p:spTgt spid="55"/>
                                        </p:tgtEl>
                                        <p:attrNameLst>
                                          <p:attrName>ppt_y</p:attrName>
                                        </p:attrNameLst>
                                      </p:cBhvr>
                                      <p:tavLst>
                                        <p:tav tm="0">
                                          <p:val>
                                            <p:strVal val="#ppt_y-#ppt_h/2"/>
                                          </p:val>
                                        </p:tav>
                                        <p:tav tm="100000">
                                          <p:val>
                                            <p:strVal val="#ppt_y"/>
                                          </p:val>
                                        </p:tav>
                                      </p:tavLst>
                                    </p:anim>
                                    <p:anim calcmode="lin" valueType="num">
                                      <p:cBhvr>
                                        <p:cTn id="70" dur="500" fill="hold"/>
                                        <p:tgtEl>
                                          <p:spTgt spid="55"/>
                                        </p:tgtEl>
                                        <p:attrNameLst>
                                          <p:attrName>ppt_w</p:attrName>
                                        </p:attrNameLst>
                                      </p:cBhvr>
                                      <p:tavLst>
                                        <p:tav tm="0">
                                          <p:val>
                                            <p:strVal val="#ppt_w"/>
                                          </p:val>
                                        </p:tav>
                                        <p:tav tm="100000">
                                          <p:val>
                                            <p:strVal val="#ppt_w"/>
                                          </p:val>
                                        </p:tav>
                                      </p:tavLst>
                                    </p:anim>
                                    <p:anim calcmode="lin" valueType="num">
                                      <p:cBhvr>
                                        <p:cTn id="71" dur="500" fill="hold"/>
                                        <p:tgtEl>
                                          <p:spTgt spid="55"/>
                                        </p:tgtEl>
                                        <p:attrNameLst>
                                          <p:attrName>ppt_h</p:attrName>
                                        </p:attrNameLst>
                                      </p:cBhvr>
                                      <p:tavLst>
                                        <p:tav tm="0">
                                          <p:val>
                                            <p:fltVal val="0"/>
                                          </p:val>
                                        </p:tav>
                                        <p:tav tm="100000">
                                          <p:val>
                                            <p:strVal val="#ppt_h"/>
                                          </p:val>
                                        </p:tav>
                                      </p:tavLst>
                                    </p:anim>
                                  </p:childTnLst>
                                </p:cTn>
                              </p:par>
                            </p:childTnLst>
                          </p:cTn>
                        </p:par>
                        <p:par>
                          <p:cTn id="72" fill="hold">
                            <p:stCondLst>
                              <p:cond delay="2000"/>
                            </p:stCondLst>
                            <p:childTnLst>
                              <p:par>
                                <p:cTn id="73" presetID="53" presetClass="entr" presetSubtype="16"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 calcmode="lin" valueType="num">
                                      <p:cBhvr>
                                        <p:cTn id="75" dur="500" fill="hold"/>
                                        <p:tgtEl>
                                          <p:spTgt spid="43"/>
                                        </p:tgtEl>
                                        <p:attrNameLst>
                                          <p:attrName>ppt_w</p:attrName>
                                        </p:attrNameLst>
                                      </p:cBhvr>
                                      <p:tavLst>
                                        <p:tav tm="0">
                                          <p:val>
                                            <p:fltVal val="0"/>
                                          </p:val>
                                        </p:tav>
                                        <p:tav tm="100000">
                                          <p:val>
                                            <p:strVal val="#ppt_w"/>
                                          </p:val>
                                        </p:tav>
                                      </p:tavLst>
                                    </p:anim>
                                    <p:anim calcmode="lin" valueType="num">
                                      <p:cBhvr>
                                        <p:cTn id="76" dur="500" fill="hold"/>
                                        <p:tgtEl>
                                          <p:spTgt spid="43"/>
                                        </p:tgtEl>
                                        <p:attrNameLst>
                                          <p:attrName>ppt_h</p:attrName>
                                        </p:attrNameLst>
                                      </p:cBhvr>
                                      <p:tavLst>
                                        <p:tav tm="0">
                                          <p:val>
                                            <p:fltVal val="0"/>
                                          </p:val>
                                        </p:tav>
                                        <p:tav tm="100000">
                                          <p:val>
                                            <p:strVal val="#ppt_h"/>
                                          </p:val>
                                        </p:tav>
                                      </p:tavLst>
                                    </p:anim>
                                    <p:animEffect transition="in" filter="fade">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17" presetClass="entr" presetSubtype="1" fill="hold" nodeType="clickEffect">
                                  <p:stCondLst>
                                    <p:cond delay="0"/>
                                  </p:stCondLst>
                                  <p:childTnLst>
                                    <p:set>
                                      <p:cBhvr>
                                        <p:cTn id="81" dur="1" fill="hold">
                                          <p:stCondLst>
                                            <p:cond delay="0"/>
                                          </p:stCondLst>
                                        </p:cTn>
                                        <p:tgtEl>
                                          <p:spTgt spid="69"/>
                                        </p:tgtEl>
                                        <p:attrNameLst>
                                          <p:attrName>style.visibility</p:attrName>
                                        </p:attrNameLst>
                                      </p:cBhvr>
                                      <p:to>
                                        <p:strVal val="visible"/>
                                      </p:to>
                                    </p:set>
                                    <p:anim calcmode="lin" valueType="num">
                                      <p:cBhvr>
                                        <p:cTn id="82" dur="500" fill="hold"/>
                                        <p:tgtEl>
                                          <p:spTgt spid="69"/>
                                        </p:tgtEl>
                                        <p:attrNameLst>
                                          <p:attrName>ppt_x</p:attrName>
                                        </p:attrNameLst>
                                      </p:cBhvr>
                                      <p:tavLst>
                                        <p:tav tm="0">
                                          <p:val>
                                            <p:strVal val="#ppt_x"/>
                                          </p:val>
                                        </p:tav>
                                        <p:tav tm="100000">
                                          <p:val>
                                            <p:strVal val="#ppt_x"/>
                                          </p:val>
                                        </p:tav>
                                      </p:tavLst>
                                    </p:anim>
                                    <p:anim calcmode="lin" valueType="num">
                                      <p:cBhvr>
                                        <p:cTn id="83" dur="500" fill="hold"/>
                                        <p:tgtEl>
                                          <p:spTgt spid="69"/>
                                        </p:tgtEl>
                                        <p:attrNameLst>
                                          <p:attrName>ppt_y</p:attrName>
                                        </p:attrNameLst>
                                      </p:cBhvr>
                                      <p:tavLst>
                                        <p:tav tm="0">
                                          <p:val>
                                            <p:strVal val="#ppt_y-#ppt_h/2"/>
                                          </p:val>
                                        </p:tav>
                                        <p:tav tm="100000">
                                          <p:val>
                                            <p:strVal val="#ppt_y"/>
                                          </p:val>
                                        </p:tav>
                                      </p:tavLst>
                                    </p:anim>
                                    <p:anim calcmode="lin" valueType="num">
                                      <p:cBhvr>
                                        <p:cTn id="84" dur="500" fill="hold"/>
                                        <p:tgtEl>
                                          <p:spTgt spid="69"/>
                                        </p:tgtEl>
                                        <p:attrNameLst>
                                          <p:attrName>ppt_w</p:attrName>
                                        </p:attrNameLst>
                                      </p:cBhvr>
                                      <p:tavLst>
                                        <p:tav tm="0">
                                          <p:val>
                                            <p:strVal val="#ppt_w"/>
                                          </p:val>
                                        </p:tav>
                                        <p:tav tm="100000">
                                          <p:val>
                                            <p:strVal val="#ppt_w"/>
                                          </p:val>
                                        </p:tav>
                                      </p:tavLst>
                                    </p:anim>
                                    <p:anim calcmode="lin" valueType="num">
                                      <p:cBhvr>
                                        <p:cTn id="85" dur="500" fill="hold"/>
                                        <p:tgtEl>
                                          <p:spTgt spid="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5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t>MESI</a:t>
            </a:r>
            <a:endParaRPr lang="zh-CN" altLang="en-US" dirty="0"/>
          </a:p>
        </p:txBody>
      </p:sp>
      <p:sp>
        <p:nvSpPr>
          <p:cNvPr id="3" name="内容占位符 2"/>
          <p:cNvSpPr>
            <a:spLocks noGrp="1"/>
          </p:cNvSpPr>
          <p:nvPr>
            <p:ph idx="1"/>
          </p:nvPr>
        </p:nvSpPr>
        <p:spPr>
          <a:xfrm>
            <a:off x="267038" y="620611"/>
            <a:ext cx="3254625" cy="3890474"/>
          </a:xfrm>
        </p:spPr>
        <p:txBody>
          <a:bodyPr/>
          <a:lstStyle/>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t>CPU1</a:t>
            </a:r>
            <a:r>
              <a:rPr lang="zh-CN" altLang="en-US" sz="2400" dirty="0"/>
              <a:t>读主存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endParaRPr lang="zh-CN" altLang="en-US" sz="2400" i="1" dirty="0">
              <a:solidFill>
                <a:schemeClr val="bg1">
                  <a:lumMod val="65000"/>
                </a:schemeClr>
              </a:solidFill>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65</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
        <p:nvSpPr>
          <p:cNvPr id="5" name="左右箭头 4"/>
          <p:cNvSpPr/>
          <p:nvPr/>
        </p:nvSpPr>
        <p:spPr bwMode="auto">
          <a:xfrm>
            <a:off x="3529975" y="2530691"/>
            <a:ext cx="5218489" cy="216130"/>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 name="左右箭头 5"/>
          <p:cNvSpPr/>
          <p:nvPr/>
        </p:nvSpPr>
        <p:spPr bwMode="auto">
          <a:xfrm>
            <a:off x="3529976" y="2926553"/>
            <a:ext cx="5218488" cy="216130"/>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7" name="左右箭头 6"/>
          <p:cNvSpPr/>
          <p:nvPr/>
        </p:nvSpPr>
        <p:spPr bwMode="auto">
          <a:xfrm>
            <a:off x="3704544" y="3241959"/>
            <a:ext cx="4734357"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8" name="内容占位符 8"/>
          <p:cNvGraphicFramePr>
            <a:graphicFrameLocks/>
          </p:cNvGraphicFramePr>
          <p:nvPr>
            <p:extLst/>
          </p:nvPr>
        </p:nvGraphicFramePr>
        <p:xfrm>
          <a:off x="3978863" y="3835918"/>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r>
                        <a:rPr lang="en-US" altLang="zh-CN" sz="2000" b="1" i="0" dirty="0"/>
                        <a:t>E</a:t>
                      </a: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内容占位符 8"/>
          <p:cNvGraphicFramePr>
            <a:graphicFrameLocks/>
          </p:cNvGraphicFramePr>
          <p:nvPr>
            <p:extLst/>
          </p:nvPr>
        </p:nvGraphicFramePr>
        <p:xfrm>
          <a:off x="5591878" y="712822"/>
          <a:ext cx="1756410" cy="1433084"/>
        </p:xfrm>
        <a:graphic>
          <a:graphicData uri="http://schemas.openxmlformats.org/drawingml/2006/table">
            <a:tbl>
              <a:tblPr firstRow="1" bandRow="1">
                <a:tableStyleId>{5940675A-B579-460E-94D1-54222C63F5DA}</a:tableStyleId>
              </a:tblPr>
              <a:tblGrid>
                <a:gridCol w="878205">
                  <a:extLst>
                    <a:ext uri="{9D8B030D-6E8A-4147-A177-3AD203B41FA5}">
                      <a16:colId xmlns:a16="http://schemas.microsoft.com/office/drawing/2014/main" val="20000"/>
                    </a:ext>
                  </a:extLst>
                </a:gridCol>
                <a:gridCol w="878205">
                  <a:extLst>
                    <a:ext uri="{9D8B030D-6E8A-4147-A177-3AD203B41FA5}">
                      <a16:colId xmlns:a16="http://schemas.microsoft.com/office/drawing/2014/main" val="20001"/>
                    </a:ext>
                  </a:extLst>
                </a:gridCol>
              </a:tblGrid>
              <a:tr h="358271">
                <a:tc>
                  <a:txBody>
                    <a:bodyPr/>
                    <a:lstStyle/>
                    <a:p>
                      <a:pPr algn="ctr"/>
                      <a:r>
                        <a:rPr lang="zh-CN" altLang="en-US" sz="2000" b="1" dirty="0"/>
                        <a:t>地址</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t>数据</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271">
                <a:tc>
                  <a:txBody>
                    <a:bodyPr/>
                    <a:lstStyle/>
                    <a:p>
                      <a:pPr algn="ctr"/>
                      <a:r>
                        <a:rPr lang="en-US" altLang="zh-CN" sz="2000" b="1" i="1" dirty="0"/>
                        <a:t>x</a:t>
                      </a: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2000" b="1" dirty="0"/>
                        <a:t>3</a:t>
                      </a: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左右箭头 9"/>
          <p:cNvSpPr/>
          <p:nvPr/>
        </p:nvSpPr>
        <p:spPr bwMode="auto">
          <a:xfrm rot="5400000">
            <a:off x="3974401" y="3495067"/>
            <a:ext cx="406920"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1" name="左右箭头 10"/>
          <p:cNvSpPr/>
          <p:nvPr/>
        </p:nvSpPr>
        <p:spPr bwMode="auto">
          <a:xfrm rot="5400000">
            <a:off x="4342664" y="3337799"/>
            <a:ext cx="689997"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2" name="左右箭头 11"/>
          <p:cNvSpPr/>
          <p:nvPr/>
        </p:nvSpPr>
        <p:spPr bwMode="auto">
          <a:xfrm rot="5400000">
            <a:off x="4753325" y="3137489"/>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 name="左右箭头 12"/>
          <p:cNvSpPr/>
          <p:nvPr/>
        </p:nvSpPr>
        <p:spPr bwMode="auto">
          <a:xfrm rot="5400000">
            <a:off x="5627325" y="2475896"/>
            <a:ext cx="82341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4" name="左右箭头 13"/>
          <p:cNvSpPr/>
          <p:nvPr/>
        </p:nvSpPr>
        <p:spPr bwMode="auto">
          <a:xfrm rot="5400000">
            <a:off x="6687278" y="2281108"/>
            <a:ext cx="433839"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15" name="内容占位符 8"/>
          <p:cNvGraphicFramePr>
            <a:graphicFrameLocks/>
          </p:cNvGraphicFramePr>
          <p:nvPr>
            <p:extLst/>
          </p:nvPr>
        </p:nvGraphicFramePr>
        <p:xfrm>
          <a:off x="6495476" y="3835561"/>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6" name="左右箭头 15"/>
          <p:cNvSpPr/>
          <p:nvPr/>
        </p:nvSpPr>
        <p:spPr bwMode="auto">
          <a:xfrm rot="5400000">
            <a:off x="6482541" y="3486233"/>
            <a:ext cx="423866"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 name="左右箭头 16"/>
          <p:cNvSpPr/>
          <p:nvPr/>
        </p:nvSpPr>
        <p:spPr bwMode="auto">
          <a:xfrm rot="5400000">
            <a:off x="6855413" y="3333574"/>
            <a:ext cx="69772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8" name="左右箭头 17"/>
          <p:cNvSpPr/>
          <p:nvPr/>
        </p:nvSpPr>
        <p:spPr bwMode="auto">
          <a:xfrm rot="5400000">
            <a:off x="7269938" y="3137128"/>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9" name="矩形 18"/>
          <p:cNvSpPr/>
          <p:nvPr/>
        </p:nvSpPr>
        <p:spPr bwMode="auto">
          <a:xfrm>
            <a:off x="4496308" y="4991452"/>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0</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0" name="矩形 19"/>
          <p:cNvSpPr/>
          <p:nvPr/>
        </p:nvSpPr>
        <p:spPr bwMode="auto">
          <a:xfrm>
            <a:off x="3936206" y="3795710"/>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1" name="矩形 20"/>
          <p:cNvSpPr/>
          <p:nvPr/>
        </p:nvSpPr>
        <p:spPr bwMode="auto">
          <a:xfrm>
            <a:off x="6452526" y="3794521"/>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2" name="左右箭头 21"/>
          <p:cNvSpPr/>
          <p:nvPr/>
        </p:nvSpPr>
        <p:spPr bwMode="auto">
          <a:xfrm rot="5400000">
            <a:off x="4531792" y="4713983"/>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 name="矩形 22"/>
          <p:cNvSpPr/>
          <p:nvPr/>
        </p:nvSpPr>
        <p:spPr bwMode="auto">
          <a:xfrm>
            <a:off x="7016588" y="4991451"/>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1</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4" name="左右箭头 23"/>
          <p:cNvSpPr/>
          <p:nvPr/>
        </p:nvSpPr>
        <p:spPr bwMode="auto">
          <a:xfrm rot="5400000">
            <a:off x="7052072"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5" name="矩形 24"/>
          <p:cNvSpPr/>
          <p:nvPr/>
        </p:nvSpPr>
        <p:spPr>
          <a:xfrm>
            <a:off x="523868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0</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6" name="矩形 25"/>
          <p:cNvSpPr/>
          <p:nvPr/>
        </p:nvSpPr>
        <p:spPr>
          <a:xfrm>
            <a:off x="775896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1</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7" name="矩形 26"/>
          <p:cNvSpPr/>
          <p:nvPr/>
        </p:nvSpPr>
        <p:spPr>
          <a:xfrm>
            <a:off x="7351590" y="625375"/>
            <a:ext cx="1124026" cy="707886"/>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Memory</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8" name="矩形 27"/>
          <p:cNvSpPr/>
          <p:nvPr/>
        </p:nvSpPr>
        <p:spPr>
          <a:xfrm>
            <a:off x="3665613" y="2253093"/>
            <a:ext cx="1189749"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Data Bus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29" name="矩形 28"/>
          <p:cNvSpPr/>
          <p:nvPr/>
        </p:nvSpPr>
        <p:spPr>
          <a:xfrm>
            <a:off x="3665613" y="2664035"/>
            <a:ext cx="1555426"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Address Bus</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0" name="矩形 29"/>
          <p:cNvSpPr/>
          <p:nvPr/>
        </p:nvSpPr>
        <p:spPr>
          <a:xfrm>
            <a:off x="7918214" y="3295627"/>
            <a:ext cx="963918"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rPr>
              <a:t>Shared</a:t>
            </a:r>
            <a:endParaRPr kumimoji="0" lang="zh-CN" altLang="en-US" sz="28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endParaRPr>
          </a:p>
        </p:txBody>
      </p:sp>
      <p:cxnSp>
        <p:nvCxnSpPr>
          <p:cNvPr id="32" name="直接箭头连接符 31"/>
          <p:cNvCxnSpPr/>
          <p:nvPr/>
        </p:nvCxnSpPr>
        <p:spPr bwMode="auto">
          <a:xfrm>
            <a:off x="6904736" y="1700808"/>
            <a:ext cx="0" cy="96322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5" name="直接箭头连接符 34"/>
          <p:cNvCxnSpPr/>
          <p:nvPr/>
        </p:nvCxnSpPr>
        <p:spPr bwMode="auto">
          <a:xfrm>
            <a:off x="6898388" y="2639025"/>
            <a:ext cx="913972"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7" name="直接箭头连接符 36"/>
          <p:cNvCxnSpPr/>
          <p:nvPr/>
        </p:nvCxnSpPr>
        <p:spPr bwMode="auto">
          <a:xfrm>
            <a:off x="7812360" y="2629500"/>
            <a:ext cx="0" cy="123154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1" name="矩形 40"/>
          <p:cNvSpPr/>
          <p:nvPr/>
        </p:nvSpPr>
        <p:spPr>
          <a:xfrm>
            <a:off x="5148347" y="381137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3</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3" name="矩形 42"/>
          <p:cNvSpPr/>
          <p:nvPr/>
        </p:nvSpPr>
        <p:spPr>
          <a:xfrm>
            <a:off x="4033822" y="3857982"/>
            <a:ext cx="288074"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S</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cxnSp>
        <p:nvCxnSpPr>
          <p:cNvPr id="46" name="直接箭头连接符 45"/>
          <p:cNvCxnSpPr/>
          <p:nvPr/>
        </p:nvCxnSpPr>
        <p:spPr bwMode="auto">
          <a:xfrm>
            <a:off x="4687662" y="3034618"/>
            <a:ext cx="0" cy="74617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49" name="直接箭头连接符 48"/>
          <p:cNvCxnSpPr/>
          <p:nvPr/>
        </p:nvCxnSpPr>
        <p:spPr bwMode="auto">
          <a:xfrm flipH="1">
            <a:off x="4687662" y="3031132"/>
            <a:ext cx="1351371" cy="0"/>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1" name="直接箭头连接符 50"/>
          <p:cNvCxnSpPr/>
          <p:nvPr/>
        </p:nvCxnSpPr>
        <p:spPr bwMode="auto">
          <a:xfrm flipV="1">
            <a:off x="6039033" y="2060848"/>
            <a:ext cx="0" cy="97028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5" name="直接箭头连接符 54"/>
          <p:cNvCxnSpPr/>
          <p:nvPr/>
        </p:nvCxnSpPr>
        <p:spPr bwMode="auto">
          <a:xfrm flipV="1">
            <a:off x="4177861" y="3324585"/>
            <a:ext cx="0" cy="496980"/>
          </a:xfrm>
          <a:prstGeom prst="straightConnector1">
            <a:avLst/>
          </a:prstGeom>
          <a:solidFill>
            <a:schemeClr val="accent1"/>
          </a:solidFill>
          <a:ln w="38100" cap="flat" cmpd="sng" algn="ctr">
            <a:solidFill>
              <a:srgbClr val="009900"/>
            </a:solidFill>
            <a:prstDash val="solid"/>
            <a:round/>
            <a:headEnd type="none" w="med" len="med"/>
            <a:tailEnd type="triangle"/>
          </a:ln>
          <a:effectLst/>
        </p:spPr>
      </p:cxnSp>
      <p:sp>
        <p:nvSpPr>
          <p:cNvPr id="42" name="矩形 41"/>
          <p:cNvSpPr/>
          <p:nvPr/>
        </p:nvSpPr>
        <p:spPr>
          <a:xfrm>
            <a:off x="4548896"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5" name="矩形 44"/>
          <p:cNvSpPr/>
          <p:nvPr/>
        </p:nvSpPr>
        <p:spPr>
          <a:xfrm>
            <a:off x="7666995" y="381137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3</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7" name="矩形 46"/>
          <p:cNvSpPr/>
          <p:nvPr/>
        </p:nvSpPr>
        <p:spPr>
          <a:xfrm>
            <a:off x="6532842" y="3801338"/>
            <a:ext cx="327334"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S</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8" name="矩形 47"/>
          <p:cNvSpPr/>
          <p:nvPr/>
        </p:nvSpPr>
        <p:spPr>
          <a:xfrm>
            <a:off x="7067544"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cxnSp>
        <p:nvCxnSpPr>
          <p:cNvPr id="50" name="直接箭头连接符 49"/>
          <p:cNvCxnSpPr/>
          <p:nvPr/>
        </p:nvCxnSpPr>
        <p:spPr bwMode="auto">
          <a:xfrm>
            <a:off x="4172919" y="3321572"/>
            <a:ext cx="2508811" cy="0"/>
          </a:xfrm>
          <a:prstGeom prst="straightConnector1">
            <a:avLst/>
          </a:prstGeom>
          <a:solidFill>
            <a:schemeClr val="accent1"/>
          </a:solidFill>
          <a:ln w="38100" cap="flat" cmpd="sng" algn="ctr">
            <a:solidFill>
              <a:srgbClr val="009900"/>
            </a:solidFill>
            <a:prstDash val="solid"/>
            <a:round/>
            <a:headEnd type="none" w="med" len="med"/>
            <a:tailEnd type="triangle"/>
          </a:ln>
          <a:effectLst/>
        </p:spPr>
      </p:cxnSp>
      <p:cxnSp>
        <p:nvCxnSpPr>
          <p:cNvPr id="52" name="直接箭头连接符 51"/>
          <p:cNvCxnSpPr/>
          <p:nvPr/>
        </p:nvCxnSpPr>
        <p:spPr bwMode="auto">
          <a:xfrm>
            <a:off x="6694430" y="3321572"/>
            <a:ext cx="0" cy="551450"/>
          </a:xfrm>
          <a:prstGeom prst="straightConnector1">
            <a:avLst/>
          </a:prstGeom>
          <a:solidFill>
            <a:schemeClr val="accent1"/>
          </a:solidFill>
          <a:ln w="38100" cap="flat" cmpd="sng" algn="ctr">
            <a:solidFill>
              <a:srgbClr val="009900"/>
            </a:solidFill>
            <a:prstDash val="solid"/>
            <a:round/>
            <a:headEnd type="none" w="med" len="med"/>
            <a:tailEnd type="triangle"/>
          </a:ln>
          <a:effectLst/>
        </p:spPr>
      </p:cxnSp>
      <p:cxnSp>
        <p:nvCxnSpPr>
          <p:cNvPr id="53" name="直接箭头连接符 52"/>
          <p:cNvCxnSpPr/>
          <p:nvPr/>
        </p:nvCxnSpPr>
        <p:spPr bwMode="auto">
          <a:xfrm flipV="1">
            <a:off x="7205032" y="3031132"/>
            <a:ext cx="0" cy="763391"/>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4" name="直接箭头连接符 53"/>
          <p:cNvCxnSpPr/>
          <p:nvPr/>
        </p:nvCxnSpPr>
        <p:spPr bwMode="auto">
          <a:xfrm flipH="1">
            <a:off x="6043358" y="3036431"/>
            <a:ext cx="1152149" cy="0"/>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56" name="左右箭头 55"/>
          <p:cNvSpPr/>
          <p:nvPr/>
        </p:nvSpPr>
        <p:spPr bwMode="auto">
          <a:xfrm rot="5400000">
            <a:off x="5014610"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57" name="左右箭头 56"/>
          <p:cNvSpPr/>
          <p:nvPr/>
        </p:nvSpPr>
        <p:spPr bwMode="auto">
          <a:xfrm rot="5400000">
            <a:off x="7534890" y="4705834"/>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58" name="直接箭头连接符 57"/>
          <p:cNvCxnSpPr/>
          <p:nvPr/>
        </p:nvCxnSpPr>
        <p:spPr bwMode="auto">
          <a:xfrm flipV="1">
            <a:off x="7251913" y="4511084"/>
            <a:ext cx="0" cy="480367"/>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9" name="直接箭头连接符 58"/>
          <p:cNvCxnSpPr/>
          <p:nvPr/>
        </p:nvCxnSpPr>
        <p:spPr bwMode="auto">
          <a:xfrm>
            <a:off x="7729733" y="4529623"/>
            <a:ext cx="0" cy="4964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grpSp>
        <p:nvGrpSpPr>
          <p:cNvPr id="63" name="组合 62"/>
          <p:cNvGrpSpPr/>
          <p:nvPr/>
        </p:nvGrpSpPr>
        <p:grpSpPr>
          <a:xfrm>
            <a:off x="266999" y="4437112"/>
            <a:ext cx="3440905" cy="1761230"/>
            <a:chOff x="627039" y="4529623"/>
            <a:chExt cx="3440905" cy="1761230"/>
          </a:xfrm>
        </p:grpSpPr>
        <p:sp>
          <p:nvSpPr>
            <p:cNvPr id="64" name="内容占位符 2"/>
            <p:cNvSpPr txBox="1">
              <a:spLocks/>
            </p:cNvSpPr>
            <p:nvPr/>
          </p:nvSpPr>
          <p:spPr bwMode="auto">
            <a:xfrm>
              <a:off x="1298998" y="4529623"/>
              <a:ext cx="2768946"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odified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，已修改</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xclusive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，独占</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hared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，共享</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nvalid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，失效</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sp>
          <p:nvSpPr>
            <p:cNvPr id="65" name="内容占位符 2"/>
            <p:cNvSpPr txBox="1">
              <a:spLocks/>
            </p:cNvSpPr>
            <p:nvPr/>
          </p:nvSpPr>
          <p:spPr bwMode="auto">
            <a:xfrm>
              <a:off x="627039" y="4529623"/>
              <a:ext cx="992633"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grpSp>
    </p:spTree>
    <p:extLst>
      <p:ext uri="{BB962C8B-B14F-4D97-AF65-F5344CB8AC3E}">
        <p14:creationId xmlns:p14="http://schemas.microsoft.com/office/powerpoint/2010/main" val="26990983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100000">
                                          <p:val>
                                            <p:strVal val="#ppt_x"/>
                                          </p:val>
                                        </p:tav>
                                      </p:tavLst>
                                    </p:anim>
                                    <p:anim calcmode="lin" valueType="num">
                                      <p:cBhvr>
                                        <p:cTn id="8" dur="500" fill="hold"/>
                                        <p:tgtEl>
                                          <p:spTgt spid="58"/>
                                        </p:tgtEl>
                                        <p:attrNameLst>
                                          <p:attrName>ppt_y</p:attrName>
                                        </p:attrNameLst>
                                      </p:cBhvr>
                                      <p:tavLst>
                                        <p:tav tm="0">
                                          <p:val>
                                            <p:strVal val="#ppt_y+#ppt_h/2"/>
                                          </p:val>
                                        </p:tav>
                                        <p:tav tm="100000">
                                          <p:val>
                                            <p:strVal val="#ppt_y"/>
                                          </p:val>
                                        </p:tav>
                                      </p:tavLst>
                                    </p:anim>
                                    <p:anim calcmode="lin" valueType="num">
                                      <p:cBhvr>
                                        <p:cTn id="9" dur="500" fill="hold"/>
                                        <p:tgtEl>
                                          <p:spTgt spid="58"/>
                                        </p:tgtEl>
                                        <p:attrNameLst>
                                          <p:attrName>ppt_w</p:attrName>
                                        </p:attrNameLst>
                                      </p:cBhvr>
                                      <p:tavLst>
                                        <p:tav tm="0">
                                          <p:val>
                                            <p:strVal val="#ppt_w"/>
                                          </p:val>
                                        </p:tav>
                                        <p:tav tm="100000">
                                          <p:val>
                                            <p:strVal val="#ppt_w"/>
                                          </p:val>
                                        </p:tav>
                                      </p:tavLst>
                                    </p:anim>
                                    <p:anim calcmode="lin" valueType="num">
                                      <p:cBhvr>
                                        <p:cTn id="10"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anim calcmode="lin" valueType="num">
                                      <p:cBhvr>
                                        <p:cTn id="15" dur="500" fill="hold"/>
                                        <p:tgtEl>
                                          <p:spTgt spid="53"/>
                                        </p:tgtEl>
                                        <p:attrNameLst>
                                          <p:attrName>ppt_x</p:attrName>
                                        </p:attrNameLst>
                                      </p:cBhvr>
                                      <p:tavLst>
                                        <p:tav tm="0">
                                          <p:val>
                                            <p:strVal val="#ppt_x"/>
                                          </p:val>
                                        </p:tav>
                                        <p:tav tm="100000">
                                          <p:val>
                                            <p:strVal val="#ppt_x"/>
                                          </p:val>
                                        </p:tav>
                                      </p:tavLst>
                                    </p:anim>
                                    <p:anim calcmode="lin" valueType="num">
                                      <p:cBhvr>
                                        <p:cTn id="16" dur="500" fill="hold"/>
                                        <p:tgtEl>
                                          <p:spTgt spid="53"/>
                                        </p:tgtEl>
                                        <p:attrNameLst>
                                          <p:attrName>ppt_y</p:attrName>
                                        </p:attrNameLst>
                                      </p:cBhvr>
                                      <p:tavLst>
                                        <p:tav tm="0">
                                          <p:val>
                                            <p:strVal val="#ppt_y+#ppt_h/2"/>
                                          </p:val>
                                        </p:tav>
                                        <p:tav tm="100000">
                                          <p:val>
                                            <p:strVal val="#ppt_y"/>
                                          </p:val>
                                        </p:tav>
                                      </p:tavLst>
                                    </p:anim>
                                    <p:anim calcmode="lin" valueType="num">
                                      <p:cBhvr>
                                        <p:cTn id="17" dur="500" fill="hold"/>
                                        <p:tgtEl>
                                          <p:spTgt spid="53"/>
                                        </p:tgtEl>
                                        <p:attrNameLst>
                                          <p:attrName>ppt_w</p:attrName>
                                        </p:attrNameLst>
                                      </p:cBhvr>
                                      <p:tavLst>
                                        <p:tav tm="0">
                                          <p:val>
                                            <p:strVal val="#ppt_w"/>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nodeType="afterEffect">
                                  <p:stCondLst>
                                    <p:cond delay="0"/>
                                  </p:stCondLst>
                                  <p:childTnLst>
                                    <p:set>
                                      <p:cBhvr>
                                        <p:cTn id="21" dur="1" fill="hold">
                                          <p:stCondLst>
                                            <p:cond delay="0"/>
                                          </p:stCondLst>
                                        </p:cTn>
                                        <p:tgtEl>
                                          <p:spTgt spid="54"/>
                                        </p:tgtEl>
                                        <p:attrNameLst>
                                          <p:attrName>style.visibility</p:attrName>
                                        </p:attrNameLst>
                                      </p:cBhvr>
                                      <p:to>
                                        <p:strVal val="visible"/>
                                      </p:to>
                                    </p:set>
                                    <p:anim calcmode="lin" valueType="num">
                                      <p:cBhvr>
                                        <p:cTn id="22" dur="500" fill="hold"/>
                                        <p:tgtEl>
                                          <p:spTgt spid="54"/>
                                        </p:tgtEl>
                                        <p:attrNameLst>
                                          <p:attrName>ppt_x</p:attrName>
                                        </p:attrNameLst>
                                      </p:cBhvr>
                                      <p:tavLst>
                                        <p:tav tm="0">
                                          <p:val>
                                            <p:strVal val="#ppt_x+#ppt_w/2"/>
                                          </p:val>
                                        </p:tav>
                                        <p:tav tm="100000">
                                          <p:val>
                                            <p:strVal val="#ppt_x"/>
                                          </p:val>
                                        </p:tav>
                                      </p:tavLst>
                                    </p:anim>
                                    <p:anim calcmode="lin" valueType="num">
                                      <p:cBhvr>
                                        <p:cTn id="23" dur="500" fill="hold"/>
                                        <p:tgtEl>
                                          <p:spTgt spid="54"/>
                                        </p:tgtEl>
                                        <p:attrNameLst>
                                          <p:attrName>ppt_y</p:attrName>
                                        </p:attrNameLst>
                                      </p:cBhvr>
                                      <p:tavLst>
                                        <p:tav tm="0">
                                          <p:val>
                                            <p:strVal val="#ppt_y"/>
                                          </p:val>
                                        </p:tav>
                                        <p:tav tm="100000">
                                          <p:val>
                                            <p:strVal val="#ppt_y"/>
                                          </p:val>
                                        </p:tav>
                                      </p:tavLst>
                                    </p:anim>
                                    <p:anim calcmode="lin" valueType="num">
                                      <p:cBhvr>
                                        <p:cTn id="24" dur="500" fill="hold"/>
                                        <p:tgtEl>
                                          <p:spTgt spid="54"/>
                                        </p:tgtEl>
                                        <p:attrNameLst>
                                          <p:attrName>ppt_w</p:attrName>
                                        </p:attrNameLst>
                                      </p:cBhvr>
                                      <p:tavLst>
                                        <p:tav tm="0">
                                          <p:val>
                                            <p:fltVal val="0"/>
                                          </p:val>
                                        </p:tav>
                                        <p:tav tm="100000">
                                          <p:val>
                                            <p:strVal val="#ppt_w"/>
                                          </p:val>
                                        </p:tav>
                                      </p:tavLst>
                                    </p:anim>
                                    <p:anim calcmode="lin" valueType="num">
                                      <p:cBhvr>
                                        <p:cTn id="25" dur="500" fill="hold"/>
                                        <p:tgtEl>
                                          <p:spTgt spid="54"/>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4"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p:cTn id="29" dur="500" fill="hold"/>
                                        <p:tgtEl>
                                          <p:spTgt spid="51"/>
                                        </p:tgtEl>
                                        <p:attrNameLst>
                                          <p:attrName>ppt_x</p:attrName>
                                        </p:attrNameLst>
                                      </p:cBhvr>
                                      <p:tavLst>
                                        <p:tav tm="0">
                                          <p:val>
                                            <p:strVal val="#ppt_x"/>
                                          </p:val>
                                        </p:tav>
                                        <p:tav tm="100000">
                                          <p:val>
                                            <p:strVal val="#ppt_x"/>
                                          </p:val>
                                        </p:tav>
                                      </p:tavLst>
                                    </p:anim>
                                    <p:anim calcmode="lin" valueType="num">
                                      <p:cBhvr>
                                        <p:cTn id="30" dur="500" fill="hold"/>
                                        <p:tgtEl>
                                          <p:spTgt spid="51"/>
                                        </p:tgtEl>
                                        <p:attrNameLst>
                                          <p:attrName>ppt_y</p:attrName>
                                        </p:attrNameLst>
                                      </p:cBhvr>
                                      <p:tavLst>
                                        <p:tav tm="0">
                                          <p:val>
                                            <p:strVal val="#ppt_y+#ppt_h/2"/>
                                          </p:val>
                                        </p:tav>
                                        <p:tav tm="100000">
                                          <p:val>
                                            <p:strVal val="#ppt_y"/>
                                          </p:val>
                                        </p:tav>
                                      </p:tavLst>
                                    </p:anim>
                                    <p:anim calcmode="lin" valueType="num">
                                      <p:cBhvr>
                                        <p:cTn id="31" dur="500" fill="hold"/>
                                        <p:tgtEl>
                                          <p:spTgt spid="51"/>
                                        </p:tgtEl>
                                        <p:attrNameLst>
                                          <p:attrName>ppt_w</p:attrName>
                                        </p:attrNameLst>
                                      </p:cBhvr>
                                      <p:tavLst>
                                        <p:tav tm="0">
                                          <p:val>
                                            <p:strVal val="#ppt_w"/>
                                          </p:val>
                                        </p:tav>
                                        <p:tav tm="100000">
                                          <p:val>
                                            <p:strVal val="#ppt_w"/>
                                          </p:val>
                                        </p:tav>
                                      </p:tavLst>
                                    </p:anim>
                                    <p:anim calcmode="lin" valueType="num">
                                      <p:cBhvr>
                                        <p:cTn id="32" dur="500" fill="hold"/>
                                        <p:tgtEl>
                                          <p:spTgt spid="5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ppt_x</p:attrName>
                                        </p:attrNameLst>
                                      </p:cBhvr>
                                      <p:tavLst>
                                        <p:tav tm="0">
                                          <p:val>
                                            <p:strVal val="#ppt_x"/>
                                          </p:val>
                                        </p:tav>
                                        <p:tav tm="100000">
                                          <p:val>
                                            <p:strVal val="#ppt_x"/>
                                          </p:val>
                                        </p:tav>
                                      </p:tavLst>
                                    </p:anim>
                                    <p:anim calcmode="lin" valueType="num">
                                      <p:cBhvr>
                                        <p:cTn id="38" dur="500" fill="hold"/>
                                        <p:tgtEl>
                                          <p:spTgt spid="32"/>
                                        </p:tgtEl>
                                        <p:attrNameLst>
                                          <p:attrName>ppt_y</p:attrName>
                                        </p:attrNameLst>
                                      </p:cBhvr>
                                      <p:tavLst>
                                        <p:tav tm="0">
                                          <p:val>
                                            <p:strVal val="#ppt_y-#ppt_h/2"/>
                                          </p:val>
                                        </p:tav>
                                        <p:tav tm="100000">
                                          <p:val>
                                            <p:strVal val="#ppt_y"/>
                                          </p:val>
                                        </p:tav>
                                      </p:tavLst>
                                    </p:anim>
                                    <p:anim calcmode="lin" valueType="num">
                                      <p:cBhvr>
                                        <p:cTn id="39" dur="500" fill="hold"/>
                                        <p:tgtEl>
                                          <p:spTgt spid="32"/>
                                        </p:tgtEl>
                                        <p:attrNameLst>
                                          <p:attrName>ppt_w</p:attrName>
                                        </p:attrNameLst>
                                      </p:cBhvr>
                                      <p:tavLst>
                                        <p:tav tm="0">
                                          <p:val>
                                            <p:strVal val="#ppt_w"/>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childTnLst>
                                </p:cTn>
                              </p:par>
                            </p:childTnLst>
                          </p:cTn>
                        </p:par>
                        <p:par>
                          <p:cTn id="41" fill="hold">
                            <p:stCondLst>
                              <p:cond delay="500"/>
                            </p:stCondLst>
                            <p:childTnLst>
                              <p:par>
                                <p:cTn id="42" presetID="17" presetClass="entr" presetSubtype="8" fill="hold" nodeType="after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ppt_x</p:attrName>
                                        </p:attrNameLst>
                                      </p:cBhvr>
                                      <p:tavLst>
                                        <p:tav tm="0">
                                          <p:val>
                                            <p:strVal val="#ppt_x-#ppt_w/2"/>
                                          </p:val>
                                        </p:tav>
                                        <p:tav tm="100000">
                                          <p:val>
                                            <p:strVal val="#ppt_x"/>
                                          </p:val>
                                        </p:tav>
                                      </p:tavLst>
                                    </p:anim>
                                    <p:anim calcmode="lin" valueType="num">
                                      <p:cBhvr>
                                        <p:cTn id="45" dur="500" fill="hold"/>
                                        <p:tgtEl>
                                          <p:spTgt spid="35"/>
                                        </p:tgtEl>
                                        <p:attrNameLst>
                                          <p:attrName>ppt_y</p:attrName>
                                        </p:attrNameLst>
                                      </p:cBhvr>
                                      <p:tavLst>
                                        <p:tav tm="0">
                                          <p:val>
                                            <p:strVal val="#ppt_y"/>
                                          </p:val>
                                        </p:tav>
                                        <p:tav tm="100000">
                                          <p:val>
                                            <p:strVal val="#ppt_y"/>
                                          </p:val>
                                        </p:tav>
                                      </p:tavLst>
                                    </p:anim>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strVal val="#ppt_h"/>
                                          </p:val>
                                        </p:tav>
                                        <p:tav tm="100000">
                                          <p:val>
                                            <p:strVal val="#ppt_h"/>
                                          </p:val>
                                        </p:tav>
                                      </p:tavLst>
                                    </p:anim>
                                  </p:childTnLst>
                                </p:cTn>
                              </p:par>
                            </p:childTnLst>
                          </p:cTn>
                        </p:par>
                        <p:par>
                          <p:cTn id="48" fill="hold">
                            <p:stCondLst>
                              <p:cond delay="1000"/>
                            </p:stCondLst>
                            <p:childTnLst>
                              <p:par>
                                <p:cTn id="49" presetID="17" presetClass="entr" presetSubtype="1"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ppt_x</p:attrName>
                                        </p:attrNameLst>
                                      </p:cBhvr>
                                      <p:tavLst>
                                        <p:tav tm="0">
                                          <p:val>
                                            <p:strVal val="#ppt_x"/>
                                          </p:val>
                                        </p:tav>
                                        <p:tav tm="100000">
                                          <p:val>
                                            <p:strVal val="#ppt_x"/>
                                          </p:val>
                                        </p:tav>
                                      </p:tavLst>
                                    </p:anim>
                                    <p:anim calcmode="lin" valueType="num">
                                      <p:cBhvr>
                                        <p:cTn id="52" dur="500" fill="hold"/>
                                        <p:tgtEl>
                                          <p:spTgt spid="37"/>
                                        </p:tgtEl>
                                        <p:attrNameLst>
                                          <p:attrName>ppt_y</p:attrName>
                                        </p:attrNameLst>
                                      </p:cBhvr>
                                      <p:tavLst>
                                        <p:tav tm="0">
                                          <p:val>
                                            <p:strVal val="#ppt_y-#ppt_h/2"/>
                                          </p:val>
                                        </p:tav>
                                        <p:tav tm="100000">
                                          <p:val>
                                            <p:strVal val="#ppt_y"/>
                                          </p:val>
                                        </p:tav>
                                      </p:tavLst>
                                    </p:anim>
                                    <p:anim calcmode="lin" valueType="num">
                                      <p:cBhvr>
                                        <p:cTn id="53" dur="500" fill="hold"/>
                                        <p:tgtEl>
                                          <p:spTgt spid="37"/>
                                        </p:tgtEl>
                                        <p:attrNameLst>
                                          <p:attrName>ppt_w</p:attrName>
                                        </p:attrNameLst>
                                      </p:cBhvr>
                                      <p:tavLst>
                                        <p:tav tm="0">
                                          <p:val>
                                            <p:strVal val="#ppt_w"/>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childTnLst>
                                </p:cTn>
                              </p:par>
                            </p:childTnLst>
                          </p:cTn>
                        </p:par>
                        <p:par>
                          <p:cTn id="55" fill="hold">
                            <p:stCondLst>
                              <p:cond delay="1500"/>
                            </p:stCondLst>
                            <p:childTnLst>
                              <p:par>
                                <p:cTn id="56" presetID="53" presetClass="entr" presetSubtype="16" fill="hold" grpId="0" nodeType="afterEffect">
                                  <p:stCondLst>
                                    <p:cond delay="0"/>
                                  </p:stCondLst>
                                  <p:childTnLst>
                                    <p:set>
                                      <p:cBhvr>
                                        <p:cTn id="57" dur="1" fill="hold">
                                          <p:stCondLst>
                                            <p:cond delay="0"/>
                                          </p:stCondLst>
                                        </p:cTn>
                                        <p:tgtEl>
                                          <p:spTgt spid="48"/>
                                        </p:tgtEl>
                                        <p:attrNameLst>
                                          <p:attrName>style.visibility</p:attrName>
                                        </p:attrNameLst>
                                      </p:cBhvr>
                                      <p:to>
                                        <p:strVal val="visible"/>
                                      </p:to>
                                    </p:set>
                                    <p:anim calcmode="lin" valueType="num">
                                      <p:cBhvr>
                                        <p:cTn id="58" dur="500" fill="hold"/>
                                        <p:tgtEl>
                                          <p:spTgt spid="48"/>
                                        </p:tgtEl>
                                        <p:attrNameLst>
                                          <p:attrName>ppt_w</p:attrName>
                                        </p:attrNameLst>
                                      </p:cBhvr>
                                      <p:tavLst>
                                        <p:tav tm="0">
                                          <p:val>
                                            <p:fltVal val="0"/>
                                          </p:val>
                                        </p:tav>
                                        <p:tav tm="100000">
                                          <p:val>
                                            <p:strVal val="#ppt_w"/>
                                          </p:val>
                                        </p:tav>
                                      </p:tavLst>
                                    </p:anim>
                                    <p:anim calcmode="lin" valueType="num">
                                      <p:cBhvr>
                                        <p:cTn id="59" dur="500" fill="hold"/>
                                        <p:tgtEl>
                                          <p:spTgt spid="48"/>
                                        </p:tgtEl>
                                        <p:attrNameLst>
                                          <p:attrName>ppt_h</p:attrName>
                                        </p:attrNameLst>
                                      </p:cBhvr>
                                      <p:tavLst>
                                        <p:tav tm="0">
                                          <p:val>
                                            <p:fltVal val="0"/>
                                          </p:val>
                                        </p:tav>
                                        <p:tav tm="100000">
                                          <p:val>
                                            <p:strVal val="#ppt_h"/>
                                          </p:val>
                                        </p:tav>
                                      </p:tavLst>
                                    </p:anim>
                                    <p:animEffect transition="in" filter="fade">
                                      <p:cBhvr>
                                        <p:cTn id="60" dur="500"/>
                                        <p:tgtEl>
                                          <p:spTgt spid="4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17" presetClass="entr" presetSubtype="2"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anim calcmode="lin" valueType="num">
                                      <p:cBhvr>
                                        <p:cTn id="70" dur="500" fill="hold"/>
                                        <p:tgtEl>
                                          <p:spTgt spid="49"/>
                                        </p:tgtEl>
                                        <p:attrNameLst>
                                          <p:attrName>ppt_x</p:attrName>
                                        </p:attrNameLst>
                                      </p:cBhvr>
                                      <p:tavLst>
                                        <p:tav tm="0">
                                          <p:val>
                                            <p:strVal val="#ppt_x+#ppt_w/2"/>
                                          </p:val>
                                        </p:tav>
                                        <p:tav tm="100000">
                                          <p:val>
                                            <p:strVal val="#ppt_x"/>
                                          </p:val>
                                        </p:tav>
                                      </p:tavLst>
                                    </p:anim>
                                    <p:anim calcmode="lin" valueType="num">
                                      <p:cBhvr>
                                        <p:cTn id="71" dur="500" fill="hold"/>
                                        <p:tgtEl>
                                          <p:spTgt spid="49"/>
                                        </p:tgtEl>
                                        <p:attrNameLst>
                                          <p:attrName>ppt_y</p:attrName>
                                        </p:attrNameLst>
                                      </p:cBhvr>
                                      <p:tavLst>
                                        <p:tav tm="0">
                                          <p:val>
                                            <p:strVal val="#ppt_y"/>
                                          </p:val>
                                        </p:tav>
                                        <p:tav tm="100000">
                                          <p:val>
                                            <p:strVal val="#ppt_y"/>
                                          </p:val>
                                        </p:tav>
                                      </p:tavLst>
                                    </p:anim>
                                    <p:anim calcmode="lin" valueType="num">
                                      <p:cBhvr>
                                        <p:cTn id="72" dur="500" fill="hold"/>
                                        <p:tgtEl>
                                          <p:spTgt spid="49"/>
                                        </p:tgtEl>
                                        <p:attrNameLst>
                                          <p:attrName>ppt_w</p:attrName>
                                        </p:attrNameLst>
                                      </p:cBhvr>
                                      <p:tavLst>
                                        <p:tav tm="0">
                                          <p:val>
                                            <p:fltVal val="0"/>
                                          </p:val>
                                        </p:tav>
                                        <p:tav tm="100000">
                                          <p:val>
                                            <p:strVal val="#ppt_w"/>
                                          </p:val>
                                        </p:tav>
                                      </p:tavLst>
                                    </p:anim>
                                    <p:anim calcmode="lin" valueType="num">
                                      <p:cBhvr>
                                        <p:cTn id="73" dur="500" fill="hold"/>
                                        <p:tgtEl>
                                          <p:spTgt spid="49"/>
                                        </p:tgtEl>
                                        <p:attrNameLst>
                                          <p:attrName>ppt_h</p:attrName>
                                        </p:attrNameLst>
                                      </p:cBhvr>
                                      <p:tavLst>
                                        <p:tav tm="0">
                                          <p:val>
                                            <p:strVal val="#ppt_h"/>
                                          </p:val>
                                        </p:tav>
                                        <p:tav tm="100000">
                                          <p:val>
                                            <p:strVal val="#ppt_h"/>
                                          </p:val>
                                        </p:tav>
                                      </p:tavLst>
                                    </p:anim>
                                  </p:childTnLst>
                                </p:cTn>
                              </p:par>
                            </p:childTnLst>
                          </p:cTn>
                        </p:par>
                        <p:par>
                          <p:cTn id="74" fill="hold">
                            <p:stCondLst>
                              <p:cond delay="500"/>
                            </p:stCondLst>
                            <p:childTnLst>
                              <p:par>
                                <p:cTn id="75" presetID="17" presetClass="entr" presetSubtype="1" fill="hold" nodeType="after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p:cTn id="77" dur="500" fill="hold"/>
                                        <p:tgtEl>
                                          <p:spTgt spid="46"/>
                                        </p:tgtEl>
                                        <p:attrNameLst>
                                          <p:attrName>ppt_x</p:attrName>
                                        </p:attrNameLst>
                                      </p:cBhvr>
                                      <p:tavLst>
                                        <p:tav tm="0">
                                          <p:val>
                                            <p:strVal val="#ppt_x"/>
                                          </p:val>
                                        </p:tav>
                                        <p:tav tm="100000">
                                          <p:val>
                                            <p:strVal val="#ppt_x"/>
                                          </p:val>
                                        </p:tav>
                                      </p:tavLst>
                                    </p:anim>
                                    <p:anim calcmode="lin" valueType="num">
                                      <p:cBhvr>
                                        <p:cTn id="78" dur="500" fill="hold"/>
                                        <p:tgtEl>
                                          <p:spTgt spid="46"/>
                                        </p:tgtEl>
                                        <p:attrNameLst>
                                          <p:attrName>ppt_y</p:attrName>
                                        </p:attrNameLst>
                                      </p:cBhvr>
                                      <p:tavLst>
                                        <p:tav tm="0">
                                          <p:val>
                                            <p:strVal val="#ppt_y-#ppt_h/2"/>
                                          </p:val>
                                        </p:tav>
                                        <p:tav tm="100000">
                                          <p:val>
                                            <p:strVal val="#ppt_y"/>
                                          </p:val>
                                        </p:tav>
                                      </p:tavLst>
                                    </p:anim>
                                    <p:anim calcmode="lin" valueType="num">
                                      <p:cBhvr>
                                        <p:cTn id="79" dur="500" fill="hold"/>
                                        <p:tgtEl>
                                          <p:spTgt spid="46"/>
                                        </p:tgtEl>
                                        <p:attrNameLst>
                                          <p:attrName>ppt_w</p:attrName>
                                        </p:attrNameLst>
                                      </p:cBhvr>
                                      <p:tavLst>
                                        <p:tav tm="0">
                                          <p:val>
                                            <p:strVal val="#ppt_w"/>
                                          </p:val>
                                        </p:tav>
                                        <p:tav tm="100000">
                                          <p:val>
                                            <p:strVal val="#ppt_w"/>
                                          </p:val>
                                        </p:tav>
                                      </p:tavLst>
                                    </p:anim>
                                    <p:anim calcmode="lin" valueType="num">
                                      <p:cBhvr>
                                        <p:cTn id="80" dur="500" fill="hold"/>
                                        <p:tgtEl>
                                          <p:spTgt spid="46"/>
                                        </p:tgtEl>
                                        <p:attrNameLst>
                                          <p:attrName>ppt_h</p:attrName>
                                        </p:attrNameLst>
                                      </p:cBhvr>
                                      <p:tavLst>
                                        <p:tav tm="0">
                                          <p:val>
                                            <p:fltVal val="0"/>
                                          </p:val>
                                        </p:tav>
                                        <p:tav tm="100000">
                                          <p:val>
                                            <p:strVal val="#ppt_h"/>
                                          </p:val>
                                        </p:tav>
                                      </p:tavLst>
                                    </p:anim>
                                  </p:childTnLst>
                                </p:cTn>
                              </p:par>
                            </p:childTnLst>
                          </p:cTn>
                        </p:par>
                        <p:par>
                          <p:cTn id="81" fill="hold">
                            <p:stCondLst>
                              <p:cond delay="1000"/>
                            </p:stCondLst>
                            <p:childTnLst>
                              <p:par>
                                <p:cTn id="82" presetID="53" presetClass="entr" presetSubtype="16"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 calcmode="lin" valueType="num">
                                      <p:cBhvr>
                                        <p:cTn id="84" dur="500" fill="hold"/>
                                        <p:tgtEl>
                                          <p:spTgt spid="43"/>
                                        </p:tgtEl>
                                        <p:attrNameLst>
                                          <p:attrName>ppt_w</p:attrName>
                                        </p:attrNameLst>
                                      </p:cBhvr>
                                      <p:tavLst>
                                        <p:tav tm="0">
                                          <p:val>
                                            <p:fltVal val="0"/>
                                          </p:val>
                                        </p:tav>
                                        <p:tav tm="100000">
                                          <p:val>
                                            <p:strVal val="#ppt_w"/>
                                          </p:val>
                                        </p:tav>
                                      </p:tavLst>
                                    </p:anim>
                                    <p:anim calcmode="lin" valueType="num">
                                      <p:cBhvr>
                                        <p:cTn id="85" dur="500" fill="hold"/>
                                        <p:tgtEl>
                                          <p:spTgt spid="43"/>
                                        </p:tgtEl>
                                        <p:attrNameLst>
                                          <p:attrName>ppt_h</p:attrName>
                                        </p:attrNameLst>
                                      </p:cBhvr>
                                      <p:tavLst>
                                        <p:tav tm="0">
                                          <p:val>
                                            <p:fltVal val="0"/>
                                          </p:val>
                                        </p:tav>
                                        <p:tav tm="100000">
                                          <p:val>
                                            <p:strVal val="#ppt_h"/>
                                          </p:val>
                                        </p:tav>
                                      </p:tavLst>
                                    </p:anim>
                                    <p:animEffect transition="in" filter="fade">
                                      <p:cBhvr>
                                        <p:cTn id="86" dur="500"/>
                                        <p:tgtEl>
                                          <p:spTgt spid="43"/>
                                        </p:tgtEl>
                                      </p:cBhvr>
                                    </p:animEffect>
                                  </p:childTnLst>
                                </p:cTn>
                              </p:par>
                            </p:childTnLst>
                          </p:cTn>
                        </p:par>
                      </p:childTnLst>
                    </p:cTn>
                  </p:par>
                  <p:par>
                    <p:cTn id="87" fill="hold">
                      <p:stCondLst>
                        <p:cond delay="indefinite"/>
                      </p:stCondLst>
                      <p:childTnLst>
                        <p:par>
                          <p:cTn id="88" fill="hold">
                            <p:stCondLst>
                              <p:cond delay="0"/>
                            </p:stCondLst>
                            <p:childTnLst>
                              <p:par>
                                <p:cTn id="89" presetID="17" presetClass="entr" presetSubtype="4" fill="hold" nodeType="click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p:cTn id="91" dur="500" fill="hold"/>
                                        <p:tgtEl>
                                          <p:spTgt spid="55"/>
                                        </p:tgtEl>
                                        <p:attrNameLst>
                                          <p:attrName>ppt_x</p:attrName>
                                        </p:attrNameLst>
                                      </p:cBhvr>
                                      <p:tavLst>
                                        <p:tav tm="0">
                                          <p:val>
                                            <p:strVal val="#ppt_x"/>
                                          </p:val>
                                        </p:tav>
                                        <p:tav tm="100000">
                                          <p:val>
                                            <p:strVal val="#ppt_x"/>
                                          </p:val>
                                        </p:tav>
                                      </p:tavLst>
                                    </p:anim>
                                    <p:anim calcmode="lin" valueType="num">
                                      <p:cBhvr>
                                        <p:cTn id="92" dur="500" fill="hold"/>
                                        <p:tgtEl>
                                          <p:spTgt spid="55"/>
                                        </p:tgtEl>
                                        <p:attrNameLst>
                                          <p:attrName>ppt_y</p:attrName>
                                        </p:attrNameLst>
                                      </p:cBhvr>
                                      <p:tavLst>
                                        <p:tav tm="0">
                                          <p:val>
                                            <p:strVal val="#ppt_y+#ppt_h/2"/>
                                          </p:val>
                                        </p:tav>
                                        <p:tav tm="100000">
                                          <p:val>
                                            <p:strVal val="#ppt_y"/>
                                          </p:val>
                                        </p:tav>
                                      </p:tavLst>
                                    </p:anim>
                                    <p:anim calcmode="lin" valueType="num">
                                      <p:cBhvr>
                                        <p:cTn id="93" dur="500" fill="hold"/>
                                        <p:tgtEl>
                                          <p:spTgt spid="55"/>
                                        </p:tgtEl>
                                        <p:attrNameLst>
                                          <p:attrName>ppt_w</p:attrName>
                                        </p:attrNameLst>
                                      </p:cBhvr>
                                      <p:tavLst>
                                        <p:tav tm="0">
                                          <p:val>
                                            <p:strVal val="#ppt_w"/>
                                          </p:val>
                                        </p:tav>
                                        <p:tav tm="100000">
                                          <p:val>
                                            <p:strVal val="#ppt_w"/>
                                          </p:val>
                                        </p:tav>
                                      </p:tavLst>
                                    </p:anim>
                                    <p:anim calcmode="lin" valueType="num">
                                      <p:cBhvr>
                                        <p:cTn id="94" dur="500" fill="hold"/>
                                        <p:tgtEl>
                                          <p:spTgt spid="55"/>
                                        </p:tgtEl>
                                        <p:attrNameLst>
                                          <p:attrName>ppt_h</p:attrName>
                                        </p:attrNameLst>
                                      </p:cBhvr>
                                      <p:tavLst>
                                        <p:tav tm="0">
                                          <p:val>
                                            <p:fltVal val="0"/>
                                          </p:val>
                                        </p:tav>
                                        <p:tav tm="100000">
                                          <p:val>
                                            <p:strVal val="#ppt_h"/>
                                          </p:val>
                                        </p:tav>
                                      </p:tavLst>
                                    </p:anim>
                                  </p:childTnLst>
                                </p:cTn>
                              </p:par>
                            </p:childTnLst>
                          </p:cTn>
                        </p:par>
                        <p:par>
                          <p:cTn id="95" fill="hold">
                            <p:stCondLst>
                              <p:cond delay="500"/>
                            </p:stCondLst>
                            <p:childTnLst>
                              <p:par>
                                <p:cTn id="96" presetID="17" presetClass="entr" presetSubtype="8" fill="hold" nodeType="afterEffect">
                                  <p:stCondLst>
                                    <p:cond delay="0"/>
                                  </p:stCondLst>
                                  <p:childTnLst>
                                    <p:set>
                                      <p:cBhvr>
                                        <p:cTn id="97" dur="1" fill="hold">
                                          <p:stCondLst>
                                            <p:cond delay="0"/>
                                          </p:stCondLst>
                                        </p:cTn>
                                        <p:tgtEl>
                                          <p:spTgt spid="50"/>
                                        </p:tgtEl>
                                        <p:attrNameLst>
                                          <p:attrName>style.visibility</p:attrName>
                                        </p:attrNameLst>
                                      </p:cBhvr>
                                      <p:to>
                                        <p:strVal val="visible"/>
                                      </p:to>
                                    </p:set>
                                    <p:anim calcmode="lin" valueType="num">
                                      <p:cBhvr>
                                        <p:cTn id="98" dur="500" fill="hold"/>
                                        <p:tgtEl>
                                          <p:spTgt spid="50"/>
                                        </p:tgtEl>
                                        <p:attrNameLst>
                                          <p:attrName>ppt_x</p:attrName>
                                        </p:attrNameLst>
                                      </p:cBhvr>
                                      <p:tavLst>
                                        <p:tav tm="0">
                                          <p:val>
                                            <p:strVal val="#ppt_x-#ppt_w/2"/>
                                          </p:val>
                                        </p:tav>
                                        <p:tav tm="100000">
                                          <p:val>
                                            <p:strVal val="#ppt_x"/>
                                          </p:val>
                                        </p:tav>
                                      </p:tavLst>
                                    </p:anim>
                                    <p:anim calcmode="lin" valueType="num">
                                      <p:cBhvr>
                                        <p:cTn id="99" dur="500" fill="hold"/>
                                        <p:tgtEl>
                                          <p:spTgt spid="50"/>
                                        </p:tgtEl>
                                        <p:attrNameLst>
                                          <p:attrName>ppt_y</p:attrName>
                                        </p:attrNameLst>
                                      </p:cBhvr>
                                      <p:tavLst>
                                        <p:tav tm="0">
                                          <p:val>
                                            <p:strVal val="#ppt_y"/>
                                          </p:val>
                                        </p:tav>
                                        <p:tav tm="100000">
                                          <p:val>
                                            <p:strVal val="#ppt_y"/>
                                          </p:val>
                                        </p:tav>
                                      </p:tavLst>
                                    </p:anim>
                                    <p:anim calcmode="lin" valueType="num">
                                      <p:cBhvr>
                                        <p:cTn id="100" dur="500" fill="hold"/>
                                        <p:tgtEl>
                                          <p:spTgt spid="50"/>
                                        </p:tgtEl>
                                        <p:attrNameLst>
                                          <p:attrName>ppt_w</p:attrName>
                                        </p:attrNameLst>
                                      </p:cBhvr>
                                      <p:tavLst>
                                        <p:tav tm="0">
                                          <p:val>
                                            <p:fltVal val="0"/>
                                          </p:val>
                                        </p:tav>
                                        <p:tav tm="100000">
                                          <p:val>
                                            <p:strVal val="#ppt_w"/>
                                          </p:val>
                                        </p:tav>
                                      </p:tavLst>
                                    </p:anim>
                                    <p:anim calcmode="lin" valueType="num">
                                      <p:cBhvr>
                                        <p:cTn id="101" dur="500" fill="hold"/>
                                        <p:tgtEl>
                                          <p:spTgt spid="50"/>
                                        </p:tgtEl>
                                        <p:attrNameLst>
                                          <p:attrName>ppt_h</p:attrName>
                                        </p:attrNameLst>
                                      </p:cBhvr>
                                      <p:tavLst>
                                        <p:tav tm="0">
                                          <p:val>
                                            <p:strVal val="#ppt_h"/>
                                          </p:val>
                                        </p:tav>
                                        <p:tav tm="100000">
                                          <p:val>
                                            <p:strVal val="#ppt_h"/>
                                          </p:val>
                                        </p:tav>
                                      </p:tavLst>
                                    </p:anim>
                                  </p:childTnLst>
                                </p:cTn>
                              </p:par>
                            </p:childTnLst>
                          </p:cTn>
                        </p:par>
                        <p:par>
                          <p:cTn id="102" fill="hold">
                            <p:stCondLst>
                              <p:cond delay="1000"/>
                            </p:stCondLst>
                            <p:childTnLst>
                              <p:par>
                                <p:cTn id="103" presetID="17" presetClass="entr" presetSubtype="1" fill="hold" nodeType="after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p:cTn id="105" dur="500" fill="hold"/>
                                        <p:tgtEl>
                                          <p:spTgt spid="52"/>
                                        </p:tgtEl>
                                        <p:attrNameLst>
                                          <p:attrName>ppt_x</p:attrName>
                                        </p:attrNameLst>
                                      </p:cBhvr>
                                      <p:tavLst>
                                        <p:tav tm="0">
                                          <p:val>
                                            <p:strVal val="#ppt_x"/>
                                          </p:val>
                                        </p:tav>
                                        <p:tav tm="100000">
                                          <p:val>
                                            <p:strVal val="#ppt_x"/>
                                          </p:val>
                                        </p:tav>
                                      </p:tavLst>
                                    </p:anim>
                                    <p:anim calcmode="lin" valueType="num">
                                      <p:cBhvr>
                                        <p:cTn id="106" dur="500" fill="hold"/>
                                        <p:tgtEl>
                                          <p:spTgt spid="52"/>
                                        </p:tgtEl>
                                        <p:attrNameLst>
                                          <p:attrName>ppt_y</p:attrName>
                                        </p:attrNameLst>
                                      </p:cBhvr>
                                      <p:tavLst>
                                        <p:tav tm="0">
                                          <p:val>
                                            <p:strVal val="#ppt_y-#ppt_h/2"/>
                                          </p:val>
                                        </p:tav>
                                        <p:tav tm="100000">
                                          <p:val>
                                            <p:strVal val="#ppt_y"/>
                                          </p:val>
                                        </p:tav>
                                      </p:tavLst>
                                    </p:anim>
                                    <p:anim calcmode="lin" valueType="num">
                                      <p:cBhvr>
                                        <p:cTn id="107" dur="500" fill="hold"/>
                                        <p:tgtEl>
                                          <p:spTgt spid="52"/>
                                        </p:tgtEl>
                                        <p:attrNameLst>
                                          <p:attrName>ppt_w</p:attrName>
                                        </p:attrNameLst>
                                      </p:cBhvr>
                                      <p:tavLst>
                                        <p:tav tm="0">
                                          <p:val>
                                            <p:strVal val="#ppt_w"/>
                                          </p:val>
                                        </p:tav>
                                        <p:tav tm="100000">
                                          <p:val>
                                            <p:strVal val="#ppt_w"/>
                                          </p:val>
                                        </p:tav>
                                      </p:tavLst>
                                    </p:anim>
                                    <p:anim calcmode="lin" valueType="num">
                                      <p:cBhvr>
                                        <p:cTn id="108" dur="500" fill="hold"/>
                                        <p:tgtEl>
                                          <p:spTgt spid="52"/>
                                        </p:tgtEl>
                                        <p:attrNameLst>
                                          <p:attrName>ppt_h</p:attrName>
                                        </p:attrNameLst>
                                      </p:cBhvr>
                                      <p:tavLst>
                                        <p:tav tm="0">
                                          <p:val>
                                            <p:fltVal val="0"/>
                                          </p:val>
                                        </p:tav>
                                        <p:tav tm="100000">
                                          <p:val>
                                            <p:strVal val="#ppt_h"/>
                                          </p:val>
                                        </p:tav>
                                      </p:tavLst>
                                    </p:anim>
                                  </p:childTnLst>
                                </p:cTn>
                              </p:par>
                            </p:childTnLst>
                          </p:cTn>
                        </p:par>
                        <p:par>
                          <p:cTn id="109" fill="hold">
                            <p:stCondLst>
                              <p:cond delay="1500"/>
                            </p:stCondLst>
                            <p:childTnLst>
                              <p:par>
                                <p:cTn id="110" presetID="53" presetClass="entr" presetSubtype="16" fill="hold" grpId="0" nodeType="afterEffect">
                                  <p:stCondLst>
                                    <p:cond delay="0"/>
                                  </p:stCondLst>
                                  <p:childTnLst>
                                    <p:set>
                                      <p:cBhvr>
                                        <p:cTn id="111" dur="1" fill="hold">
                                          <p:stCondLst>
                                            <p:cond delay="0"/>
                                          </p:stCondLst>
                                        </p:cTn>
                                        <p:tgtEl>
                                          <p:spTgt spid="47"/>
                                        </p:tgtEl>
                                        <p:attrNameLst>
                                          <p:attrName>style.visibility</p:attrName>
                                        </p:attrNameLst>
                                      </p:cBhvr>
                                      <p:to>
                                        <p:strVal val="visible"/>
                                      </p:to>
                                    </p:set>
                                    <p:anim calcmode="lin" valueType="num">
                                      <p:cBhvr>
                                        <p:cTn id="112" dur="500" fill="hold"/>
                                        <p:tgtEl>
                                          <p:spTgt spid="47"/>
                                        </p:tgtEl>
                                        <p:attrNameLst>
                                          <p:attrName>ppt_w</p:attrName>
                                        </p:attrNameLst>
                                      </p:cBhvr>
                                      <p:tavLst>
                                        <p:tav tm="0">
                                          <p:val>
                                            <p:fltVal val="0"/>
                                          </p:val>
                                        </p:tav>
                                        <p:tav tm="100000">
                                          <p:val>
                                            <p:strVal val="#ppt_w"/>
                                          </p:val>
                                        </p:tav>
                                      </p:tavLst>
                                    </p:anim>
                                    <p:anim calcmode="lin" valueType="num">
                                      <p:cBhvr>
                                        <p:cTn id="113" dur="500" fill="hold"/>
                                        <p:tgtEl>
                                          <p:spTgt spid="47"/>
                                        </p:tgtEl>
                                        <p:attrNameLst>
                                          <p:attrName>ppt_h</p:attrName>
                                        </p:attrNameLst>
                                      </p:cBhvr>
                                      <p:tavLst>
                                        <p:tav tm="0">
                                          <p:val>
                                            <p:fltVal val="0"/>
                                          </p:val>
                                        </p:tav>
                                        <p:tav tm="100000">
                                          <p:val>
                                            <p:strVal val="#ppt_h"/>
                                          </p:val>
                                        </p:tav>
                                      </p:tavLst>
                                    </p:anim>
                                    <p:animEffect transition="in" filter="fade">
                                      <p:cBhvr>
                                        <p:cTn id="114" dur="500"/>
                                        <p:tgtEl>
                                          <p:spTgt spid="47"/>
                                        </p:tgtEl>
                                      </p:cBhvr>
                                    </p:animEffect>
                                  </p:childTnLst>
                                </p:cTn>
                              </p:par>
                            </p:childTnLst>
                          </p:cTn>
                        </p:par>
                      </p:childTnLst>
                    </p:cTn>
                  </p:par>
                  <p:par>
                    <p:cTn id="115" fill="hold">
                      <p:stCondLst>
                        <p:cond delay="indefinite"/>
                      </p:stCondLst>
                      <p:childTnLst>
                        <p:par>
                          <p:cTn id="116" fill="hold">
                            <p:stCondLst>
                              <p:cond delay="0"/>
                            </p:stCondLst>
                            <p:childTnLst>
                              <p:par>
                                <p:cTn id="117" presetID="17" presetClass="entr" presetSubtype="1" fill="hold" nodeType="clickEffect">
                                  <p:stCondLst>
                                    <p:cond delay="0"/>
                                  </p:stCondLst>
                                  <p:childTnLst>
                                    <p:set>
                                      <p:cBhvr>
                                        <p:cTn id="118" dur="1" fill="hold">
                                          <p:stCondLst>
                                            <p:cond delay="0"/>
                                          </p:stCondLst>
                                        </p:cTn>
                                        <p:tgtEl>
                                          <p:spTgt spid="59"/>
                                        </p:tgtEl>
                                        <p:attrNameLst>
                                          <p:attrName>style.visibility</p:attrName>
                                        </p:attrNameLst>
                                      </p:cBhvr>
                                      <p:to>
                                        <p:strVal val="visible"/>
                                      </p:to>
                                    </p:set>
                                    <p:anim calcmode="lin" valueType="num">
                                      <p:cBhvr>
                                        <p:cTn id="119" dur="500" fill="hold"/>
                                        <p:tgtEl>
                                          <p:spTgt spid="59"/>
                                        </p:tgtEl>
                                        <p:attrNameLst>
                                          <p:attrName>ppt_x</p:attrName>
                                        </p:attrNameLst>
                                      </p:cBhvr>
                                      <p:tavLst>
                                        <p:tav tm="0">
                                          <p:val>
                                            <p:strVal val="#ppt_x"/>
                                          </p:val>
                                        </p:tav>
                                        <p:tav tm="100000">
                                          <p:val>
                                            <p:strVal val="#ppt_x"/>
                                          </p:val>
                                        </p:tav>
                                      </p:tavLst>
                                    </p:anim>
                                    <p:anim calcmode="lin" valueType="num">
                                      <p:cBhvr>
                                        <p:cTn id="120" dur="500" fill="hold"/>
                                        <p:tgtEl>
                                          <p:spTgt spid="59"/>
                                        </p:tgtEl>
                                        <p:attrNameLst>
                                          <p:attrName>ppt_y</p:attrName>
                                        </p:attrNameLst>
                                      </p:cBhvr>
                                      <p:tavLst>
                                        <p:tav tm="0">
                                          <p:val>
                                            <p:strVal val="#ppt_y-#ppt_h/2"/>
                                          </p:val>
                                        </p:tav>
                                        <p:tav tm="100000">
                                          <p:val>
                                            <p:strVal val="#ppt_y"/>
                                          </p:val>
                                        </p:tav>
                                      </p:tavLst>
                                    </p:anim>
                                    <p:anim calcmode="lin" valueType="num">
                                      <p:cBhvr>
                                        <p:cTn id="121" dur="500" fill="hold"/>
                                        <p:tgtEl>
                                          <p:spTgt spid="59"/>
                                        </p:tgtEl>
                                        <p:attrNameLst>
                                          <p:attrName>ppt_w</p:attrName>
                                        </p:attrNameLst>
                                      </p:cBhvr>
                                      <p:tavLst>
                                        <p:tav tm="0">
                                          <p:val>
                                            <p:strVal val="#ppt_w"/>
                                          </p:val>
                                        </p:tav>
                                        <p:tav tm="100000">
                                          <p:val>
                                            <p:strVal val="#ppt_w"/>
                                          </p:val>
                                        </p:tav>
                                      </p:tavLst>
                                    </p:anim>
                                    <p:anim calcmode="lin" valueType="num">
                                      <p:cBhvr>
                                        <p:cTn id="122"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p:bldP spid="47" grpId="0"/>
      <p:bldP spid="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t>MESI</a:t>
            </a:r>
            <a:endParaRPr lang="zh-CN" altLang="en-US" dirty="0"/>
          </a:p>
        </p:txBody>
      </p:sp>
      <p:sp>
        <p:nvSpPr>
          <p:cNvPr id="3" name="内容占位符 2"/>
          <p:cNvSpPr>
            <a:spLocks noGrp="1"/>
          </p:cNvSpPr>
          <p:nvPr>
            <p:ph idx="1"/>
          </p:nvPr>
        </p:nvSpPr>
        <p:spPr>
          <a:xfrm>
            <a:off x="267038" y="620610"/>
            <a:ext cx="3269847" cy="3909013"/>
          </a:xfrm>
        </p:spPr>
        <p:txBody>
          <a:bodyPr/>
          <a:lstStyle/>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t>CPU0</a:t>
            </a:r>
            <a:r>
              <a:rPr lang="zh-CN" altLang="en-US" sz="2400" dirty="0"/>
              <a:t>写主存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endParaRPr lang="zh-CN" altLang="en-US" sz="2400" i="1" dirty="0">
              <a:solidFill>
                <a:schemeClr val="bg1">
                  <a:lumMod val="65000"/>
                </a:schemeClr>
              </a:solidFill>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66</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
        <p:nvSpPr>
          <p:cNvPr id="5" name="左右箭头 4"/>
          <p:cNvSpPr/>
          <p:nvPr/>
        </p:nvSpPr>
        <p:spPr bwMode="auto">
          <a:xfrm>
            <a:off x="3529975" y="2530691"/>
            <a:ext cx="5218489" cy="216130"/>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 name="左右箭头 5"/>
          <p:cNvSpPr/>
          <p:nvPr/>
        </p:nvSpPr>
        <p:spPr bwMode="auto">
          <a:xfrm>
            <a:off x="3529976" y="2926553"/>
            <a:ext cx="5218488" cy="216130"/>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7" name="左右箭头 6"/>
          <p:cNvSpPr/>
          <p:nvPr/>
        </p:nvSpPr>
        <p:spPr bwMode="auto">
          <a:xfrm>
            <a:off x="3704544" y="3241959"/>
            <a:ext cx="4734357"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8" name="内容占位符 8"/>
          <p:cNvGraphicFramePr>
            <a:graphicFrameLocks/>
          </p:cNvGraphicFramePr>
          <p:nvPr>
            <p:extLst/>
          </p:nvPr>
        </p:nvGraphicFramePr>
        <p:xfrm>
          <a:off x="3978863" y="3835918"/>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r>
                        <a:rPr lang="en-US" altLang="zh-CN" sz="2000" b="1" i="0" dirty="0"/>
                        <a:t>S</a:t>
                      </a: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r>
                        <a:rPr lang="en-US" altLang="zh-CN" sz="2000" b="1" i="0" dirty="0"/>
                        <a:t>3</a:t>
                      </a: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内容占位符 8"/>
          <p:cNvGraphicFramePr>
            <a:graphicFrameLocks/>
          </p:cNvGraphicFramePr>
          <p:nvPr>
            <p:extLst/>
          </p:nvPr>
        </p:nvGraphicFramePr>
        <p:xfrm>
          <a:off x="5591878" y="712822"/>
          <a:ext cx="1756410" cy="1433084"/>
        </p:xfrm>
        <a:graphic>
          <a:graphicData uri="http://schemas.openxmlformats.org/drawingml/2006/table">
            <a:tbl>
              <a:tblPr firstRow="1" bandRow="1">
                <a:tableStyleId>{5940675A-B579-460E-94D1-54222C63F5DA}</a:tableStyleId>
              </a:tblPr>
              <a:tblGrid>
                <a:gridCol w="878205">
                  <a:extLst>
                    <a:ext uri="{9D8B030D-6E8A-4147-A177-3AD203B41FA5}">
                      <a16:colId xmlns:a16="http://schemas.microsoft.com/office/drawing/2014/main" val="20000"/>
                    </a:ext>
                  </a:extLst>
                </a:gridCol>
                <a:gridCol w="878205">
                  <a:extLst>
                    <a:ext uri="{9D8B030D-6E8A-4147-A177-3AD203B41FA5}">
                      <a16:colId xmlns:a16="http://schemas.microsoft.com/office/drawing/2014/main" val="20001"/>
                    </a:ext>
                  </a:extLst>
                </a:gridCol>
              </a:tblGrid>
              <a:tr h="358271">
                <a:tc>
                  <a:txBody>
                    <a:bodyPr/>
                    <a:lstStyle/>
                    <a:p>
                      <a:pPr algn="ctr"/>
                      <a:r>
                        <a:rPr lang="zh-CN" altLang="en-US" sz="2000" b="1" dirty="0"/>
                        <a:t>地址</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t>数据</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271">
                <a:tc>
                  <a:txBody>
                    <a:bodyPr/>
                    <a:lstStyle/>
                    <a:p>
                      <a:pPr algn="ctr"/>
                      <a:r>
                        <a:rPr lang="en-US" altLang="zh-CN" sz="2000" b="1" i="1" dirty="0"/>
                        <a:t>x</a:t>
                      </a: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2000" b="1" dirty="0"/>
                        <a:t>3</a:t>
                      </a: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左右箭头 9"/>
          <p:cNvSpPr/>
          <p:nvPr/>
        </p:nvSpPr>
        <p:spPr bwMode="auto">
          <a:xfrm rot="5400000">
            <a:off x="3974401" y="3495067"/>
            <a:ext cx="406920"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1" name="左右箭头 10"/>
          <p:cNvSpPr/>
          <p:nvPr/>
        </p:nvSpPr>
        <p:spPr bwMode="auto">
          <a:xfrm rot="5400000">
            <a:off x="4342664" y="3337799"/>
            <a:ext cx="689997"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2" name="左右箭头 11"/>
          <p:cNvSpPr/>
          <p:nvPr/>
        </p:nvSpPr>
        <p:spPr bwMode="auto">
          <a:xfrm rot="5400000">
            <a:off x="4753325" y="3137489"/>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 name="左右箭头 12"/>
          <p:cNvSpPr/>
          <p:nvPr/>
        </p:nvSpPr>
        <p:spPr bwMode="auto">
          <a:xfrm rot="5400000">
            <a:off x="5627325" y="2475896"/>
            <a:ext cx="82341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4" name="左右箭头 13"/>
          <p:cNvSpPr/>
          <p:nvPr/>
        </p:nvSpPr>
        <p:spPr bwMode="auto">
          <a:xfrm rot="5400000">
            <a:off x="6687278" y="2281108"/>
            <a:ext cx="433839"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15" name="内容占位符 8"/>
          <p:cNvGraphicFramePr>
            <a:graphicFrameLocks/>
          </p:cNvGraphicFramePr>
          <p:nvPr>
            <p:extLst/>
          </p:nvPr>
        </p:nvGraphicFramePr>
        <p:xfrm>
          <a:off x="6495476" y="3835561"/>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r>
                        <a:rPr lang="en-US" altLang="zh-CN" sz="2000" b="1" i="0" dirty="0"/>
                        <a:t>S</a:t>
                      </a: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6" name="左右箭头 15"/>
          <p:cNvSpPr/>
          <p:nvPr/>
        </p:nvSpPr>
        <p:spPr bwMode="auto">
          <a:xfrm rot="5400000">
            <a:off x="6482541" y="3486233"/>
            <a:ext cx="423866"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 name="左右箭头 16"/>
          <p:cNvSpPr/>
          <p:nvPr/>
        </p:nvSpPr>
        <p:spPr bwMode="auto">
          <a:xfrm rot="5400000">
            <a:off x="6855413" y="3333574"/>
            <a:ext cx="69772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8" name="左右箭头 17"/>
          <p:cNvSpPr/>
          <p:nvPr/>
        </p:nvSpPr>
        <p:spPr bwMode="auto">
          <a:xfrm rot="5400000">
            <a:off x="7269938" y="3137128"/>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9" name="矩形 18"/>
          <p:cNvSpPr/>
          <p:nvPr/>
        </p:nvSpPr>
        <p:spPr bwMode="auto">
          <a:xfrm>
            <a:off x="4496308" y="4991452"/>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0</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0" name="矩形 19"/>
          <p:cNvSpPr/>
          <p:nvPr/>
        </p:nvSpPr>
        <p:spPr bwMode="auto">
          <a:xfrm>
            <a:off x="3936206" y="3795710"/>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1" name="矩形 20"/>
          <p:cNvSpPr/>
          <p:nvPr/>
        </p:nvSpPr>
        <p:spPr bwMode="auto">
          <a:xfrm>
            <a:off x="6452526" y="3794521"/>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2" name="左右箭头 21"/>
          <p:cNvSpPr/>
          <p:nvPr/>
        </p:nvSpPr>
        <p:spPr bwMode="auto">
          <a:xfrm rot="5400000">
            <a:off x="4531792" y="4713983"/>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 name="矩形 22"/>
          <p:cNvSpPr/>
          <p:nvPr/>
        </p:nvSpPr>
        <p:spPr bwMode="auto">
          <a:xfrm>
            <a:off x="7016588" y="4991451"/>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1</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4" name="左右箭头 23"/>
          <p:cNvSpPr/>
          <p:nvPr/>
        </p:nvSpPr>
        <p:spPr bwMode="auto">
          <a:xfrm rot="5400000">
            <a:off x="7052072"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5" name="矩形 24"/>
          <p:cNvSpPr/>
          <p:nvPr/>
        </p:nvSpPr>
        <p:spPr>
          <a:xfrm>
            <a:off x="523868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0</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6" name="矩形 25"/>
          <p:cNvSpPr/>
          <p:nvPr/>
        </p:nvSpPr>
        <p:spPr>
          <a:xfrm>
            <a:off x="775896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1</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7" name="矩形 26"/>
          <p:cNvSpPr/>
          <p:nvPr/>
        </p:nvSpPr>
        <p:spPr>
          <a:xfrm>
            <a:off x="7351590" y="625375"/>
            <a:ext cx="1124026" cy="707886"/>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Memory</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8" name="矩形 27"/>
          <p:cNvSpPr/>
          <p:nvPr/>
        </p:nvSpPr>
        <p:spPr>
          <a:xfrm>
            <a:off x="3665613" y="2253093"/>
            <a:ext cx="1189749"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Data Bus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29" name="矩形 28"/>
          <p:cNvSpPr/>
          <p:nvPr/>
        </p:nvSpPr>
        <p:spPr>
          <a:xfrm>
            <a:off x="3665613" y="2664035"/>
            <a:ext cx="1555426"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Address Bus</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0" name="矩形 29"/>
          <p:cNvSpPr/>
          <p:nvPr/>
        </p:nvSpPr>
        <p:spPr>
          <a:xfrm>
            <a:off x="7918214" y="3295627"/>
            <a:ext cx="963918"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rPr>
              <a:t>Shared</a:t>
            </a:r>
            <a:endParaRPr kumimoji="0" lang="zh-CN" altLang="en-US" sz="28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endParaRPr>
          </a:p>
        </p:txBody>
      </p:sp>
      <p:cxnSp>
        <p:nvCxnSpPr>
          <p:cNvPr id="32" name="直接箭头连接符 31"/>
          <p:cNvCxnSpPr/>
          <p:nvPr/>
        </p:nvCxnSpPr>
        <p:spPr bwMode="auto">
          <a:xfrm flipV="1">
            <a:off x="6901561" y="1747618"/>
            <a:ext cx="0" cy="890195"/>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5" name="直接箭头连接符 34"/>
          <p:cNvCxnSpPr/>
          <p:nvPr/>
        </p:nvCxnSpPr>
        <p:spPr bwMode="auto">
          <a:xfrm>
            <a:off x="5292080" y="2637813"/>
            <a:ext cx="1603442"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37" name="直接箭头连接符 36"/>
          <p:cNvCxnSpPr/>
          <p:nvPr/>
        </p:nvCxnSpPr>
        <p:spPr bwMode="auto">
          <a:xfrm flipV="1">
            <a:off x="5298430" y="2629500"/>
            <a:ext cx="0" cy="123154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43" name="矩形 42"/>
          <p:cNvSpPr/>
          <p:nvPr/>
        </p:nvSpPr>
        <p:spPr>
          <a:xfrm>
            <a:off x="4019397" y="3857982"/>
            <a:ext cx="316928"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E</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cxnSp>
        <p:nvCxnSpPr>
          <p:cNvPr id="46" name="直接箭头连接符 45"/>
          <p:cNvCxnSpPr/>
          <p:nvPr/>
        </p:nvCxnSpPr>
        <p:spPr bwMode="auto">
          <a:xfrm flipV="1">
            <a:off x="4687662" y="3034618"/>
            <a:ext cx="0" cy="74617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49" name="直接箭头连接符 48"/>
          <p:cNvCxnSpPr/>
          <p:nvPr/>
        </p:nvCxnSpPr>
        <p:spPr bwMode="auto">
          <a:xfrm>
            <a:off x="4687662" y="3031132"/>
            <a:ext cx="1351371" cy="0"/>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1" name="直接箭头连接符 50"/>
          <p:cNvCxnSpPr/>
          <p:nvPr/>
        </p:nvCxnSpPr>
        <p:spPr bwMode="auto">
          <a:xfrm flipV="1">
            <a:off x="6039033" y="2060848"/>
            <a:ext cx="0" cy="97028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42" name="矩形 41"/>
          <p:cNvSpPr/>
          <p:nvPr/>
        </p:nvSpPr>
        <p:spPr>
          <a:xfrm>
            <a:off x="4548896"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5" name="矩形 44"/>
          <p:cNvSpPr/>
          <p:nvPr/>
        </p:nvSpPr>
        <p:spPr>
          <a:xfrm>
            <a:off x="7666995" y="381137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3</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8" name="矩形 47"/>
          <p:cNvSpPr/>
          <p:nvPr/>
        </p:nvSpPr>
        <p:spPr>
          <a:xfrm>
            <a:off x="7067544"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cxnSp>
        <p:nvCxnSpPr>
          <p:cNvPr id="53" name="直接箭头连接符 52"/>
          <p:cNvCxnSpPr/>
          <p:nvPr/>
        </p:nvCxnSpPr>
        <p:spPr bwMode="auto">
          <a:xfrm>
            <a:off x="7205032" y="3031132"/>
            <a:ext cx="0" cy="826891"/>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4" name="直接箭头连接符 53"/>
          <p:cNvCxnSpPr/>
          <p:nvPr/>
        </p:nvCxnSpPr>
        <p:spPr bwMode="auto">
          <a:xfrm>
            <a:off x="6043358" y="3036431"/>
            <a:ext cx="1152149" cy="0"/>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56" name="左右箭头 55"/>
          <p:cNvSpPr/>
          <p:nvPr/>
        </p:nvSpPr>
        <p:spPr bwMode="auto">
          <a:xfrm rot="5400000">
            <a:off x="5014610"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57" name="左右箭头 56"/>
          <p:cNvSpPr/>
          <p:nvPr/>
        </p:nvSpPr>
        <p:spPr bwMode="auto">
          <a:xfrm rot="5400000">
            <a:off x="7534890" y="4705834"/>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58" name="直接箭头连接符 57"/>
          <p:cNvCxnSpPr/>
          <p:nvPr/>
        </p:nvCxnSpPr>
        <p:spPr bwMode="auto">
          <a:xfrm flipV="1">
            <a:off x="4727504" y="4511084"/>
            <a:ext cx="0" cy="480367"/>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9" name="直接箭头连接符 58"/>
          <p:cNvCxnSpPr/>
          <p:nvPr/>
        </p:nvCxnSpPr>
        <p:spPr bwMode="auto">
          <a:xfrm flipV="1">
            <a:off x="5211674" y="4529623"/>
            <a:ext cx="0" cy="4964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61" name="矩形 60"/>
          <p:cNvSpPr/>
          <p:nvPr/>
        </p:nvSpPr>
        <p:spPr>
          <a:xfrm>
            <a:off x="5160328" y="3857982"/>
            <a:ext cx="273646"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4</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2" name="矩形 61"/>
          <p:cNvSpPr/>
          <p:nvPr/>
        </p:nvSpPr>
        <p:spPr>
          <a:xfrm>
            <a:off x="6758699" y="1454874"/>
            <a:ext cx="273646" cy="307777"/>
          </a:xfrm>
          <a:prstGeom prst="rect">
            <a:avLst/>
          </a:prstGeom>
          <a:solidFill>
            <a:srgbClr val="FFFFCC"/>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4</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3" name="矩形 62"/>
          <p:cNvSpPr/>
          <p:nvPr/>
        </p:nvSpPr>
        <p:spPr>
          <a:xfrm>
            <a:off x="6566517" y="3860652"/>
            <a:ext cx="244792"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I</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grpSp>
        <p:nvGrpSpPr>
          <p:cNvPr id="64" name="组合 63"/>
          <p:cNvGrpSpPr/>
          <p:nvPr/>
        </p:nvGrpSpPr>
        <p:grpSpPr>
          <a:xfrm>
            <a:off x="266999" y="4437112"/>
            <a:ext cx="3440905" cy="1761230"/>
            <a:chOff x="627039" y="4529623"/>
            <a:chExt cx="3440905" cy="1761230"/>
          </a:xfrm>
        </p:grpSpPr>
        <p:sp>
          <p:nvSpPr>
            <p:cNvPr id="65" name="内容占位符 2"/>
            <p:cNvSpPr txBox="1">
              <a:spLocks/>
            </p:cNvSpPr>
            <p:nvPr/>
          </p:nvSpPr>
          <p:spPr bwMode="auto">
            <a:xfrm>
              <a:off x="1298998" y="4529623"/>
              <a:ext cx="2768946"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odified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，已修改</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xclusive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，独占</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hared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，共享</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nvalid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，失效</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sp>
          <p:nvSpPr>
            <p:cNvPr id="66" name="内容占位符 2"/>
            <p:cNvSpPr txBox="1">
              <a:spLocks/>
            </p:cNvSpPr>
            <p:nvPr/>
          </p:nvSpPr>
          <p:spPr bwMode="auto">
            <a:xfrm>
              <a:off x="627039" y="4529623"/>
              <a:ext cx="992633"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grpSp>
    </p:spTree>
    <p:extLst>
      <p:ext uri="{BB962C8B-B14F-4D97-AF65-F5344CB8AC3E}">
        <p14:creationId xmlns:p14="http://schemas.microsoft.com/office/powerpoint/2010/main" val="5579687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100000">
                                          <p:val>
                                            <p:strVal val="#ppt_x"/>
                                          </p:val>
                                        </p:tav>
                                      </p:tavLst>
                                    </p:anim>
                                    <p:anim calcmode="lin" valueType="num">
                                      <p:cBhvr>
                                        <p:cTn id="8" dur="500" fill="hold"/>
                                        <p:tgtEl>
                                          <p:spTgt spid="58"/>
                                        </p:tgtEl>
                                        <p:attrNameLst>
                                          <p:attrName>ppt_y</p:attrName>
                                        </p:attrNameLst>
                                      </p:cBhvr>
                                      <p:tavLst>
                                        <p:tav tm="0">
                                          <p:val>
                                            <p:strVal val="#ppt_y+#ppt_h/2"/>
                                          </p:val>
                                        </p:tav>
                                        <p:tav tm="100000">
                                          <p:val>
                                            <p:strVal val="#ppt_y"/>
                                          </p:val>
                                        </p:tav>
                                      </p:tavLst>
                                    </p:anim>
                                    <p:anim calcmode="lin" valueType="num">
                                      <p:cBhvr>
                                        <p:cTn id="9" dur="500" fill="hold"/>
                                        <p:tgtEl>
                                          <p:spTgt spid="58"/>
                                        </p:tgtEl>
                                        <p:attrNameLst>
                                          <p:attrName>ppt_w</p:attrName>
                                        </p:attrNameLst>
                                      </p:cBhvr>
                                      <p:tavLst>
                                        <p:tav tm="0">
                                          <p:val>
                                            <p:strVal val="#ppt_w"/>
                                          </p:val>
                                        </p:tav>
                                        <p:tav tm="100000">
                                          <p:val>
                                            <p:strVal val="#ppt_w"/>
                                          </p:val>
                                        </p:tav>
                                      </p:tavLst>
                                    </p:anim>
                                    <p:anim calcmode="lin" valueType="num">
                                      <p:cBhvr>
                                        <p:cTn id="10" dur="500" fill="hold"/>
                                        <p:tgtEl>
                                          <p:spTgt spid="58"/>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ppt_x</p:attrName>
                                        </p:attrNameLst>
                                      </p:cBhvr>
                                      <p:tavLst>
                                        <p:tav tm="0">
                                          <p:val>
                                            <p:strVal val="#ppt_x"/>
                                          </p:val>
                                        </p:tav>
                                        <p:tav tm="100000">
                                          <p:val>
                                            <p:strVal val="#ppt_x"/>
                                          </p:val>
                                        </p:tav>
                                      </p:tavLst>
                                    </p:anim>
                                    <p:anim calcmode="lin" valueType="num">
                                      <p:cBhvr>
                                        <p:cTn id="14" dur="500" fill="hold"/>
                                        <p:tgtEl>
                                          <p:spTgt spid="59"/>
                                        </p:tgtEl>
                                        <p:attrNameLst>
                                          <p:attrName>ppt_y</p:attrName>
                                        </p:attrNameLst>
                                      </p:cBhvr>
                                      <p:tavLst>
                                        <p:tav tm="0">
                                          <p:val>
                                            <p:strVal val="#ppt_y+#ppt_h/2"/>
                                          </p:val>
                                        </p:tav>
                                        <p:tav tm="100000">
                                          <p:val>
                                            <p:strVal val="#ppt_y"/>
                                          </p:val>
                                        </p:tav>
                                      </p:tavLst>
                                    </p:anim>
                                    <p:anim calcmode="lin" valueType="num">
                                      <p:cBhvr>
                                        <p:cTn id="15" dur="500" fill="hold"/>
                                        <p:tgtEl>
                                          <p:spTgt spid="59"/>
                                        </p:tgtEl>
                                        <p:attrNameLst>
                                          <p:attrName>ppt_w</p:attrName>
                                        </p:attrNameLst>
                                      </p:cBhvr>
                                      <p:tavLst>
                                        <p:tav tm="0">
                                          <p:val>
                                            <p:strVal val="#ppt_w"/>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500" fill="hold"/>
                                        <p:tgtEl>
                                          <p:spTgt spid="43"/>
                                        </p:tgtEl>
                                        <p:attrNameLst>
                                          <p:attrName>ppt_w</p:attrName>
                                        </p:attrNameLst>
                                      </p:cBhvr>
                                      <p:tavLst>
                                        <p:tav tm="0">
                                          <p:val>
                                            <p:fltVal val="0"/>
                                          </p:val>
                                        </p:tav>
                                        <p:tav tm="100000">
                                          <p:val>
                                            <p:strVal val="#ppt_w"/>
                                          </p:val>
                                        </p:tav>
                                      </p:tavLst>
                                    </p:anim>
                                    <p:anim calcmode="lin" valueType="num">
                                      <p:cBhvr>
                                        <p:cTn id="22" dur="500" fill="hold"/>
                                        <p:tgtEl>
                                          <p:spTgt spid="43"/>
                                        </p:tgtEl>
                                        <p:attrNameLst>
                                          <p:attrName>ppt_h</p:attrName>
                                        </p:attrNameLst>
                                      </p:cBhvr>
                                      <p:tavLst>
                                        <p:tav tm="0">
                                          <p:val>
                                            <p:fltVal val="0"/>
                                          </p:val>
                                        </p:tav>
                                        <p:tav tm="100000">
                                          <p:val>
                                            <p:strVal val="#ppt_h"/>
                                          </p:val>
                                        </p:tav>
                                      </p:tavLst>
                                    </p:anim>
                                    <p:animEffect transition="in" filter="fade">
                                      <p:cBhvr>
                                        <p:cTn id="23" dur="500"/>
                                        <p:tgtEl>
                                          <p:spTgt spid="4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 calcmode="lin" valueType="num">
                                      <p:cBhvr>
                                        <p:cTn id="26" dur="500" fill="hold"/>
                                        <p:tgtEl>
                                          <p:spTgt spid="61"/>
                                        </p:tgtEl>
                                        <p:attrNameLst>
                                          <p:attrName>ppt_w</p:attrName>
                                        </p:attrNameLst>
                                      </p:cBhvr>
                                      <p:tavLst>
                                        <p:tav tm="0">
                                          <p:val>
                                            <p:fltVal val="0"/>
                                          </p:val>
                                        </p:tav>
                                        <p:tav tm="100000">
                                          <p:val>
                                            <p:strVal val="#ppt_w"/>
                                          </p:val>
                                        </p:tav>
                                      </p:tavLst>
                                    </p:anim>
                                    <p:anim calcmode="lin" valueType="num">
                                      <p:cBhvr>
                                        <p:cTn id="27" dur="500" fill="hold"/>
                                        <p:tgtEl>
                                          <p:spTgt spid="61"/>
                                        </p:tgtEl>
                                        <p:attrNameLst>
                                          <p:attrName>ppt_h</p:attrName>
                                        </p:attrNameLst>
                                      </p:cBhvr>
                                      <p:tavLst>
                                        <p:tav tm="0">
                                          <p:val>
                                            <p:fltVal val="0"/>
                                          </p:val>
                                        </p:tav>
                                        <p:tav tm="100000">
                                          <p:val>
                                            <p:strVal val="#ppt_h"/>
                                          </p:val>
                                        </p:tav>
                                      </p:tavLst>
                                    </p:anim>
                                    <p:animEffect transition="in" filter="fade">
                                      <p:cBhvr>
                                        <p:cTn id="28" dur="500"/>
                                        <p:tgtEl>
                                          <p:spTgt spid="61"/>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4"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ppt_x</p:attrName>
                                        </p:attrNameLst>
                                      </p:cBhvr>
                                      <p:tavLst>
                                        <p:tav tm="0">
                                          <p:val>
                                            <p:strVal val="#ppt_x"/>
                                          </p:val>
                                        </p:tav>
                                        <p:tav tm="100000">
                                          <p:val>
                                            <p:strVal val="#ppt_x"/>
                                          </p:val>
                                        </p:tav>
                                      </p:tavLst>
                                    </p:anim>
                                    <p:anim calcmode="lin" valueType="num">
                                      <p:cBhvr>
                                        <p:cTn id="34" dur="500" fill="hold"/>
                                        <p:tgtEl>
                                          <p:spTgt spid="46"/>
                                        </p:tgtEl>
                                        <p:attrNameLst>
                                          <p:attrName>ppt_y</p:attrName>
                                        </p:attrNameLst>
                                      </p:cBhvr>
                                      <p:tavLst>
                                        <p:tav tm="0">
                                          <p:val>
                                            <p:strVal val="#ppt_y+#ppt_h/2"/>
                                          </p:val>
                                        </p:tav>
                                        <p:tav tm="100000">
                                          <p:val>
                                            <p:strVal val="#ppt_y"/>
                                          </p:val>
                                        </p:tav>
                                      </p:tavLst>
                                    </p:anim>
                                    <p:anim calcmode="lin" valueType="num">
                                      <p:cBhvr>
                                        <p:cTn id="35" dur="500" fill="hold"/>
                                        <p:tgtEl>
                                          <p:spTgt spid="46"/>
                                        </p:tgtEl>
                                        <p:attrNameLst>
                                          <p:attrName>ppt_w</p:attrName>
                                        </p:attrNameLst>
                                      </p:cBhvr>
                                      <p:tavLst>
                                        <p:tav tm="0">
                                          <p:val>
                                            <p:strVal val="#ppt_w"/>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17" presetClass="entr" presetSubtype="4"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ppt_x</p:attrName>
                                        </p:attrNameLst>
                                      </p:cBhvr>
                                      <p:tavLst>
                                        <p:tav tm="0">
                                          <p:val>
                                            <p:strVal val="#ppt_x"/>
                                          </p:val>
                                        </p:tav>
                                        <p:tav tm="100000">
                                          <p:val>
                                            <p:strVal val="#ppt_x"/>
                                          </p:val>
                                        </p:tav>
                                      </p:tavLst>
                                    </p:anim>
                                    <p:anim calcmode="lin" valueType="num">
                                      <p:cBhvr>
                                        <p:cTn id="41" dur="500" fill="hold"/>
                                        <p:tgtEl>
                                          <p:spTgt spid="37"/>
                                        </p:tgtEl>
                                        <p:attrNameLst>
                                          <p:attrName>ppt_y</p:attrName>
                                        </p:attrNameLst>
                                      </p:cBhvr>
                                      <p:tavLst>
                                        <p:tav tm="0">
                                          <p:val>
                                            <p:strVal val="#ppt_y+#ppt_h/2"/>
                                          </p:val>
                                        </p:tav>
                                        <p:tav tm="100000">
                                          <p:val>
                                            <p:strVal val="#ppt_y"/>
                                          </p:val>
                                        </p:tav>
                                      </p:tavLst>
                                    </p:anim>
                                    <p:anim calcmode="lin" valueType="num">
                                      <p:cBhvr>
                                        <p:cTn id="42" dur="500" fill="hold"/>
                                        <p:tgtEl>
                                          <p:spTgt spid="37"/>
                                        </p:tgtEl>
                                        <p:attrNameLst>
                                          <p:attrName>ppt_w</p:attrName>
                                        </p:attrNameLst>
                                      </p:cBhvr>
                                      <p:tavLst>
                                        <p:tav tm="0">
                                          <p:val>
                                            <p:strVal val="#ppt_w"/>
                                          </p:val>
                                        </p:tav>
                                        <p:tav tm="100000">
                                          <p:val>
                                            <p:strVal val="#ppt_w"/>
                                          </p:val>
                                        </p:tav>
                                      </p:tavLst>
                                    </p:anim>
                                    <p:anim calcmode="lin" valueType="num">
                                      <p:cBhvr>
                                        <p:cTn id="43" dur="500" fill="hold"/>
                                        <p:tgtEl>
                                          <p:spTgt spid="37"/>
                                        </p:tgtEl>
                                        <p:attrNameLst>
                                          <p:attrName>ppt_h</p:attrName>
                                        </p:attrNameLst>
                                      </p:cBhvr>
                                      <p:tavLst>
                                        <p:tav tm="0">
                                          <p:val>
                                            <p:fltVal val="0"/>
                                          </p:val>
                                        </p:tav>
                                        <p:tav tm="100000">
                                          <p:val>
                                            <p:strVal val="#ppt_h"/>
                                          </p:val>
                                        </p:tav>
                                      </p:tavLst>
                                    </p:anim>
                                  </p:childTnLst>
                                </p:cTn>
                              </p:par>
                            </p:childTnLst>
                          </p:cTn>
                        </p:par>
                        <p:par>
                          <p:cTn id="44" fill="hold">
                            <p:stCondLst>
                              <p:cond delay="1000"/>
                            </p:stCondLst>
                            <p:childTnLst>
                              <p:par>
                                <p:cTn id="45" presetID="17" presetClass="entr" presetSubtype="8"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p:cTn id="47" dur="500" fill="hold"/>
                                        <p:tgtEl>
                                          <p:spTgt spid="49"/>
                                        </p:tgtEl>
                                        <p:attrNameLst>
                                          <p:attrName>ppt_x</p:attrName>
                                        </p:attrNameLst>
                                      </p:cBhvr>
                                      <p:tavLst>
                                        <p:tav tm="0">
                                          <p:val>
                                            <p:strVal val="#ppt_x-#ppt_w/2"/>
                                          </p:val>
                                        </p:tav>
                                        <p:tav tm="100000">
                                          <p:val>
                                            <p:strVal val="#ppt_x"/>
                                          </p:val>
                                        </p:tav>
                                      </p:tavLst>
                                    </p:anim>
                                    <p:anim calcmode="lin" valueType="num">
                                      <p:cBhvr>
                                        <p:cTn id="48" dur="500" fill="hold"/>
                                        <p:tgtEl>
                                          <p:spTgt spid="49"/>
                                        </p:tgtEl>
                                        <p:attrNameLst>
                                          <p:attrName>ppt_y</p:attrName>
                                        </p:attrNameLst>
                                      </p:cBhvr>
                                      <p:tavLst>
                                        <p:tav tm="0">
                                          <p:val>
                                            <p:strVal val="#ppt_y"/>
                                          </p:val>
                                        </p:tav>
                                        <p:tav tm="100000">
                                          <p:val>
                                            <p:strVal val="#ppt_y"/>
                                          </p:val>
                                        </p:tav>
                                      </p:tavLst>
                                    </p:anim>
                                    <p:anim calcmode="lin" valueType="num">
                                      <p:cBhvr>
                                        <p:cTn id="49" dur="500" fill="hold"/>
                                        <p:tgtEl>
                                          <p:spTgt spid="49"/>
                                        </p:tgtEl>
                                        <p:attrNameLst>
                                          <p:attrName>ppt_w</p:attrName>
                                        </p:attrNameLst>
                                      </p:cBhvr>
                                      <p:tavLst>
                                        <p:tav tm="0">
                                          <p:val>
                                            <p:fltVal val="0"/>
                                          </p:val>
                                        </p:tav>
                                        <p:tav tm="100000">
                                          <p:val>
                                            <p:strVal val="#ppt_w"/>
                                          </p:val>
                                        </p:tav>
                                      </p:tavLst>
                                    </p:anim>
                                    <p:anim calcmode="lin" valueType="num">
                                      <p:cBhvr>
                                        <p:cTn id="50" dur="500" fill="hold"/>
                                        <p:tgtEl>
                                          <p:spTgt spid="49"/>
                                        </p:tgtEl>
                                        <p:attrNameLst>
                                          <p:attrName>ppt_h</p:attrName>
                                        </p:attrNameLst>
                                      </p:cBhvr>
                                      <p:tavLst>
                                        <p:tav tm="0">
                                          <p:val>
                                            <p:strVal val="#ppt_h"/>
                                          </p:val>
                                        </p:tav>
                                        <p:tav tm="100000">
                                          <p:val>
                                            <p:strVal val="#ppt_h"/>
                                          </p:val>
                                        </p:tav>
                                      </p:tavLst>
                                    </p:anim>
                                  </p:childTnLst>
                                </p:cTn>
                              </p:par>
                            </p:childTnLst>
                          </p:cTn>
                        </p:par>
                        <p:par>
                          <p:cTn id="51" fill="hold">
                            <p:stCondLst>
                              <p:cond delay="1500"/>
                            </p:stCondLst>
                            <p:childTnLst>
                              <p:par>
                                <p:cTn id="52" presetID="17" presetClass="entr" presetSubtype="8"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ppt_x</p:attrName>
                                        </p:attrNameLst>
                                      </p:cBhvr>
                                      <p:tavLst>
                                        <p:tav tm="0">
                                          <p:val>
                                            <p:strVal val="#ppt_x-#ppt_w/2"/>
                                          </p:val>
                                        </p:tav>
                                        <p:tav tm="100000">
                                          <p:val>
                                            <p:strVal val="#ppt_x"/>
                                          </p:val>
                                        </p:tav>
                                      </p:tavLst>
                                    </p:anim>
                                    <p:anim calcmode="lin" valueType="num">
                                      <p:cBhvr>
                                        <p:cTn id="55" dur="500" fill="hold"/>
                                        <p:tgtEl>
                                          <p:spTgt spid="35"/>
                                        </p:tgtEl>
                                        <p:attrNameLst>
                                          <p:attrName>ppt_y</p:attrName>
                                        </p:attrNameLst>
                                      </p:cBhvr>
                                      <p:tavLst>
                                        <p:tav tm="0">
                                          <p:val>
                                            <p:strVal val="#ppt_y"/>
                                          </p:val>
                                        </p:tav>
                                        <p:tav tm="100000">
                                          <p:val>
                                            <p:strVal val="#ppt_y"/>
                                          </p:val>
                                        </p:tav>
                                      </p:tavLst>
                                    </p:anim>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strVal val="#ppt_h"/>
                                          </p:val>
                                        </p:tav>
                                        <p:tav tm="100000">
                                          <p:val>
                                            <p:strVal val="#ppt_h"/>
                                          </p:val>
                                        </p:tav>
                                      </p:tavLst>
                                    </p:anim>
                                  </p:childTnLst>
                                </p:cTn>
                              </p:par>
                            </p:childTnLst>
                          </p:cTn>
                        </p:par>
                        <p:par>
                          <p:cTn id="58" fill="hold">
                            <p:stCondLst>
                              <p:cond delay="2000"/>
                            </p:stCondLst>
                            <p:childTnLst>
                              <p:par>
                                <p:cTn id="59" presetID="17" presetClass="entr" presetSubtype="4" fill="hold" nodeType="afterEffect">
                                  <p:stCondLst>
                                    <p:cond delay="0"/>
                                  </p:stCondLst>
                                  <p:childTnLst>
                                    <p:set>
                                      <p:cBhvr>
                                        <p:cTn id="60" dur="1" fill="hold">
                                          <p:stCondLst>
                                            <p:cond delay="0"/>
                                          </p:stCondLst>
                                        </p:cTn>
                                        <p:tgtEl>
                                          <p:spTgt spid="51"/>
                                        </p:tgtEl>
                                        <p:attrNameLst>
                                          <p:attrName>style.visibility</p:attrName>
                                        </p:attrNameLst>
                                      </p:cBhvr>
                                      <p:to>
                                        <p:strVal val="visible"/>
                                      </p:to>
                                    </p:set>
                                    <p:anim calcmode="lin" valueType="num">
                                      <p:cBhvr>
                                        <p:cTn id="61" dur="500" fill="hold"/>
                                        <p:tgtEl>
                                          <p:spTgt spid="51"/>
                                        </p:tgtEl>
                                        <p:attrNameLst>
                                          <p:attrName>ppt_x</p:attrName>
                                        </p:attrNameLst>
                                      </p:cBhvr>
                                      <p:tavLst>
                                        <p:tav tm="0">
                                          <p:val>
                                            <p:strVal val="#ppt_x"/>
                                          </p:val>
                                        </p:tav>
                                        <p:tav tm="100000">
                                          <p:val>
                                            <p:strVal val="#ppt_x"/>
                                          </p:val>
                                        </p:tav>
                                      </p:tavLst>
                                    </p:anim>
                                    <p:anim calcmode="lin" valueType="num">
                                      <p:cBhvr>
                                        <p:cTn id="62" dur="500" fill="hold"/>
                                        <p:tgtEl>
                                          <p:spTgt spid="51"/>
                                        </p:tgtEl>
                                        <p:attrNameLst>
                                          <p:attrName>ppt_y</p:attrName>
                                        </p:attrNameLst>
                                      </p:cBhvr>
                                      <p:tavLst>
                                        <p:tav tm="0">
                                          <p:val>
                                            <p:strVal val="#ppt_y+#ppt_h/2"/>
                                          </p:val>
                                        </p:tav>
                                        <p:tav tm="100000">
                                          <p:val>
                                            <p:strVal val="#ppt_y"/>
                                          </p:val>
                                        </p:tav>
                                      </p:tavLst>
                                    </p:anim>
                                    <p:anim calcmode="lin" valueType="num">
                                      <p:cBhvr>
                                        <p:cTn id="63" dur="500" fill="hold"/>
                                        <p:tgtEl>
                                          <p:spTgt spid="51"/>
                                        </p:tgtEl>
                                        <p:attrNameLst>
                                          <p:attrName>ppt_w</p:attrName>
                                        </p:attrNameLst>
                                      </p:cBhvr>
                                      <p:tavLst>
                                        <p:tav tm="0">
                                          <p:val>
                                            <p:strVal val="#ppt_w"/>
                                          </p:val>
                                        </p:tav>
                                        <p:tav tm="100000">
                                          <p:val>
                                            <p:strVal val="#ppt_w"/>
                                          </p:val>
                                        </p:tav>
                                      </p:tavLst>
                                    </p:anim>
                                    <p:anim calcmode="lin" valueType="num">
                                      <p:cBhvr>
                                        <p:cTn id="64" dur="500" fill="hold"/>
                                        <p:tgtEl>
                                          <p:spTgt spid="51"/>
                                        </p:tgtEl>
                                        <p:attrNameLst>
                                          <p:attrName>ppt_h</p:attrName>
                                        </p:attrNameLst>
                                      </p:cBhvr>
                                      <p:tavLst>
                                        <p:tav tm="0">
                                          <p:val>
                                            <p:fltVal val="0"/>
                                          </p:val>
                                        </p:tav>
                                        <p:tav tm="100000">
                                          <p:val>
                                            <p:strVal val="#ppt_h"/>
                                          </p:val>
                                        </p:tav>
                                      </p:tavLst>
                                    </p:anim>
                                  </p:childTnLst>
                                </p:cTn>
                              </p:par>
                            </p:childTnLst>
                          </p:cTn>
                        </p:par>
                        <p:par>
                          <p:cTn id="65" fill="hold">
                            <p:stCondLst>
                              <p:cond delay="2500"/>
                            </p:stCondLst>
                            <p:childTnLst>
                              <p:par>
                                <p:cTn id="66" presetID="17" presetClass="entr" presetSubtype="4"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ppt_x</p:attrName>
                                        </p:attrNameLst>
                                      </p:cBhvr>
                                      <p:tavLst>
                                        <p:tav tm="0">
                                          <p:val>
                                            <p:strVal val="#ppt_x"/>
                                          </p:val>
                                        </p:tav>
                                        <p:tav tm="100000">
                                          <p:val>
                                            <p:strVal val="#ppt_x"/>
                                          </p:val>
                                        </p:tav>
                                      </p:tavLst>
                                    </p:anim>
                                    <p:anim calcmode="lin" valueType="num">
                                      <p:cBhvr>
                                        <p:cTn id="69" dur="500" fill="hold"/>
                                        <p:tgtEl>
                                          <p:spTgt spid="32"/>
                                        </p:tgtEl>
                                        <p:attrNameLst>
                                          <p:attrName>ppt_y</p:attrName>
                                        </p:attrNameLst>
                                      </p:cBhvr>
                                      <p:tavLst>
                                        <p:tav tm="0">
                                          <p:val>
                                            <p:strVal val="#ppt_y+#ppt_h/2"/>
                                          </p:val>
                                        </p:tav>
                                        <p:tav tm="100000">
                                          <p:val>
                                            <p:strVal val="#ppt_y"/>
                                          </p:val>
                                        </p:tav>
                                      </p:tavLst>
                                    </p:anim>
                                    <p:anim calcmode="lin" valueType="num">
                                      <p:cBhvr>
                                        <p:cTn id="70" dur="500" fill="hold"/>
                                        <p:tgtEl>
                                          <p:spTgt spid="32"/>
                                        </p:tgtEl>
                                        <p:attrNameLst>
                                          <p:attrName>ppt_w</p:attrName>
                                        </p:attrNameLst>
                                      </p:cBhvr>
                                      <p:tavLst>
                                        <p:tav tm="0">
                                          <p:val>
                                            <p:strVal val="#ppt_w"/>
                                          </p:val>
                                        </p:tav>
                                        <p:tav tm="100000">
                                          <p:val>
                                            <p:strVal val="#ppt_w"/>
                                          </p:val>
                                        </p:tav>
                                      </p:tavLst>
                                    </p:anim>
                                    <p:anim calcmode="lin" valueType="num">
                                      <p:cBhvr>
                                        <p:cTn id="71" dur="500" fill="hold"/>
                                        <p:tgtEl>
                                          <p:spTgt spid="32"/>
                                        </p:tgtEl>
                                        <p:attrNameLst>
                                          <p:attrName>ppt_h</p:attrName>
                                        </p:attrNameLst>
                                      </p:cBhvr>
                                      <p:tavLst>
                                        <p:tav tm="0">
                                          <p:val>
                                            <p:fltVal val="0"/>
                                          </p:val>
                                        </p:tav>
                                        <p:tav tm="100000">
                                          <p:val>
                                            <p:strVal val="#ppt_h"/>
                                          </p:val>
                                        </p:tav>
                                      </p:tavLst>
                                    </p:anim>
                                  </p:childTnLst>
                                </p:cTn>
                              </p:par>
                            </p:childTnLst>
                          </p:cTn>
                        </p:par>
                        <p:par>
                          <p:cTn id="72" fill="hold">
                            <p:stCondLst>
                              <p:cond delay="3000"/>
                            </p:stCondLst>
                            <p:childTnLst>
                              <p:par>
                                <p:cTn id="73" presetID="53" presetClass="entr" presetSubtype="16" fill="hold" grpId="0" nodeType="after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p:cTn id="75" dur="500" fill="hold"/>
                                        <p:tgtEl>
                                          <p:spTgt spid="62"/>
                                        </p:tgtEl>
                                        <p:attrNameLst>
                                          <p:attrName>ppt_w</p:attrName>
                                        </p:attrNameLst>
                                      </p:cBhvr>
                                      <p:tavLst>
                                        <p:tav tm="0">
                                          <p:val>
                                            <p:fltVal val="0"/>
                                          </p:val>
                                        </p:tav>
                                        <p:tav tm="100000">
                                          <p:val>
                                            <p:strVal val="#ppt_w"/>
                                          </p:val>
                                        </p:tav>
                                      </p:tavLst>
                                    </p:anim>
                                    <p:anim calcmode="lin" valueType="num">
                                      <p:cBhvr>
                                        <p:cTn id="76" dur="500" fill="hold"/>
                                        <p:tgtEl>
                                          <p:spTgt spid="62"/>
                                        </p:tgtEl>
                                        <p:attrNameLst>
                                          <p:attrName>ppt_h</p:attrName>
                                        </p:attrNameLst>
                                      </p:cBhvr>
                                      <p:tavLst>
                                        <p:tav tm="0">
                                          <p:val>
                                            <p:fltVal val="0"/>
                                          </p:val>
                                        </p:tav>
                                        <p:tav tm="100000">
                                          <p:val>
                                            <p:strVal val="#ppt_h"/>
                                          </p:val>
                                        </p:tav>
                                      </p:tavLst>
                                    </p:anim>
                                    <p:animEffect transition="in" filter="fade">
                                      <p:cBhvr>
                                        <p:cTn id="77" dur="500"/>
                                        <p:tgtEl>
                                          <p:spTgt spid="62"/>
                                        </p:tgtEl>
                                      </p:cBhvr>
                                    </p:animEffect>
                                  </p:childTnLst>
                                </p:cTn>
                              </p:par>
                            </p:childTnLst>
                          </p:cTn>
                        </p:par>
                      </p:childTnLst>
                    </p:cTn>
                  </p:par>
                  <p:par>
                    <p:cTn id="78" fill="hold">
                      <p:stCondLst>
                        <p:cond delay="indefinite"/>
                      </p:stCondLst>
                      <p:childTnLst>
                        <p:par>
                          <p:cTn id="79" fill="hold">
                            <p:stCondLst>
                              <p:cond delay="0"/>
                            </p:stCondLst>
                            <p:childTnLst>
                              <p:par>
                                <p:cTn id="80" presetID="17" presetClass="entr" presetSubtype="8" fill="hold" nodeType="clickEffect">
                                  <p:stCondLst>
                                    <p:cond delay="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ppt_x</p:attrName>
                                        </p:attrNameLst>
                                      </p:cBhvr>
                                      <p:tavLst>
                                        <p:tav tm="0">
                                          <p:val>
                                            <p:strVal val="#ppt_x-#ppt_w/2"/>
                                          </p:val>
                                        </p:tav>
                                        <p:tav tm="100000">
                                          <p:val>
                                            <p:strVal val="#ppt_x"/>
                                          </p:val>
                                        </p:tav>
                                      </p:tavLst>
                                    </p:anim>
                                    <p:anim calcmode="lin" valueType="num">
                                      <p:cBhvr>
                                        <p:cTn id="83" dur="500" fill="hold"/>
                                        <p:tgtEl>
                                          <p:spTgt spid="54"/>
                                        </p:tgtEl>
                                        <p:attrNameLst>
                                          <p:attrName>ppt_y</p:attrName>
                                        </p:attrNameLst>
                                      </p:cBhvr>
                                      <p:tavLst>
                                        <p:tav tm="0">
                                          <p:val>
                                            <p:strVal val="#ppt_y"/>
                                          </p:val>
                                        </p:tav>
                                        <p:tav tm="100000">
                                          <p:val>
                                            <p:strVal val="#ppt_y"/>
                                          </p:val>
                                        </p:tav>
                                      </p:tavLst>
                                    </p:anim>
                                    <p:anim calcmode="lin" valueType="num">
                                      <p:cBhvr>
                                        <p:cTn id="84" dur="500" fill="hold"/>
                                        <p:tgtEl>
                                          <p:spTgt spid="54"/>
                                        </p:tgtEl>
                                        <p:attrNameLst>
                                          <p:attrName>ppt_w</p:attrName>
                                        </p:attrNameLst>
                                      </p:cBhvr>
                                      <p:tavLst>
                                        <p:tav tm="0">
                                          <p:val>
                                            <p:fltVal val="0"/>
                                          </p:val>
                                        </p:tav>
                                        <p:tav tm="100000">
                                          <p:val>
                                            <p:strVal val="#ppt_w"/>
                                          </p:val>
                                        </p:tav>
                                      </p:tavLst>
                                    </p:anim>
                                    <p:anim calcmode="lin" valueType="num">
                                      <p:cBhvr>
                                        <p:cTn id="85" dur="500" fill="hold"/>
                                        <p:tgtEl>
                                          <p:spTgt spid="54"/>
                                        </p:tgtEl>
                                        <p:attrNameLst>
                                          <p:attrName>ppt_h</p:attrName>
                                        </p:attrNameLst>
                                      </p:cBhvr>
                                      <p:tavLst>
                                        <p:tav tm="0">
                                          <p:val>
                                            <p:strVal val="#ppt_h"/>
                                          </p:val>
                                        </p:tav>
                                        <p:tav tm="100000">
                                          <p:val>
                                            <p:strVal val="#ppt_h"/>
                                          </p:val>
                                        </p:tav>
                                      </p:tavLst>
                                    </p:anim>
                                  </p:childTnLst>
                                </p:cTn>
                              </p:par>
                            </p:childTnLst>
                          </p:cTn>
                        </p:par>
                        <p:par>
                          <p:cTn id="86" fill="hold">
                            <p:stCondLst>
                              <p:cond delay="500"/>
                            </p:stCondLst>
                            <p:childTnLst>
                              <p:par>
                                <p:cTn id="87" presetID="17" presetClass="entr" presetSubtype="1" fill="hold" nodeType="afterEffect">
                                  <p:stCondLst>
                                    <p:cond delay="0"/>
                                  </p:stCondLst>
                                  <p:childTnLst>
                                    <p:set>
                                      <p:cBhvr>
                                        <p:cTn id="88" dur="1" fill="hold">
                                          <p:stCondLst>
                                            <p:cond delay="0"/>
                                          </p:stCondLst>
                                        </p:cTn>
                                        <p:tgtEl>
                                          <p:spTgt spid="53"/>
                                        </p:tgtEl>
                                        <p:attrNameLst>
                                          <p:attrName>style.visibility</p:attrName>
                                        </p:attrNameLst>
                                      </p:cBhvr>
                                      <p:to>
                                        <p:strVal val="visible"/>
                                      </p:to>
                                    </p:set>
                                    <p:anim calcmode="lin" valueType="num">
                                      <p:cBhvr>
                                        <p:cTn id="89" dur="500" fill="hold"/>
                                        <p:tgtEl>
                                          <p:spTgt spid="53"/>
                                        </p:tgtEl>
                                        <p:attrNameLst>
                                          <p:attrName>ppt_x</p:attrName>
                                        </p:attrNameLst>
                                      </p:cBhvr>
                                      <p:tavLst>
                                        <p:tav tm="0">
                                          <p:val>
                                            <p:strVal val="#ppt_x"/>
                                          </p:val>
                                        </p:tav>
                                        <p:tav tm="100000">
                                          <p:val>
                                            <p:strVal val="#ppt_x"/>
                                          </p:val>
                                        </p:tav>
                                      </p:tavLst>
                                    </p:anim>
                                    <p:anim calcmode="lin" valueType="num">
                                      <p:cBhvr>
                                        <p:cTn id="90" dur="500" fill="hold"/>
                                        <p:tgtEl>
                                          <p:spTgt spid="53"/>
                                        </p:tgtEl>
                                        <p:attrNameLst>
                                          <p:attrName>ppt_y</p:attrName>
                                        </p:attrNameLst>
                                      </p:cBhvr>
                                      <p:tavLst>
                                        <p:tav tm="0">
                                          <p:val>
                                            <p:strVal val="#ppt_y-#ppt_h/2"/>
                                          </p:val>
                                        </p:tav>
                                        <p:tav tm="100000">
                                          <p:val>
                                            <p:strVal val="#ppt_y"/>
                                          </p:val>
                                        </p:tav>
                                      </p:tavLst>
                                    </p:anim>
                                    <p:anim calcmode="lin" valueType="num">
                                      <p:cBhvr>
                                        <p:cTn id="91" dur="500" fill="hold"/>
                                        <p:tgtEl>
                                          <p:spTgt spid="53"/>
                                        </p:tgtEl>
                                        <p:attrNameLst>
                                          <p:attrName>ppt_w</p:attrName>
                                        </p:attrNameLst>
                                      </p:cBhvr>
                                      <p:tavLst>
                                        <p:tav tm="0">
                                          <p:val>
                                            <p:strVal val="#ppt_w"/>
                                          </p:val>
                                        </p:tav>
                                        <p:tav tm="100000">
                                          <p:val>
                                            <p:strVal val="#ppt_w"/>
                                          </p:val>
                                        </p:tav>
                                      </p:tavLst>
                                    </p:anim>
                                    <p:anim calcmode="lin" valueType="num">
                                      <p:cBhvr>
                                        <p:cTn id="92" dur="500" fill="hold"/>
                                        <p:tgtEl>
                                          <p:spTgt spid="53"/>
                                        </p:tgtEl>
                                        <p:attrNameLst>
                                          <p:attrName>ppt_h</p:attrName>
                                        </p:attrNameLst>
                                      </p:cBhvr>
                                      <p:tavLst>
                                        <p:tav tm="0">
                                          <p:val>
                                            <p:fltVal val="0"/>
                                          </p:val>
                                        </p:tav>
                                        <p:tav tm="100000">
                                          <p:val>
                                            <p:strVal val="#ppt_h"/>
                                          </p:val>
                                        </p:tav>
                                      </p:tavLst>
                                    </p:anim>
                                  </p:childTnLst>
                                </p:cTn>
                              </p:par>
                            </p:childTnLst>
                          </p:cTn>
                        </p:par>
                        <p:par>
                          <p:cTn id="93" fill="hold">
                            <p:stCondLst>
                              <p:cond delay="1000"/>
                            </p:stCondLst>
                            <p:childTnLst>
                              <p:par>
                                <p:cTn id="94" presetID="53" presetClass="entr" presetSubtype="16"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p:cTn id="96" dur="500" fill="hold"/>
                                        <p:tgtEl>
                                          <p:spTgt spid="63"/>
                                        </p:tgtEl>
                                        <p:attrNameLst>
                                          <p:attrName>ppt_w</p:attrName>
                                        </p:attrNameLst>
                                      </p:cBhvr>
                                      <p:tavLst>
                                        <p:tav tm="0">
                                          <p:val>
                                            <p:fltVal val="0"/>
                                          </p:val>
                                        </p:tav>
                                        <p:tav tm="100000">
                                          <p:val>
                                            <p:strVal val="#ppt_w"/>
                                          </p:val>
                                        </p:tav>
                                      </p:tavLst>
                                    </p:anim>
                                    <p:anim calcmode="lin" valueType="num">
                                      <p:cBhvr>
                                        <p:cTn id="97" dur="500" fill="hold"/>
                                        <p:tgtEl>
                                          <p:spTgt spid="63"/>
                                        </p:tgtEl>
                                        <p:attrNameLst>
                                          <p:attrName>ppt_h</p:attrName>
                                        </p:attrNameLst>
                                      </p:cBhvr>
                                      <p:tavLst>
                                        <p:tav tm="0">
                                          <p:val>
                                            <p:fltVal val="0"/>
                                          </p:val>
                                        </p:tav>
                                        <p:tav tm="100000">
                                          <p:val>
                                            <p:strVal val="#ppt_h"/>
                                          </p:val>
                                        </p:tav>
                                      </p:tavLst>
                                    </p:anim>
                                    <p:animEffect transition="in" filter="fade">
                                      <p:cBhvr>
                                        <p:cTn id="9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1" grpId="0" animBg="1"/>
      <p:bldP spid="62" grpId="0" animBg="1"/>
      <p:bldP spid="6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t>MESI</a:t>
            </a:r>
            <a:endParaRPr lang="zh-CN" altLang="en-US" dirty="0"/>
          </a:p>
        </p:txBody>
      </p:sp>
      <p:sp>
        <p:nvSpPr>
          <p:cNvPr id="3" name="内容占位符 2"/>
          <p:cNvSpPr>
            <a:spLocks noGrp="1"/>
          </p:cNvSpPr>
          <p:nvPr>
            <p:ph idx="1"/>
          </p:nvPr>
        </p:nvSpPr>
        <p:spPr>
          <a:xfrm>
            <a:off x="267038" y="620610"/>
            <a:ext cx="3284510" cy="3816501"/>
          </a:xfrm>
        </p:spPr>
        <p:txBody>
          <a:bodyPr/>
          <a:lstStyle/>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t>CPU0</a:t>
            </a:r>
            <a:r>
              <a:rPr lang="zh-CN" altLang="en-US" sz="2400" dirty="0"/>
              <a:t>写主存</a:t>
            </a:r>
            <a:r>
              <a:rPr lang="en-US" altLang="zh-CN" sz="2400" i="1" dirty="0"/>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endParaRPr lang="zh-CN" altLang="en-US" sz="2400" i="1" dirty="0">
              <a:solidFill>
                <a:schemeClr val="bg1">
                  <a:lumMod val="65000"/>
                </a:schemeClr>
              </a:solidFill>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67</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
        <p:nvSpPr>
          <p:cNvPr id="5" name="左右箭头 4"/>
          <p:cNvSpPr/>
          <p:nvPr/>
        </p:nvSpPr>
        <p:spPr bwMode="auto">
          <a:xfrm>
            <a:off x="3529975" y="2530691"/>
            <a:ext cx="5218489" cy="216130"/>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 name="左右箭头 5"/>
          <p:cNvSpPr/>
          <p:nvPr/>
        </p:nvSpPr>
        <p:spPr bwMode="auto">
          <a:xfrm>
            <a:off x="3529976" y="2926553"/>
            <a:ext cx="5218488" cy="216130"/>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7" name="左右箭头 6"/>
          <p:cNvSpPr/>
          <p:nvPr/>
        </p:nvSpPr>
        <p:spPr bwMode="auto">
          <a:xfrm>
            <a:off x="3704544" y="3241959"/>
            <a:ext cx="4734357"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8" name="内容占位符 8"/>
          <p:cNvGraphicFramePr>
            <a:graphicFrameLocks/>
          </p:cNvGraphicFramePr>
          <p:nvPr>
            <p:extLst/>
          </p:nvPr>
        </p:nvGraphicFramePr>
        <p:xfrm>
          <a:off x="3978863" y="3835918"/>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内容占位符 8"/>
          <p:cNvGraphicFramePr>
            <a:graphicFrameLocks/>
          </p:cNvGraphicFramePr>
          <p:nvPr>
            <p:extLst/>
          </p:nvPr>
        </p:nvGraphicFramePr>
        <p:xfrm>
          <a:off x="5591878" y="712822"/>
          <a:ext cx="1756410" cy="1433084"/>
        </p:xfrm>
        <a:graphic>
          <a:graphicData uri="http://schemas.openxmlformats.org/drawingml/2006/table">
            <a:tbl>
              <a:tblPr firstRow="1" bandRow="1">
                <a:tableStyleId>{5940675A-B579-460E-94D1-54222C63F5DA}</a:tableStyleId>
              </a:tblPr>
              <a:tblGrid>
                <a:gridCol w="878205">
                  <a:extLst>
                    <a:ext uri="{9D8B030D-6E8A-4147-A177-3AD203B41FA5}">
                      <a16:colId xmlns:a16="http://schemas.microsoft.com/office/drawing/2014/main" val="20000"/>
                    </a:ext>
                  </a:extLst>
                </a:gridCol>
                <a:gridCol w="878205">
                  <a:extLst>
                    <a:ext uri="{9D8B030D-6E8A-4147-A177-3AD203B41FA5}">
                      <a16:colId xmlns:a16="http://schemas.microsoft.com/office/drawing/2014/main" val="20001"/>
                    </a:ext>
                  </a:extLst>
                </a:gridCol>
              </a:tblGrid>
              <a:tr h="358271">
                <a:tc>
                  <a:txBody>
                    <a:bodyPr/>
                    <a:lstStyle/>
                    <a:p>
                      <a:pPr algn="ctr"/>
                      <a:r>
                        <a:rPr lang="zh-CN" altLang="en-US" sz="2000" b="1" dirty="0"/>
                        <a:t>地址</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t>数据</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271">
                <a:tc>
                  <a:txBody>
                    <a:bodyPr/>
                    <a:lstStyle/>
                    <a:p>
                      <a:pPr algn="ctr"/>
                      <a:r>
                        <a:rPr lang="en-US" altLang="zh-CN" sz="2000" b="1" i="1" dirty="0"/>
                        <a:t>x</a:t>
                      </a: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左右箭头 9"/>
          <p:cNvSpPr/>
          <p:nvPr/>
        </p:nvSpPr>
        <p:spPr bwMode="auto">
          <a:xfrm rot="5400000">
            <a:off x="3974401" y="3495067"/>
            <a:ext cx="406920"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1" name="左右箭头 10"/>
          <p:cNvSpPr/>
          <p:nvPr/>
        </p:nvSpPr>
        <p:spPr bwMode="auto">
          <a:xfrm rot="5400000">
            <a:off x="4342664" y="3337799"/>
            <a:ext cx="689997"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2" name="左右箭头 11"/>
          <p:cNvSpPr/>
          <p:nvPr/>
        </p:nvSpPr>
        <p:spPr bwMode="auto">
          <a:xfrm rot="5400000">
            <a:off x="4753325" y="3137489"/>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 name="左右箭头 12"/>
          <p:cNvSpPr/>
          <p:nvPr/>
        </p:nvSpPr>
        <p:spPr bwMode="auto">
          <a:xfrm rot="5400000">
            <a:off x="5627325" y="2475896"/>
            <a:ext cx="82341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4" name="左右箭头 13"/>
          <p:cNvSpPr/>
          <p:nvPr/>
        </p:nvSpPr>
        <p:spPr bwMode="auto">
          <a:xfrm rot="5400000">
            <a:off x="6687278" y="2281108"/>
            <a:ext cx="433839"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15" name="内容占位符 8"/>
          <p:cNvGraphicFramePr>
            <a:graphicFrameLocks/>
          </p:cNvGraphicFramePr>
          <p:nvPr>
            <p:extLst/>
          </p:nvPr>
        </p:nvGraphicFramePr>
        <p:xfrm>
          <a:off x="6495476" y="3835561"/>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6" name="左右箭头 15"/>
          <p:cNvSpPr/>
          <p:nvPr/>
        </p:nvSpPr>
        <p:spPr bwMode="auto">
          <a:xfrm rot="5400000">
            <a:off x="6482541" y="3486233"/>
            <a:ext cx="423866"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 name="左右箭头 16"/>
          <p:cNvSpPr/>
          <p:nvPr/>
        </p:nvSpPr>
        <p:spPr bwMode="auto">
          <a:xfrm rot="5400000">
            <a:off x="6855413" y="3333574"/>
            <a:ext cx="69772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8" name="左右箭头 17"/>
          <p:cNvSpPr/>
          <p:nvPr/>
        </p:nvSpPr>
        <p:spPr bwMode="auto">
          <a:xfrm rot="5400000">
            <a:off x="7269938" y="3137128"/>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9" name="矩形 18"/>
          <p:cNvSpPr/>
          <p:nvPr/>
        </p:nvSpPr>
        <p:spPr bwMode="auto">
          <a:xfrm>
            <a:off x="4496308" y="4991452"/>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0</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0" name="矩形 19"/>
          <p:cNvSpPr/>
          <p:nvPr/>
        </p:nvSpPr>
        <p:spPr bwMode="auto">
          <a:xfrm>
            <a:off x="3936206" y="3795710"/>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1" name="矩形 20"/>
          <p:cNvSpPr/>
          <p:nvPr/>
        </p:nvSpPr>
        <p:spPr bwMode="auto">
          <a:xfrm>
            <a:off x="6452526" y="3794521"/>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2" name="左右箭头 21"/>
          <p:cNvSpPr/>
          <p:nvPr/>
        </p:nvSpPr>
        <p:spPr bwMode="auto">
          <a:xfrm rot="5400000">
            <a:off x="4531792" y="4713983"/>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 name="矩形 22"/>
          <p:cNvSpPr/>
          <p:nvPr/>
        </p:nvSpPr>
        <p:spPr bwMode="auto">
          <a:xfrm>
            <a:off x="7016588" y="4991451"/>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1</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4" name="左右箭头 23"/>
          <p:cNvSpPr/>
          <p:nvPr/>
        </p:nvSpPr>
        <p:spPr bwMode="auto">
          <a:xfrm rot="5400000">
            <a:off x="7052072"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5" name="矩形 24"/>
          <p:cNvSpPr/>
          <p:nvPr/>
        </p:nvSpPr>
        <p:spPr>
          <a:xfrm>
            <a:off x="523868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0</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6" name="矩形 25"/>
          <p:cNvSpPr/>
          <p:nvPr/>
        </p:nvSpPr>
        <p:spPr>
          <a:xfrm>
            <a:off x="775896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1</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7" name="矩形 26"/>
          <p:cNvSpPr/>
          <p:nvPr/>
        </p:nvSpPr>
        <p:spPr>
          <a:xfrm>
            <a:off x="7351590" y="625375"/>
            <a:ext cx="1124026" cy="707886"/>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Memory</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8" name="矩形 27"/>
          <p:cNvSpPr/>
          <p:nvPr/>
        </p:nvSpPr>
        <p:spPr>
          <a:xfrm>
            <a:off x="3665613" y="2253093"/>
            <a:ext cx="1189749"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Data Bus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29" name="矩形 28"/>
          <p:cNvSpPr/>
          <p:nvPr/>
        </p:nvSpPr>
        <p:spPr>
          <a:xfrm>
            <a:off x="3665613" y="2664035"/>
            <a:ext cx="1555426"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Address Bus</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0" name="矩形 29"/>
          <p:cNvSpPr/>
          <p:nvPr/>
        </p:nvSpPr>
        <p:spPr>
          <a:xfrm>
            <a:off x="7918214" y="3295627"/>
            <a:ext cx="963918"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rPr>
              <a:t>Shared</a:t>
            </a:r>
            <a:endParaRPr kumimoji="0" lang="zh-CN" altLang="en-US" sz="28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endParaRPr>
          </a:p>
        </p:txBody>
      </p:sp>
      <p:sp>
        <p:nvSpPr>
          <p:cNvPr id="41" name="矩形 40"/>
          <p:cNvSpPr/>
          <p:nvPr/>
        </p:nvSpPr>
        <p:spPr>
          <a:xfrm>
            <a:off x="5148347" y="381137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4</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3" name="矩形 42"/>
          <p:cNvSpPr/>
          <p:nvPr/>
        </p:nvSpPr>
        <p:spPr>
          <a:xfrm>
            <a:off x="3999767" y="3801338"/>
            <a:ext cx="356187"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E</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2" name="矩形 41"/>
          <p:cNvSpPr/>
          <p:nvPr/>
        </p:nvSpPr>
        <p:spPr>
          <a:xfrm>
            <a:off x="4548896"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5" name="矩形 44"/>
          <p:cNvSpPr/>
          <p:nvPr/>
        </p:nvSpPr>
        <p:spPr>
          <a:xfrm>
            <a:off x="7666995" y="381137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3</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7" name="矩形 46"/>
          <p:cNvSpPr/>
          <p:nvPr/>
        </p:nvSpPr>
        <p:spPr>
          <a:xfrm>
            <a:off x="6554483" y="3801338"/>
            <a:ext cx="284052"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I</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8" name="矩形 47"/>
          <p:cNvSpPr/>
          <p:nvPr/>
        </p:nvSpPr>
        <p:spPr>
          <a:xfrm>
            <a:off x="7067544"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56" name="左右箭头 55"/>
          <p:cNvSpPr/>
          <p:nvPr/>
        </p:nvSpPr>
        <p:spPr bwMode="auto">
          <a:xfrm rot="5400000">
            <a:off x="5014610"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57" name="左右箭头 56"/>
          <p:cNvSpPr/>
          <p:nvPr/>
        </p:nvSpPr>
        <p:spPr bwMode="auto">
          <a:xfrm rot="5400000">
            <a:off x="7534890" y="4705834"/>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58" name="直接箭头连接符 57"/>
          <p:cNvCxnSpPr/>
          <p:nvPr/>
        </p:nvCxnSpPr>
        <p:spPr bwMode="auto">
          <a:xfrm flipV="1">
            <a:off x="4727504" y="4511084"/>
            <a:ext cx="0" cy="480367"/>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9" name="直接箭头连接符 58"/>
          <p:cNvCxnSpPr/>
          <p:nvPr/>
        </p:nvCxnSpPr>
        <p:spPr bwMode="auto">
          <a:xfrm flipV="1">
            <a:off x="5211674" y="4529623"/>
            <a:ext cx="0" cy="4964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60" name="矩形 59"/>
          <p:cNvSpPr/>
          <p:nvPr/>
        </p:nvSpPr>
        <p:spPr>
          <a:xfrm>
            <a:off x="6737585" y="140569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4</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52" name="矩形 51"/>
          <p:cNvSpPr/>
          <p:nvPr/>
        </p:nvSpPr>
        <p:spPr>
          <a:xfrm>
            <a:off x="4024965" y="3861875"/>
            <a:ext cx="314757" cy="307777"/>
          </a:xfrm>
          <a:prstGeom prst="rect">
            <a:avLst/>
          </a:prstGeom>
          <a:solidFill>
            <a:srgbClr val="DDFFDD"/>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M</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55" name="矩形 54"/>
          <p:cNvSpPr/>
          <p:nvPr/>
        </p:nvSpPr>
        <p:spPr>
          <a:xfrm>
            <a:off x="5167915" y="3856717"/>
            <a:ext cx="273646"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5</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grpSp>
        <p:nvGrpSpPr>
          <p:cNvPr id="61" name="组合 60"/>
          <p:cNvGrpSpPr/>
          <p:nvPr/>
        </p:nvGrpSpPr>
        <p:grpSpPr>
          <a:xfrm>
            <a:off x="266999" y="4437112"/>
            <a:ext cx="3440905" cy="1761230"/>
            <a:chOff x="627039" y="4529623"/>
            <a:chExt cx="3440905" cy="1761230"/>
          </a:xfrm>
        </p:grpSpPr>
        <p:sp>
          <p:nvSpPr>
            <p:cNvPr id="62" name="内容占位符 2"/>
            <p:cNvSpPr txBox="1">
              <a:spLocks/>
            </p:cNvSpPr>
            <p:nvPr/>
          </p:nvSpPr>
          <p:spPr bwMode="auto">
            <a:xfrm>
              <a:off x="1298998" y="4529623"/>
              <a:ext cx="2768946"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odified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，已修改</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xclusive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，独占</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hared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，共享</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nvalid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，失效</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sp>
          <p:nvSpPr>
            <p:cNvPr id="63" name="内容占位符 2"/>
            <p:cNvSpPr txBox="1">
              <a:spLocks/>
            </p:cNvSpPr>
            <p:nvPr/>
          </p:nvSpPr>
          <p:spPr bwMode="auto">
            <a:xfrm>
              <a:off x="627039" y="4529623"/>
              <a:ext cx="992633"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grpSp>
    </p:spTree>
    <p:extLst>
      <p:ext uri="{BB962C8B-B14F-4D97-AF65-F5344CB8AC3E}">
        <p14:creationId xmlns:p14="http://schemas.microsoft.com/office/powerpoint/2010/main" val="20163591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100000">
                                          <p:val>
                                            <p:strVal val="#ppt_x"/>
                                          </p:val>
                                        </p:tav>
                                      </p:tavLst>
                                    </p:anim>
                                    <p:anim calcmode="lin" valueType="num">
                                      <p:cBhvr>
                                        <p:cTn id="8" dur="500" fill="hold"/>
                                        <p:tgtEl>
                                          <p:spTgt spid="58"/>
                                        </p:tgtEl>
                                        <p:attrNameLst>
                                          <p:attrName>ppt_y</p:attrName>
                                        </p:attrNameLst>
                                      </p:cBhvr>
                                      <p:tavLst>
                                        <p:tav tm="0">
                                          <p:val>
                                            <p:strVal val="#ppt_y+#ppt_h/2"/>
                                          </p:val>
                                        </p:tav>
                                        <p:tav tm="100000">
                                          <p:val>
                                            <p:strVal val="#ppt_y"/>
                                          </p:val>
                                        </p:tav>
                                      </p:tavLst>
                                    </p:anim>
                                    <p:anim calcmode="lin" valueType="num">
                                      <p:cBhvr>
                                        <p:cTn id="9" dur="500" fill="hold"/>
                                        <p:tgtEl>
                                          <p:spTgt spid="58"/>
                                        </p:tgtEl>
                                        <p:attrNameLst>
                                          <p:attrName>ppt_w</p:attrName>
                                        </p:attrNameLst>
                                      </p:cBhvr>
                                      <p:tavLst>
                                        <p:tav tm="0">
                                          <p:val>
                                            <p:strVal val="#ppt_w"/>
                                          </p:val>
                                        </p:tav>
                                        <p:tav tm="100000">
                                          <p:val>
                                            <p:strVal val="#ppt_w"/>
                                          </p:val>
                                        </p:tav>
                                      </p:tavLst>
                                    </p:anim>
                                    <p:anim calcmode="lin" valueType="num">
                                      <p:cBhvr>
                                        <p:cTn id="10" dur="500" fill="hold"/>
                                        <p:tgtEl>
                                          <p:spTgt spid="58"/>
                                        </p:tgtEl>
                                        <p:attrNameLst>
                                          <p:attrName>ppt_h</p:attrName>
                                        </p:attrNameLst>
                                      </p:cBhvr>
                                      <p:tavLst>
                                        <p:tav tm="0">
                                          <p:val>
                                            <p:fltVal val="0"/>
                                          </p:val>
                                        </p:tav>
                                        <p:tav tm="100000">
                                          <p:val>
                                            <p:strVal val="#ppt_h"/>
                                          </p:val>
                                        </p:tav>
                                      </p:tavLst>
                                    </p:anim>
                                  </p:childTnLst>
                                </p:cTn>
                              </p:par>
                              <p:par>
                                <p:cTn id="11" presetID="17" presetClass="entr" presetSubtype="4"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ppt_x</p:attrName>
                                        </p:attrNameLst>
                                      </p:cBhvr>
                                      <p:tavLst>
                                        <p:tav tm="0">
                                          <p:val>
                                            <p:strVal val="#ppt_x"/>
                                          </p:val>
                                        </p:tav>
                                        <p:tav tm="100000">
                                          <p:val>
                                            <p:strVal val="#ppt_x"/>
                                          </p:val>
                                        </p:tav>
                                      </p:tavLst>
                                    </p:anim>
                                    <p:anim calcmode="lin" valueType="num">
                                      <p:cBhvr>
                                        <p:cTn id="14" dur="500" fill="hold"/>
                                        <p:tgtEl>
                                          <p:spTgt spid="59"/>
                                        </p:tgtEl>
                                        <p:attrNameLst>
                                          <p:attrName>ppt_y</p:attrName>
                                        </p:attrNameLst>
                                      </p:cBhvr>
                                      <p:tavLst>
                                        <p:tav tm="0">
                                          <p:val>
                                            <p:strVal val="#ppt_y+#ppt_h/2"/>
                                          </p:val>
                                        </p:tav>
                                        <p:tav tm="100000">
                                          <p:val>
                                            <p:strVal val="#ppt_y"/>
                                          </p:val>
                                        </p:tav>
                                      </p:tavLst>
                                    </p:anim>
                                    <p:anim calcmode="lin" valueType="num">
                                      <p:cBhvr>
                                        <p:cTn id="15" dur="500" fill="hold"/>
                                        <p:tgtEl>
                                          <p:spTgt spid="59"/>
                                        </p:tgtEl>
                                        <p:attrNameLst>
                                          <p:attrName>ppt_w</p:attrName>
                                        </p:attrNameLst>
                                      </p:cBhvr>
                                      <p:tavLst>
                                        <p:tav tm="0">
                                          <p:val>
                                            <p:strVal val="#ppt_w"/>
                                          </p:val>
                                        </p:tav>
                                        <p:tav tm="100000">
                                          <p:val>
                                            <p:strVal val="#ppt_w"/>
                                          </p:val>
                                        </p:tav>
                                      </p:tavLst>
                                    </p:anim>
                                    <p:anim calcmode="lin" valueType="num">
                                      <p:cBhvr>
                                        <p:cTn id="16" dur="500" fill="hold"/>
                                        <p:tgtEl>
                                          <p:spTgt spid="5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 calcmode="lin" valueType="num">
                                      <p:cBhvr>
                                        <p:cTn id="26" dur="500" fill="hold"/>
                                        <p:tgtEl>
                                          <p:spTgt spid="55"/>
                                        </p:tgtEl>
                                        <p:attrNameLst>
                                          <p:attrName>ppt_w</p:attrName>
                                        </p:attrNameLst>
                                      </p:cBhvr>
                                      <p:tavLst>
                                        <p:tav tm="0">
                                          <p:val>
                                            <p:fltVal val="0"/>
                                          </p:val>
                                        </p:tav>
                                        <p:tav tm="100000">
                                          <p:val>
                                            <p:strVal val="#ppt_w"/>
                                          </p:val>
                                        </p:tav>
                                      </p:tavLst>
                                    </p:anim>
                                    <p:anim calcmode="lin" valueType="num">
                                      <p:cBhvr>
                                        <p:cTn id="27" dur="500" fill="hold"/>
                                        <p:tgtEl>
                                          <p:spTgt spid="55"/>
                                        </p:tgtEl>
                                        <p:attrNameLst>
                                          <p:attrName>ppt_h</p:attrName>
                                        </p:attrNameLst>
                                      </p:cBhvr>
                                      <p:tavLst>
                                        <p:tav tm="0">
                                          <p:val>
                                            <p:fltVal val="0"/>
                                          </p:val>
                                        </p:tav>
                                        <p:tav tm="100000">
                                          <p:val>
                                            <p:strVal val="#ppt_h"/>
                                          </p:val>
                                        </p:tav>
                                      </p:tavLst>
                                    </p:anim>
                                    <p:animEffect transition="in" filter="fad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t>MESI</a:t>
            </a:r>
            <a:endParaRPr lang="zh-CN" altLang="en-US" dirty="0"/>
          </a:p>
        </p:txBody>
      </p:sp>
      <p:sp>
        <p:nvSpPr>
          <p:cNvPr id="3" name="内容占位符 2"/>
          <p:cNvSpPr>
            <a:spLocks noGrp="1"/>
          </p:cNvSpPr>
          <p:nvPr>
            <p:ph idx="1"/>
          </p:nvPr>
        </p:nvSpPr>
        <p:spPr>
          <a:xfrm>
            <a:off x="267038" y="620611"/>
            <a:ext cx="3271509" cy="3816502"/>
          </a:xfrm>
        </p:spPr>
        <p:txBody>
          <a:bodyPr/>
          <a:lstStyle/>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CPU1</a:t>
            </a:r>
            <a:r>
              <a:rPr lang="zh-CN" altLang="en-US" sz="2400" dirty="0">
                <a:solidFill>
                  <a:schemeClr val="bg1">
                    <a:lumMod val="65000"/>
                  </a:schemeClr>
                </a:solidFill>
              </a:rPr>
              <a:t>读主存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solidFill>
                  <a:schemeClr val="bg1">
                    <a:lumMod val="65000"/>
                  </a:schemeClr>
                </a:solidFill>
              </a:rPr>
              <a:t>CPU0</a:t>
            </a:r>
            <a:r>
              <a:rPr lang="zh-CN" altLang="en-US" sz="2400" dirty="0">
                <a:solidFill>
                  <a:schemeClr val="bg1">
                    <a:lumMod val="65000"/>
                  </a:schemeClr>
                </a:solidFill>
              </a:rPr>
              <a:t>写主存</a:t>
            </a:r>
            <a:r>
              <a:rPr lang="en-US" altLang="zh-CN" sz="2400" i="1" dirty="0">
                <a:solidFill>
                  <a:schemeClr val="bg1">
                    <a:lumMod val="65000"/>
                  </a:schemeClr>
                </a:solidFill>
              </a:rPr>
              <a:t>x</a:t>
            </a:r>
          </a:p>
          <a:p>
            <a:pPr marL="357188" indent="-357188">
              <a:lnSpc>
                <a:spcPct val="150000"/>
              </a:lnSpc>
              <a:buClr>
                <a:srgbClr val="D60093"/>
              </a:buClr>
              <a:buSzPct val="100000"/>
              <a:buFont typeface="+mj-lt"/>
              <a:buAutoNum type="arabicPeriod"/>
            </a:pPr>
            <a:r>
              <a:rPr lang="en-US" altLang="zh-CN" sz="2400" dirty="0"/>
              <a:t>CPU1</a:t>
            </a:r>
            <a:r>
              <a:rPr lang="zh-CN" altLang="en-US" sz="2400" dirty="0"/>
              <a:t>读主存</a:t>
            </a:r>
            <a:r>
              <a:rPr lang="en-US" altLang="zh-CN" sz="2400" i="1" dirty="0"/>
              <a:t>x</a:t>
            </a:r>
            <a:endParaRPr lang="zh-CN" altLang="en-US" sz="2400" i="1" dirty="0"/>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68</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
        <p:nvSpPr>
          <p:cNvPr id="5" name="左右箭头 4"/>
          <p:cNvSpPr/>
          <p:nvPr/>
        </p:nvSpPr>
        <p:spPr bwMode="auto">
          <a:xfrm>
            <a:off x="3529975" y="2530691"/>
            <a:ext cx="5218489" cy="216130"/>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6" name="左右箭头 5"/>
          <p:cNvSpPr/>
          <p:nvPr/>
        </p:nvSpPr>
        <p:spPr bwMode="auto">
          <a:xfrm>
            <a:off x="3529976" y="2926553"/>
            <a:ext cx="5218488" cy="216130"/>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7" name="左右箭头 6"/>
          <p:cNvSpPr/>
          <p:nvPr/>
        </p:nvSpPr>
        <p:spPr bwMode="auto">
          <a:xfrm>
            <a:off x="3704544" y="3241959"/>
            <a:ext cx="4734357"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8" name="内容占位符 8"/>
          <p:cNvGraphicFramePr>
            <a:graphicFrameLocks/>
          </p:cNvGraphicFramePr>
          <p:nvPr>
            <p:extLst/>
          </p:nvPr>
        </p:nvGraphicFramePr>
        <p:xfrm>
          <a:off x="3978863" y="3835918"/>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r>
                        <a:rPr lang="en-US" altLang="zh-CN" sz="2000" b="1" i="0" dirty="0"/>
                        <a:t>M</a:t>
                      </a: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9" name="内容占位符 8"/>
          <p:cNvGraphicFramePr>
            <a:graphicFrameLocks/>
          </p:cNvGraphicFramePr>
          <p:nvPr>
            <p:extLst/>
          </p:nvPr>
        </p:nvGraphicFramePr>
        <p:xfrm>
          <a:off x="5591878" y="712822"/>
          <a:ext cx="1756410" cy="1433084"/>
        </p:xfrm>
        <a:graphic>
          <a:graphicData uri="http://schemas.openxmlformats.org/drawingml/2006/table">
            <a:tbl>
              <a:tblPr firstRow="1" bandRow="1">
                <a:tableStyleId>{5940675A-B579-460E-94D1-54222C63F5DA}</a:tableStyleId>
              </a:tblPr>
              <a:tblGrid>
                <a:gridCol w="878205">
                  <a:extLst>
                    <a:ext uri="{9D8B030D-6E8A-4147-A177-3AD203B41FA5}">
                      <a16:colId xmlns:a16="http://schemas.microsoft.com/office/drawing/2014/main" val="20000"/>
                    </a:ext>
                  </a:extLst>
                </a:gridCol>
                <a:gridCol w="878205">
                  <a:extLst>
                    <a:ext uri="{9D8B030D-6E8A-4147-A177-3AD203B41FA5}">
                      <a16:colId xmlns:a16="http://schemas.microsoft.com/office/drawing/2014/main" val="20001"/>
                    </a:ext>
                  </a:extLst>
                </a:gridCol>
              </a:tblGrid>
              <a:tr h="358271">
                <a:tc>
                  <a:txBody>
                    <a:bodyPr/>
                    <a:lstStyle/>
                    <a:p>
                      <a:pPr algn="ctr"/>
                      <a:r>
                        <a:rPr lang="zh-CN" altLang="en-US" sz="2000" b="1" dirty="0"/>
                        <a:t>地址</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t>数据</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8271">
                <a:tc>
                  <a:txBody>
                    <a:bodyPr/>
                    <a:lstStyle/>
                    <a:p>
                      <a:pPr algn="ctr"/>
                      <a:r>
                        <a:rPr lang="en-US" altLang="zh-CN" sz="2000" b="1" i="1" dirty="0"/>
                        <a:t>x</a:t>
                      </a:r>
                      <a:endParaRPr lang="zh-CN" altLang="en-US" sz="2000" b="1" i="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2000" b="1" dirty="0"/>
                        <a:t>4</a:t>
                      </a: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10002"/>
                  </a:ext>
                </a:extLst>
              </a:tr>
              <a:tr h="358271">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左右箭头 9"/>
          <p:cNvSpPr/>
          <p:nvPr/>
        </p:nvSpPr>
        <p:spPr bwMode="auto">
          <a:xfrm rot="5400000">
            <a:off x="3974401" y="3495067"/>
            <a:ext cx="406920"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1" name="左右箭头 10"/>
          <p:cNvSpPr/>
          <p:nvPr/>
        </p:nvSpPr>
        <p:spPr bwMode="auto">
          <a:xfrm rot="5400000">
            <a:off x="4342664" y="3337799"/>
            <a:ext cx="689997"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2" name="左右箭头 11"/>
          <p:cNvSpPr/>
          <p:nvPr/>
        </p:nvSpPr>
        <p:spPr bwMode="auto">
          <a:xfrm rot="5400000">
            <a:off x="4753325" y="3137489"/>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3" name="左右箭头 12"/>
          <p:cNvSpPr/>
          <p:nvPr/>
        </p:nvSpPr>
        <p:spPr bwMode="auto">
          <a:xfrm rot="5400000">
            <a:off x="5627325" y="2475896"/>
            <a:ext cx="82341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4" name="左右箭头 13"/>
          <p:cNvSpPr/>
          <p:nvPr/>
        </p:nvSpPr>
        <p:spPr bwMode="auto">
          <a:xfrm rot="5400000">
            <a:off x="6687278" y="2281108"/>
            <a:ext cx="433839"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graphicFrame>
        <p:nvGraphicFramePr>
          <p:cNvPr id="15" name="内容占位符 8"/>
          <p:cNvGraphicFramePr>
            <a:graphicFrameLocks/>
          </p:cNvGraphicFramePr>
          <p:nvPr>
            <p:extLst/>
          </p:nvPr>
        </p:nvGraphicFramePr>
        <p:xfrm>
          <a:off x="6495476" y="3835561"/>
          <a:ext cx="1620983" cy="723206"/>
        </p:xfrm>
        <a:graphic>
          <a:graphicData uri="http://schemas.openxmlformats.org/drawingml/2006/table">
            <a:tbl>
              <a:tblPr firstRow="1" bandRow="1">
                <a:tableStyleId>{5940675A-B579-460E-94D1-54222C63F5DA}</a:tableStyleId>
              </a:tblPr>
              <a:tblGrid>
                <a:gridCol w="392905">
                  <a:extLst>
                    <a:ext uri="{9D8B030D-6E8A-4147-A177-3AD203B41FA5}">
                      <a16:colId xmlns:a16="http://schemas.microsoft.com/office/drawing/2014/main" val="20000"/>
                    </a:ext>
                  </a:extLst>
                </a:gridCol>
                <a:gridCol w="614039">
                  <a:extLst>
                    <a:ext uri="{9D8B030D-6E8A-4147-A177-3AD203B41FA5}">
                      <a16:colId xmlns:a16="http://schemas.microsoft.com/office/drawing/2014/main" val="20001"/>
                    </a:ext>
                  </a:extLst>
                </a:gridCol>
                <a:gridCol w="614039">
                  <a:extLst>
                    <a:ext uri="{9D8B030D-6E8A-4147-A177-3AD203B41FA5}">
                      <a16:colId xmlns:a16="http://schemas.microsoft.com/office/drawing/2014/main" val="20002"/>
                    </a:ext>
                  </a:extLst>
                </a:gridCol>
              </a:tblGrid>
              <a:tr h="361603">
                <a:tc>
                  <a:txBody>
                    <a:bodyPr/>
                    <a:lstStyle/>
                    <a:p>
                      <a:pPr algn="ctr"/>
                      <a:r>
                        <a:rPr lang="en-US" altLang="zh-CN" sz="2000" b="1" i="0" dirty="0"/>
                        <a:t>I</a:t>
                      </a: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tc>
                  <a:txBody>
                    <a:bodyPr/>
                    <a:lstStyle/>
                    <a:p>
                      <a:pPr algn="ctr"/>
                      <a:r>
                        <a:rPr lang="en-US" altLang="zh-CN" sz="2000" b="1" i="0" dirty="0"/>
                        <a:t>3</a:t>
                      </a: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DD"/>
                    </a:solidFill>
                  </a:tcPr>
                </a:tc>
                <a:extLst>
                  <a:ext uri="{0D108BD9-81ED-4DB2-BD59-A6C34878D82A}">
                    <a16:rowId xmlns:a16="http://schemas.microsoft.com/office/drawing/2014/main" val="10000"/>
                  </a:ext>
                </a:extLst>
              </a:tr>
              <a:tr h="361603">
                <a:tc>
                  <a:txBody>
                    <a:bodyPr/>
                    <a:lstStyle/>
                    <a:p>
                      <a:pPr algn="ctr"/>
                      <a:endParaRPr lang="zh-CN" altLang="en-US" sz="2000" b="1" i="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zh-CN" altLang="en-US" sz="2000" b="1" i="0" dirty="0"/>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6" name="左右箭头 15"/>
          <p:cNvSpPr/>
          <p:nvPr/>
        </p:nvSpPr>
        <p:spPr bwMode="auto">
          <a:xfrm rot="5400000">
            <a:off x="6482541" y="3486233"/>
            <a:ext cx="423866" cy="165253"/>
          </a:xfrm>
          <a:prstGeom prst="leftRightArrow">
            <a:avLst>
              <a:gd name="adj1" fmla="val 50000"/>
              <a:gd name="adj2" fmla="val 72581"/>
            </a:avLst>
          </a:prstGeom>
          <a:solidFill>
            <a:srgbClr val="CCFFCC"/>
          </a:solidFill>
          <a:ln w="19050"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 name="左右箭头 16"/>
          <p:cNvSpPr/>
          <p:nvPr/>
        </p:nvSpPr>
        <p:spPr bwMode="auto">
          <a:xfrm rot="5400000">
            <a:off x="6855413" y="3333574"/>
            <a:ext cx="697726" cy="196714"/>
          </a:xfrm>
          <a:prstGeom prst="leftRightArrow">
            <a:avLst>
              <a:gd name="adj1" fmla="val 50000"/>
              <a:gd name="adj2" fmla="val 72581"/>
            </a:avLst>
          </a:prstGeom>
          <a:solidFill>
            <a:srgbClr val="CCFFFF"/>
          </a:solidFill>
          <a:ln w="1905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8" name="左右箭头 17"/>
          <p:cNvSpPr/>
          <p:nvPr/>
        </p:nvSpPr>
        <p:spPr bwMode="auto">
          <a:xfrm rot="5400000">
            <a:off x="7269938" y="3137128"/>
            <a:ext cx="1090616" cy="196714"/>
          </a:xfrm>
          <a:prstGeom prst="leftRightArrow">
            <a:avLst>
              <a:gd name="adj1" fmla="val 50000"/>
              <a:gd name="adj2" fmla="val 72581"/>
            </a:avLst>
          </a:prstGeom>
          <a:solidFill>
            <a:srgbClr val="FFE1FF"/>
          </a:solid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9" name="矩形 18"/>
          <p:cNvSpPr/>
          <p:nvPr/>
        </p:nvSpPr>
        <p:spPr bwMode="auto">
          <a:xfrm>
            <a:off x="4496308" y="4991452"/>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0</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0" name="矩形 19"/>
          <p:cNvSpPr/>
          <p:nvPr/>
        </p:nvSpPr>
        <p:spPr bwMode="auto">
          <a:xfrm>
            <a:off x="3936206" y="3795710"/>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1" name="矩形 20"/>
          <p:cNvSpPr/>
          <p:nvPr/>
        </p:nvSpPr>
        <p:spPr bwMode="auto">
          <a:xfrm>
            <a:off x="6452526" y="3794521"/>
            <a:ext cx="1704975" cy="807244"/>
          </a:xfrm>
          <a:prstGeom prst="rect">
            <a:avLst/>
          </a:prstGeom>
          <a:noFill/>
          <a:ln w="2857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2" name="左右箭头 21"/>
          <p:cNvSpPr/>
          <p:nvPr/>
        </p:nvSpPr>
        <p:spPr bwMode="auto">
          <a:xfrm rot="5400000">
            <a:off x="4531792" y="4713983"/>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 name="矩形 22"/>
          <p:cNvSpPr/>
          <p:nvPr/>
        </p:nvSpPr>
        <p:spPr bwMode="auto">
          <a:xfrm>
            <a:off x="7016588" y="4991451"/>
            <a:ext cx="939788" cy="720080"/>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CPU 1</a:t>
            </a:r>
            <a:endParaRPr kumimoji="0" lang="zh-CN" altLang="en-US"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4" name="左右箭头 23"/>
          <p:cNvSpPr/>
          <p:nvPr/>
        </p:nvSpPr>
        <p:spPr bwMode="auto">
          <a:xfrm rot="5400000">
            <a:off x="7052072"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5" name="矩形 24"/>
          <p:cNvSpPr/>
          <p:nvPr/>
        </p:nvSpPr>
        <p:spPr>
          <a:xfrm>
            <a:off x="523868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0</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6" name="矩形 25"/>
          <p:cNvSpPr/>
          <p:nvPr/>
        </p:nvSpPr>
        <p:spPr>
          <a:xfrm>
            <a:off x="7758963" y="4529623"/>
            <a:ext cx="1061509"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Cache 1</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7" name="矩形 26"/>
          <p:cNvSpPr/>
          <p:nvPr/>
        </p:nvSpPr>
        <p:spPr>
          <a:xfrm>
            <a:off x="7351590" y="625375"/>
            <a:ext cx="1124026" cy="707886"/>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Main</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Memory</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28" name="矩形 27"/>
          <p:cNvSpPr/>
          <p:nvPr/>
        </p:nvSpPr>
        <p:spPr>
          <a:xfrm>
            <a:off x="3665613" y="2253093"/>
            <a:ext cx="1189749"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Data Bus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29" name="矩形 28"/>
          <p:cNvSpPr/>
          <p:nvPr/>
        </p:nvSpPr>
        <p:spPr>
          <a:xfrm>
            <a:off x="3665613" y="2664035"/>
            <a:ext cx="1555426"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rPr>
              <a:t>Address Bus</a:t>
            </a:r>
            <a:endParaRPr kumimoji="0" lang="zh-CN" altLang="en-US" sz="2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mn-cs"/>
            </a:endParaRPr>
          </a:p>
        </p:txBody>
      </p:sp>
      <p:sp>
        <p:nvSpPr>
          <p:cNvPr id="30" name="矩形 29"/>
          <p:cNvSpPr/>
          <p:nvPr/>
        </p:nvSpPr>
        <p:spPr>
          <a:xfrm>
            <a:off x="7918214" y="3295627"/>
            <a:ext cx="963918" cy="400110"/>
          </a:xfrm>
          <a:prstGeom prst="rect">
            <a:avLst/>
          </a:prstGeom>
        </p:spPr>
        <p:txBody>
          <a:bodyPr wrap="non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rPr>
              <a:t>Shared</a:t>
            </a:r>
            <a:endParaRPr kumimoji="0" lang="zh-CN" altLang="en-US" sz="2800" b="1" i="0" u="none" strike="noStrike" kern="1200" cap="none" spc="0" normalizeH="0" baseline="0" noProof="0" dirty="0">
              <a:ln>
                <a:noFill/>
              </a:ln>
              <a:solidFill>
                <a:srgbClr val="008000"/>
              </a:solidFill>
              <a:effectLst/>
              <a:uLnTx/>
              <a:uFillTx/>
              <a:latin typeface="Times New Roman" pitchFamily="18" charset="0"/>
              <a:ea typeface="宋体" pitchFamily="2" charset="-122"/>
              <a:cs typeface="+mn-cs"/>
            </a:endParaRPr>
          </a:p>
        </p:txBody>
      </p:sp>
      <p:sp>
        <p:nvSpPr>
          <p:cNvPr id="41" name="矩形 40"/>
          <p:cNvSpPr/>
          <p:nvPr/>
        </p:nvSpPr>
        <p:spPr>
          <a:xfrm>
            <a:off x="5148347" y="3811379"/>
            <a:ext cx="31290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5</a:t>
            </a:r>
            <a:endParaRPr kumimoji="0" lang="zh-CN" altLang="en-US" sz="2000" b="1"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2" name="矩形 41"/>
          <p:cNvSpPr/>
          <p:nvPr/>
        </p:nvSpPr>
        <p:spPr>
          <a:xfrm>
            <a:off x="4548896"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8" name="矩形 47"/>
          <p:cNvSpPr/>
          <p:nvPr/>
        </p:nvSpPr>
        <p:spPr>
          <a:xfrm>
            <a:off x="7067544" y="3775743"/>
            <a:ext cx="312906" cy="400110"/>
          </a:xfrm>
          <a:prstGeom prst="rect">
            <a:avLst/>
          </a:prstGeom>
        </p:spPr>
        <p:txBody>
          <a:bodyPr wrap="non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a:ea typeface="宋体"/>
                <a:cs typeface="+mn-cs"/>
              </a:rPr>
              <a:t>x</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56" name="左右箭头 55"/>
          <p:cNvSpPr/>
          <p:nvPr/>
        </p:nvSpPr>
        <p:spPr bwMode="auto">
          <a:xfrm rot="5400000">
            <a:off x="5014610" y="4713982"/>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57" name="左右箭头 56"/>
          <p:cNvSpPr/>
          <p:nvPr/>
        </p:nvSpPr>
        <p:spPr bwMode="auto">
          <a:xfrm rot="5400000">
            <a:off x="7534890" y="4705834"/>
            <a:ext cx="389686" cy="165253"/>
          </a:xfrm>
          <a:prstGeom prst="leftRightArrow">
            <a:avLst>
              <a:gd name="adj1" fmla="val 50000"/>
              <a:gd name="adj2" fmla="val 72581"/>
            </a:avLst>
          </a:prstGeom>
          <a:solidFill>
            <a:schemeClr val="bg1">
              <a:lumMod val="85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58" name="直接箭头连接符 57"/>
          <p:cNvCxnSpPr/>
          <p:nvPr/>
        </p:nvCxnSpPr>
        <p:spPr bwMode="auto">
          <a:xfrm flipV="1">
            <a:off x="7245906" y="4511084"/>
            <a:ext cx="0" cy="480367"/>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9" name="直接箭头连接符 58"/>
          <p:cNvCxnSpPr/>
          <p:nvPr/>
        </p:nvCxnSpPr>
        <p:spPr bwMode="auto">
          <a:xfrm>
            <a:off x="7726107" y="4529623"/>
            <a:ext cx="0" cy="496446"/>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49" name="直接箭头连接符 48"/>
          <p:cNvCxnSpPr/>
          <p:nvPr/>
        </p:nvCxnSpPr>
        <p:spPr bwMode="auto">
          <a:xfrm>
            <a:off x="6977616" y="2639024"/>
            <a:ext cx="809805"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0" name="直接箭头连接符 49"/>
          <p:cNvCxnSpPr/>
          <p:nvPr/>
        </p:nvCxnSpPr>
        <p:spPr bwMode="auto">
          <a:xfrm>
            <a:off x="7814741" y="2629500"/>
            <a:ext cx="0" cy="123154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51" name="直接箭头连接符 50"/>
          <p:cNvCxnSpPr/>
          <p:nvPr/>
        </p:nvCxnSpPr>
        <p:spPr bwMode="auto">
          <a:xfrm>
            <a:off x="4687662" y="3034618"/>
            <a:ext cx="0" cy="74617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2" name="直接箭头连接符 51"/>
          <p:cNvCxnSpPr/>
          <p:nvPr/>
        </p:nvCxnSpPr>
        <p:spPr bwMode="auto">
          <a:xfrm flipH="1">
            <a:off x="4687662" y="3031132"/>
            <a:ext cx="1351371" cy="0"/>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3" name="直接箭头连接符 52"/>
          <p:cNvCxnSpPr/>
          <p:nvPr/>
        </p:nvCxnSpPr>
        <p:spPr bwMode="auto">
          <a:xfrm flipV="1">
            <a:off x="6039033" y="2060848"/>
            <a:ext cx="0" cy="97028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54" name="直接箭头连接符 53"/>
          <p:cNvCxnSpPr/>
          <p:nvPr/>
        </p:nvCxnSpPr>
        <p:spPr bwMode="auto">
          <a:xfrm flipV="1">
            <a:off x="4177861" y="3324585"/>
            <a:ext cx="0" cy="496980"/>
          </a:xfrm>
          <a:prstGeom prst="straightConnector1">
            <a:avLst/>
          </a:prstGeom>
          <a:solidFill>
            <a:schemeClr val="accent1"/>
          </a:solidFill>
          <a:ln w="38100" cap="flat" cmpd="sng" algn="ctr">
            <a:solidFill>
              <a:srgbClr val="009900"/>
            </a:solidFill>
            <a:prstDash val="solid"/>
            <a:round/>
            <a:headEnd type="none" w="med" len="med"/>
            <a:tailEnd type="triangle"/>
          </a:ln>
          <a:effectLst/>
        </p:spPr>
      </p:cxnSp>
      <p:cxnSp>
        <p:nvCxnSpPr>
          <p:cNvPr id="55" name="直接箭头连接符 54"/>
          <p:cNvCxnSpPr/>
          <p:nvPr/>
        </p:nvCxnSpPr>
        <p:spPr bwMode="auto">
          <a:xfrm>
            <a:off x="4172919" y="3321572"/>
            <a:ext cx="2508811" cy="0"/>
          </a:xfrm>
          <a:prstGeom prst="straightConnector1">
            <a:avLst/>
          </a:prstGeom>
          <a:solidFill>
            <a:schemeClr val="accent1"/>
          </a:solidFill>
          <a:ln w="38100" cap="flat" cmpd="sng" algn="ctr">
            <a:solidFill>
              <a:srgbClr val="009900"/>
            </a:solidFill>
            <a:prstDash val="solid"/>
            <a:round/>
            <a:headEnd type="none" w="med" len="med"/>
            <a:tailEnd type="triangle"/>
          </a:ln>
          <a:effectLst/>
        </p:spPr>
      </p:cxnSp>
      <p:cxnSp>
        <p:nvCxnSpPr>
          <p:cNvPr id="61" name="直接箭头连接符 60"/>
          <p:cNvCxnSpPr/>
          <p:nvPr/>
        </p:nvCxnSpPr>
        <p:spPr bwMode="auto">
          <a:xfrm>
            <a:off x="6694430" y="3297541"/>
            <a:ext cx="0" cy="547018"/>
          </a:xfrm>
          <a:prstGeom prst="straightConnector1">
            <a:avLst/>
          </a:prstGeom>
          <a:solidFill>
            <a:schemeClr val="accent1"/>
          </a:solidFill>
          <a:ln w="38100" cap="flat" cmpd="sng" algn="ctr">
            <a:solidFill>
              <a:srgbClr val="009900"/>
            </a:solidFill>
            <a:prstDash val="solid"/>
            <a:round/>
            <a:headEnd type="none" w="med" len="med"/>
            <a:tailEnd type="triangle"/>
          </a:ln>
          <a:effectLst/>
        </p:spPr>
      </p:cxnSp>
      <p:cxnSp>
        <p:nvCxnSpPr>
          <p:cNvPr id="62" name="直接箭头连接符 61"/>
          <p:cNvCxnSpPr/>
          <p:nvPr/>
        </p:nvCxnSpPr>
        <p:spPr bwMode="auto">
          <a:xfrm flipV="1">
            <a:off x="7205032" y="3031132"/>
            <a:ext cx="0" cy="763391"/>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63" name="直接箭头连接符 62"/>
          <p:cNvCxnSpPr/>
          <p:nvPr/>
        </p:nvCxnSpPr>
        <p:spPr bwMode="auto">
          <a:xfrm flipH="1">
            <a:off x="6043358" y="3036431"/>
            <a:ext cx="1152149" cy="0"/>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64" name="直接箭头连接符 63"/>
          <p:cNvCxnSpPr/>
          <p:nvPr/>
        </p:nvCxnSpPr>
        <p:spPr bwMode="auto">
          <a:xfrm flipV="1">
            <a:off x="5295255" y="2613011"/>
            <a:ext cx="0" cy="1231548"/>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cxnSp>
        <p:nvCxnSpPr>
          <p:cNvPr id="65" name="直接箭头连接符 64"/>
          <p:cNvCxnSpPr/>
          <p:nvPr/>
        </p:nvCxnSpPr>
        <p:spPr bwMode="auto">
          <a:xfrm>
            <a:off x="5292080" y="2639256"/>
            <a:ext cx="1568096" cy="0"/>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sp>
        <p:nvSpPr>
          <p:cNvPr id="66" name="矩形 65"/>
          <p:cNvSpPr/>
          <p:nvPr/>
        </p:nvSpPr>
        <p:spPr>
          <a:xfrm>
            <a:off x="4030075" y="3863935"/>
            <a:ext cx="288074"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S</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8" name="矩形 67"/>
          <p:cNvSpPr/>
          <p:nvPr/>
        </p:nvSpPr>
        <p:spPr>
          <a:xfrm>
            <a:off x="6542764" y="3859498"/>
            <a:ext cx="288074"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S</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69" name="矩形 68"/>
          <p:cNvSpPr/>
          <p:nvPr/>
        </p:nvSpPr>
        <p:spPr>
          <a:xfrm>
            <a:off x="7680702" y="3850004"/>
            <a:ext cx="273647" cy="307777"/>
          </a:xfrm>
          <a:prstGeom prst="rect">
            <a:avLst/>
          </a:prstGeom>
          <a:solidFill>
            <a:srgbClr val="DDFFDD"/>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5</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70" name="矩形 69"/>
          <p:cNvSpPr/>
          <p:nvPr/>
        </p:nvSpPr>
        <p:spPr>
          <a:xfrm>
            <a:off x="6761065" y="1448963"/>
            <a:ext cx="273647" cy="307777"/>
          </a:xfrm>
          <a:prstGeom prst="rect">
            <a:avLst/>
          </a:prstGeom>
          <a:solidFill>
            <a:srgbClr val="FFFFCC"/>
          </a:solidFill>
        </p:spPr>
        <p:txBody>
          <a:bodyPr wrap="none" lIns="72000" tIns="0" rIns="72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a:ea typeface="宋体"/>
                <a:cs typeface="+mn-cs"/>
              </a:rPr>
              <a:t>5</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cxnSp>
        <p:nvCxnSpPr>
          <p:cNvPr id="46" name="直接箭头连接符 45"/>
          <p:cNvCxnSpPr/>
          <p:nvPr/>
        </p:nvCxnSpPr>
        <p:spPr bwMode="auto">
          <a:xfrm flipV="1">
            <a:off x="6901561" y="1700809"/>
            <a:ext cx="0" cy="938447"/>
          </a:xfrm>
          <a:prstGeom prst="straightConnector1">
            <a:avLst/>
          </a:prstGeom>
          <a:solidFill>
            <a:schemeClr val="accent1"/>
          </a:solidFill>
          <a:ln w="38100" cap="flat" cmpd="sng" algn="ctr">
            <a:solidFill>
              <a:srgbClr val="FF0000"/>
            </a:solidFill>
            <a:prstDash val="solid"/>
            <a:round/>
            <a:headEnd type="none" w="med" len="med"/>
            <a:tailEnd type="triangle"/>
          </a:ln>
          <a:effectLst/>
        </p:spPr>
      </p:cxnSp>
      <p:grpSp>
        <p:nvGrpSpPr>
          <p:cNvPr id="71" name="组合 70"/>
          <p:cNvGrpSpPr/>
          <p:nvPr/>
        </p:nvGrpSpPr>
        <p:grpSpPr>
          <a:xfrm>
            <a:off x="266999" y="4437112"/>
            <a:ext cx="3440905" cy="1761230"/>
            <a:chOff x="627039" y="4529623"/>
            <a:chExt cx="3440905" cy="1761230"/>
          </a:xfrm>
        </p:grpSpPr>
        <p:sp>
          <p:nvSpPr>
            <p:cNvPr id="72" name="内容占位符 2"/>
            <p:cNvSpPr txBox="1">
              <a:spLocks/>
            </p:cNvSpPr>
            <p:nvPr/>
          </p:nvSpPr>
          <p:spPr bwMode="auto">
            <a:xfrm>
              <a:off x="1298998" y="4529623"/>
              <a:ext cx="2768946"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odified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，已修改</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xclusive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，独占</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hared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，共享</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l"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en-US" altLang="zh-CN" sz="2400" b="1" i="0" u="none" strike="noStrike" kern="0" cap="none" spc="0" normalizeH="0" baseline="0" noProof="0" dirty="0">
                  <a:ln>
                    <a:noFill/>
                  </a:ln>
                  <a:solidFill>
                    <a:srgbClr val="006600"/>
                  </a:solidFill>
                  <a:effectLst/>
                  <a:uLnTx/>
                  <a:uFillTx/>
                  <a:latin typeface="Times New Roman"/>
                  <a:ea typeface="宋体"/>
                  <a:cs typeface="+mn-cs"/>
                </a:rPr>
                <a:t>nvalid</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，失效</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sp>
          <p:nvSpPr>
            <p:cNvPr id="73" name="内容占位符 2"/>
            <p:cNvSpPr txBox="1">
              <a:spLocks/>
            </p:cNvSpPr>
            <p:nvPr/>
          </p:nvSpPr>
          <p:spPr bwMode="auto">
            <a:xfrm>
              <a:off x="627039" y="4529623"/>
              <a:ext cx="992633" cy="17612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eaLnBrk="1" fontAlgn="base" hangingPunct="1">
                <a:spcBef>
                  <a:spcPts val="3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eaLnBrk="1" fontAlgn="base" hangingPunct="1">
                <a:spcBef>
                  <a:spcPts val="3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eaLnBrk="1" fontAlgn="base" hangingPunct="1">
                <a:spcBef>
                  <a:spcPts val="3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eaLnBrk="1" fontAlgn="base" hangingPunct="1">
                <a:spcBef>
                  <a:spcPts val="3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M</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E</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S</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a:p>
              <a:pPr marL="0" marR="0" lvl="0" indent="0" algn="ctr" defTabSz="914400" rtl="0" eaLnBrk="1" fontAlgn="base" latinLnBrk="0" hangingPunct="1">
                <a:lnSpc>
                  <a:spcPct val="100000"/>
                </a:lnSpc>
                <a:spcBef>
                  <a:spcPts val="300"/>
                </a:spcBef>
                <a:spcAft>
                  <a:spcPct val="0"/>
                </a:spcAft>
                <a:buClr>
                  <a:srgbClr val="00007D"/>
                </a:buClr>
                <a:buSzPct val="75000"/>
                <a:buFont typeface="Wingdings" pitchFamily="2" charset="2"/>
                <a:buNone/>
                <a:tabLst/>
                <a:defRPr/>
              </a:pPr>
              <a:r>
                <a:rPr kumimoji="0" lang="en-US" altLang="zh-CN" sz="2400" b="1" i="0" u="none" strike="noStrike" kern="0" cap="none" spc="0" normalizeH="0" baseline="0" noProof="0" dirty="0">
                  <a:ln>
                    <a:noFill/>
                  </a:ln>
                  <a:solidFill>
                    <a:srgbClr val="FF0000"/>
                  </a:solidFill>
                  <a:effectLst/>
                  <a:uLnTx/>
                  <a:uFillTx/>
                  <a:latin typeface="Times New Roman"/>
                  <a:ea typeface="宋体"/>
                  <a:cs typeface="+mn-cs"/>
                </a:rPr>
                <a:t>I</a:t>
              </a:r>
              <a:r>
                <a:rPr kumimoji="0" lang="zh-CN" altLang="en-US" sz="2400" b="1" i="0" u="none" strike="noStrike" kern="0" cap="none" spc="0" normalizeH="0" baseline="0" noProof="0" dirty="0">
                  <a:ln>
                    <a:noFill/>
                  </a:ln>
                  <a:solidFill>
                    <a:srgbClr val="006600"/>
                  </a:solidFill>
                  <a:effectLst/>
                  <a:uLnTx/>
                  <a:uFillTx/>
                  <a:latin typeface="Times New Roman"/>
                  <a:ea typeface="宋体"/>
                  <a:cs typeface="+mn-cs"/>
                </a:rPr>
                <a:t>：</a:t>
              </a:r>
              <a:endParaRPr kumimoji="0" lang="en-US" altLang="zh-CN" sz="2400" b="1" i="0" u="none" strike="noStrike" kern="0" cap="none" spc="0" normalizeH="0" baseline="0" noProof="0" dirty="0">
                <a:ln>
                  <a:noFill/>
                </a:ln>
                <a:solidFill>
                  <a:srgbClr val="006600"/>
                </a:solidFill>
                <a:effectLst/>
                <a:uLnTx/>
                <a:uFillTx/>
                <a:latin typeface="Times New Roman"/>
                <a:ea typeface="宋体"/>
                <a:cs typeface="+mn-cs"/>
              </a:endParaRPr>
            </a:p>
          </p:txBody>
        </p:sp>
      </p:grpSp>
    </p:spTree>
    <p:extLst>
      <p:ext uri="{BB962C8B-B14F-4D97-AF65-F5344CB8AC3E}">
        <p14:creationId xmlns:p14="http://schemas.microsoft.com/office/powerpoint/2010/main" val="26465191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100000">
                                          <p:val>
                                            <p:strVal val="#ppt_x"/>
                                          </p:val>
                                        </p:tav>
                                      </p:tavLst>
                                    </p:anim>
                                    <p:anim calcmode="lin" valueType="num">
                                      <p:cBhvr>
                                        <p:cTn id="8" dur="500" fill="hold"/>
                                        <p:tgtEl>
                                          <p:spTgt spid="58"/>
                                        </p:tgtEl>
                                        <p:attrNameLst>
                                          <p:attrName>ppt_y</p:attrName>
                                        </p:attrNameLst>
                                      </p:cBhvr>
                                      <p:tavLst>
                                        <p:tav tm="0">
                                          <p:val>
                                            <p:strVal val="#ppt_y+#ppt_h/2"/>
                                          </p:val>
                                        </p:tav>
                                        <p:tav tm="100000">
                                          <p:val>
                                            <p:strVal val="#ppt_y"/>
                                          </p:val>
                                        </p:tav>
                                      </p:tavLst>
                                    </p:anim>
                                    <p:anim calcmode="lin" valueType="num">
                                      <p:cBhvr>
                                        <p:cTn id="9" dur="500" fill="hold"/>
                                        <p:tgtEl>
                                          <p:spTgt spid="58"/>
                                        </p:tgtEl>
                                        <p:attrNameLst>
                                          <p:attrName>ppt_w</p:attrName>
                                        </p:attrNameLst>
                                      </p:cBhvr>
                                      <p:tavLst>
                                        <p:tav tm="0">
                                          <p:val>
                                            <p:strVal val="#ppt_w"/>
                                          </p:val>
                                        </p:tav>
                                        <p:tav tm="100000">
                                          <p:val>
                                            <p:strVal val="#ppt_w"/>
                                          </p:val>
                                        </p:tav>
                                      </p:tavLst>
                                    </p:anim>
                                    <p:anim calcmode="lin" valueType="num">
                                      <p:cBhvr>
                                        <p:cTn id="10" dur="500" fill="hold"/>
                                        <p:tgtEl>
                                          <p:spTgt spid="5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 calcmode="lin" valueType="num">
                                      <p:cBhvr>
                                        <p:cTn id="15" dur="500" fill="hold"/>
                                        <p:tgtEl>
                                          <p:spTgt spid="62"/>
                                        </p:tgtEl>
                                        <p:attrNameLst>
                                          <p:attrName>ppt_x</p:attrName>
                                        </p:attrNameLst>
                                      </p:cBhvr>
                                      <p:tavLst>
                                        <p:tav tm="0">
                                          <p:val>
                                            <p:strVal val="#ppt_x"/>
                                          </p:val>
                                        </p:tav>
                                        <p:tav tm="100000">
                                          <p:val>
                                            <p:strVal val="#ppt_x"/>
                                          </p:val>
                                        </p:tav>
                                      </p:tavLst>
                                    </p:anim>
                                    <p:anim calcmode="lin" valueType="num">
                                      <p:cBhvr>
                                        <p:cTn id="16" dur="500" fill="hold"/>
                                        <p:tgtEl>
                                          <p:spTgt spid="62"/>
                                        </p:tgtEl>
                                        <p:attrNameLst>
                                          <p:attrName>ppt_y</p:attrName>
                                        </p:attrNameLst>
                                      </p:cBhvr>
                                      <p:tavLst>
                                        <p:tav tm="0">
                                          <p:val>
                                            <p:strVal val="#ppt_y+#ppt_h/2"/>
                                          </p:val>
                                        </p:tav>
                                        <p:tav tm="100000">
                                          <p:val>
                                            <p:strVal val="#ppt_y"/>
                                          </p:val>
                                        </p:tav>
                                      </p:tavLst>
                                    </p:anim>
                                    <p:anim calcmode="lin" valueType="num">
                                      <p:cBhvr>
                                        <p:cTn id="17" dur="500" fill="hold"/>
                                        <p:tgtEl>
                                          <p:spTgt spid="62"/>
                                        </p:tgtEl>
                                        <p:attrNameLst>
                                          <p:attrName>ppt_w</p:attrName>
                                        </p:attrNameLst>
                                      </p:cBhvr>
                                      <p:tavLst>
                                        <p:tav tm="0">
                                          <p:val>
                                            <p:strVal val="#ppt_w"/>
                                          </p:val>
                                        </p:tav>
                                        <p:tav tm="100000">
                                          <p:val>
                                            <p:strVal val="#ppt_w"/>
                                          </p:val>
                                        </p:tav>
                                      </p:tavLst>
                                    </p:anim>
                                    <p:anim calcmode="lin" valueType="num">
                                      <p:cBhvr>
                                        <p:cTn id="18" dur="500" fill="hold"/>
                                        <p:tgtEl>
                                          <p:spTgt spid="62"/>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2" fill="hold" nodeType="after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ppt_x</p:attrName>
                                        </p:attrNameLst>
                                      </p:cBhvr>
                                      <p:tavLst>
                                        <p:tav tm="0">
                                          <p:val>
                                            <p:strVal val="#ppt_x+#ppt_w/2"/>
                                          </p:val>
                                        </p:tav>
                                        <p:tav tm="100000">
                                          <p:val>
                                            <p:strVal val="#ppt_x"/>
                                          </p:val>
                                        </p:tav>
                                      </p:tavLst>
                                    </p:anim>
                                    <p:anim calcmode="lin" valueType="num">
                                      <p:cBhvr>
                                        <p:cTn id="23" dur="500" fill="hold"/>
                                        <p:tgtEl>
                                          <p:spTgt spid="63"/>
                                        </p:tgtEl>
                                        <p:attrNameLst>
                                          <p:attrName>ppt_y</p:attrName>
                                        </p:attrNameLst>
                                      </p:cBhvr>
                                      <p:tavLst>
                                        <p:tav tm="0">
                                          <p:val>
                                            <p:strVal val="#ppt_y"/>
                                          </p:val>
                                        </p:tav>
                                        <p:tav tm="100000">
                                          <p:val>
                                            <p:strVal val="#ppt_y"/>
                                          </p:val>
                                        </p:tav>
                                      </p:tavLst>
                                    </p:anim>
                                    <p:anim calcmode="lin" valueType="num">
                                      <p:cBhvr>
                                        <p:cTn id="24" dur="500" fill="hold"/>
                                        <p:tgtEl>
                                          <p:spTgt spid="63"/>
                                        </p:tgtEl>
                                        <p:attrNameLst>
                                          <p:attrName>ppt_w</p:attrName>
                                        </p:attrNameLst>
                                      </p:cBhvr>
                                      <p:tavLst>
                                        <p:tav tm="0">
                                          <p:val>
                                            <p:fltVal val="0"/>
                                          </p:val>
                                        </p:tav>
                                        <p:tav tm="100000">
                                          <p:val>
                                            <p:strVal val="#ppt_w"/>
                                          </p:val>
                                        </p:tav>
                                      </p:tavLst>
                                    </p:anim>
                                    <p:anim calcmode="lin" valueType="num">
                                      <p:cBhvr>
                                        <p:cTn id="25" dur="500" fill="hold"/>
                                        <p:tgtEl>
                                          <p:spTgt spid="63"/>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2" fill="hold" nodeType="clickEffect">
                                  <p:stCondLst>
                                    <p:cond delay="0"/>
                                  </p:stCondLst>
                                  <p:childTnLst>
                                    <p:set>
                                      <p:cBhvr>
                                        <p:cTn id="29" dur="1" fill="hold">
                                          <p:stCondLst>
                                            <p:cond delay="0"/>
                                          </p:stCondLst>
                                        </p:cTn>
                                        <p:tgtEl>
                                          <p:spTgt spid="52"/>
                                        </p:tgtEl>
                                        <p:attrNameLst>
                                          <p:attrName>style.visibility</p:attrName>
                                        </p:attrNameLst>
                                      </p:cBhvr>
                                      <p:to>
                                        <p:strVal val="visible"/>
                                      </p:to>
                                    </p:set>
                                    <p:anim calcmode="lin" valueType="num">
                                      <p:cBhvr>
                                        <p:cTn id="30" dur="500" fill="hold"/>
                                        <p:tgtEl>
                                          <p:spTgt spid="52"/>
                                        </p:tgtEl>
                                        <p:attrNameLst>
                                          <p:attrName>ppt_x</p:attrName>
                                        </p:attrNameLst>
                                      </p:cBhvr>
                                      <p:tavLst>
                                        <p:tav tm="0">
                                          <p:val>
                                            <p:strVal val="#ppt_x+#ppt_w/2"/>
                                          </p:val>
                                        </p:tav>
                                        <p:tav tm="100000">
                                          <p:val>
                                            <p:strVal val="#ppt_x"/>
                                          </p:val>
                                        </p:tav>
                                      </p:tavLst>
                                    </p:anim>
                                    <p:anim calcmode="lin" valueType="num">
                                      <p:cBhvr>
                                        <p:cTn id="31" dur="500" fill="hold"/>
                                        <p:tgtEl>
                                          <p:spTgt spid="52"/>
                                        </p:tgtEl>
                                        <p:attrNameLst>
                                          <p:attrName>ppt_y</p:attrName>
                                        </p:attrNameLst>
                                      </p:cBhvr>
                                      <p:tavLst>
                                        <p:tav tm="0">
                                          <p:val>
                                            <p:strVal val="#ppt_y"/>
                                          </p:val>
                                        </p:tav>
                                        <p:tav tm="100000">
                                          <p:val>
                                            <p:strVal val="#ppt_y"/>
                                          </p:val>
                                        </p:tav>
                                      </p:tavLst>
                                    </p:anim>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17" presetClass="entr" presetSubtype="1"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p:cTn id="37" dur="500" fill="hold"/>
                                        <p:tgtEl>
                                          <p:spTgt spid="51"/>
                                        </p:tgtEl>
                                        <p:attrNameLst>
                                          <p:attrName>ppt_x</p:attrName>
                                        </p:attrNameLst>
                                      </p:cBhvr>
                                      <p:tavLst>
                                        <p:tav tm="0">
                                          <p:val>
                                            <p:strVal val="#ppt_x"/>
                                          </p:val>
                                        </p:tav>
                                        <p:tav tm="100000">
                                          <p:val>
                                            <p:strVal val="#ppt_x"/>
                                          </p:val>
                                        </p:tav>
                                      </p:tavLst>
                                    </p:anim>
                                    <p:anim calcmode="lin" valueType="num">
                                      <p:cBhvr>
                                        <p:cTn id="38" dur="500" fill="hold"/>
                                        <p:tgtEl>
                                          <p:spTgt spid="51"/>
                                        </p:tgtEl>
                                        <p:attrNameLst>
                                          <p:attrName>ppt_y</p:attrName>
                                        </p:attrNameLst>
                                      </p:cBhvr>
                                      <p:tavLst>
                                        <p:tav tm="0">
                                          <p:val>
                                            <p:strVal val="#ppt_y-#ppt_h/2"/>
                                          </p:val>
                                        </p:tav>
                                        <p:tav tm="100000">
                                          <p:val>
                                            <p:strVal val="#ppt_y"/>
                                          </p:val>
                                        </p:tav>
                                      </p:tavLst>
                                    </p:anim>
                                    <p:anim calcmode="lin" valueType="num">
                                      <p:cBhvr>
                                        <p:cTn id="39" dur="500" fill="hold"/>
                                        <p:tgtEl>
                                          <p:spTgt spid="51"/>
                                        </p:tgtEl>
                                        <p:attrNameLst>
                                          <p:attrName>ppt_w</p:attrName>
                                        </p:attrNameLst>
                                      </p:cBhvr>
                                      <p:tavLst>
                                        <p:tav tm="0">
                                          <p:val>
                                            <p:strVal val="#ppt_w"/>
                                          </p:val>
                                        </p:tav>
                                        <p:tav tm="100000">
                                          <p:val>
                                            <p:strVal val="#ppt_w"/>
                                          </p:val>
                                        </p:tav>
                                      </p:tavLst>
                                    </p:anim>
                                    <p:anim calcmode="lin" valueType="num">
                                      <p:cBhvr>
                                        <p:cTn id="40" dur="500" fill="hold"/>
                                        <p:tgtEl>
                                          <p:spTgt spid="51"/>
                                        </p:tgtEl>
                                        <p:attrNameLst>
                                          <p:attrName>ppt_h</p:attrName>
                                        </p:attrNameLst>
                                      </p:cBhvr>
                                      <p:tavLst>
                                        <p:tav tm="0">
                                          <p:val>
                                            <p:fltVal val="0"/>
                                          </p:val>
                                        </p:tav>
                                        <p:tav tm="100000">
                                          <p:val>
                                            <p:strVal val="#ppt_h"/>
                                          </p:val>
                                        </p:tav>
                                      </p:tavLst>
                                    </p:anim>
                                  </p:childTnLst>
                                </p:cTn>
                              </p:par>
                            </p:childTnLst>
                          </p:cTn>
                        </p:par>
                        <p:par>
                          <p:cTn id="41" fill="hold">
                            <p:stCondLst>
                              <p:cond delay="1000"/>
                            </p:stCondLst>
                            <p:childTnLst>
                              <p:par>
                                <p:cTn id="42" presetID="53" presetClass="entr" presetSubtype="16" fill="hold" grpId="0" nodeType="afterEffect">
                                  <p:stCondLst>
                                    <p:cond delay="0"/>
                                  </p:stCondLst>
                                  <p:childTnLst>
                                    <p:set>
                                      <p:cBhvr>
                                        <p:cTn id="43" dur="1" fill="hold">
                                          <p:stCondLst>
                                            <p:cond delay="0"/>
                                          </p:stCondLst>
                                        </p:cTn>
                                        <p:tgtEl>
                                          <p:spTgt spid="66"/>
                                        </p:tgtEl>
                                        <p:attrNameLst>
                                          <p:attrName>style.visibility</p:attrName>
                                        </p:attrNameLst>
                                      </p:cBhvr>
                                      <p:to>
                                        <p:strVal val="visible"/>
                                      </p:to>
                                    </p:set>
                                    <p:anim calcmode="lin" valueType="num">
                                      <p:cBhvr>
                                        <p:cTn id="44" dur="500" fill="hold"/>
                                        <p:tgtEl>
                                          <p:spTgt spid="66"/>
                                        </p:tgtEl>
                                        <p:attrNameLst>
                                          <p:attrName>ppt_w</p:attrName>
                                        </p:attrNameLst>
                                      </p:cBhvr>
                                      <p:tavLst>
                                        <p:tav tm="0">
                                          <p:val>
                                            <p:fltVal val="0"/>
                                          </p:val>
                                        </p:tav>
                                        <p:tav tm="100000">
                                          <p:val>
                                            <p:strVal val="#ppt_w"/>
                                          </p:val>
                                        </p:tav>
                                      </p:tavLst>
                                    </p:anim>
                                    <p:anim calcmode="lin" valueType="num">
                                      <p:cBhvr>
                                        <p:cTn id="45" dur="500" fill="hold"/>
                                        <p:tgtEl>
                                          <p:spTgt spid="66"/>
                                        </p:tgtEl>
                                        <p:attrNameLst>
                                          <p:attrName>ppt_h</p:attrName>
                                        </p:attrNameLst>
                                      </p:cBhvr>
                                      <p:tavLst>
                                        <p:tav tm="0">
                                          <p:val>
                                            <p:fltVal val="0"/>
                                          </p:val>
                                        </p:tav>
                                        <p:tav tm="100000">
                                          <p:val>
                                            <p:strVal val="#ppt_h"/>
                                          </p:val>
                                        </p:tav>
                                      </p:tavLst>
                                    </p:anim>
                                    <p:animEffect transition="in" filter="fade">
                                      <p:cBhvr>
                                        <p:cTn id="46" dur="500"/>
                                        <p:tgtEl>
                                          <p:spTgt spid="66"/>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4" fill="hold" nodeType="click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ppt_x</p:attrName>
                                        </p:attrNameLst>
                                      </p:cBhvr>
                                      <p:tavLst>
                                        <p:tav tm="0">
                                          <p:val>
                                            <p:strVal val="#ppt_x"/>
                                          </p:val>
                                        </p:tav>
                                        <p:tav tm="100000">
                                          <p:val>
                                            <p:strVal val="#ppt_x"/>
                                          </p:val>
                                        </p:tav>
                                      </p:tavLst>
                                    </p:anim>
                                    <p:anim calcmode="lin" valueType="num">
                                      <p:cBhvr>
                                        <p:cTn id="52" dur="500" fill="hold"/>
                                        <p:tgtEl>
                                          <p:spTgt spid="64"/>
                                        </p:tgtEl>
                                        <p:attrNameLst>
                                          <p:attrName>ppt_y</p:attrName>
                                        </p:attrNameLst>
                                      </p:cBhvr>
                                      <p:tavLst>
                                        <p:tav tm="0">
                                          <p:val>
                                            <p:strVal val="#ppt_y+#ppt_h/2"/>
                                          </p:val>
                                        </p:tav>
                                        <p:tav tm="100000">
                                          <p:val>
                                            <p:strVal val="#ppt_y"/>
                                          </p:val>
                                        </p:tav>
                                      </p:tavLst>
                                    </p:anim>
                                    <p:anim calcmode="lin" valueType="num">
                                      <p:cBhvr>
                                        <p:cTn id="53" dur="500" fill="hold"/>
                                        <p:tgtEl>
                                          <p:spTgt spid="64"/>
                                        </p:tgtEl>
                                        <p:attrNameLst>
                                          <p:attrName>ppt_w</p:attrName>
                                        </p:attrNameLst>
                                      </p:cBhvr>
                                      <p:tavLst>
                                        <p:tav tm="0">
                                          <p:val>
                                            <p:strVal val="#ppt_w"/>
                                          </p:val>
                                        </p:tav>
                                        <p:tav tm="100000">
                                          <p:val>
                                            <p:strVal val="#ppt_w"/>
                                          </p:val>
                                        </p:tav>
                                      </p:tavLst>
                                    </p:anim>
                                    <p:anim calcmode="lin" valueType="num">
                                      <p:cBhvr>
                                        <p:cTn id="54" dur="500" fill="hold"/>
                                        <p:tgtEl>
                                          <p:spTgt spid="64"/>
                                        </p:tgtEl>
                                        <p:attrNameLst>
                                          <p:attrName>ppt_h</p:attrName>
                                        </p:attrNameLst>
                                      </p:cBhvr>
                                      <p:tavLst>
                                        <p:tav tm="0">
                                          <p:val>
                                            <p:fltVal val="0"/>
                                          </p:val>
                                        </p:tav>
                                        <p:tav tm="100000">
                                          <p:val>
                                            <p:strVal val="#ppt_h"/>
                                          </p:val>
                                        </p:tav>
                                      </p:tavLst>
                                    </p:anim>
                                  </p:childTnLst>
                                </p:cTn>
                              </p:par>
                            </p:childTnLst>
                          </p:cTn>
                        </p:par>
                        <p:par>
                          <p:cTn id="55" fill="hold">
                            <p:stCondLst>
                              <p:cond delay="500"/>
                            </p:stCondLst>
                            <p:childTnLst>
                              <p:par>
                                <p:cTn id="56" presetID="17" presetClass="entr" presetSubtype="8" fill="hold" nodeType="afterEffect">
                                  <p:stCondLst>
                                    <p:cond delay="0"/>
                                  </p:stCondLst>
                                  <p:childTnLst>
                                    <p:set>
                                      <p:cBhvr>
                                        <p:cTn id="57" dur="1" fill="hold">
                                          <p:stCondLst>
                                            <p:cond delay="0"/>
                                          </p:stCondLst>
                                        </p:cTn>
                                        <p:tgtEl>
                                          <p:spTgt spid="65"/>
                                        </p:tgtEl>
                                        <p:attrNameLst>
                                          <p:attrName>style.visibility</p:attrName>
                                        </p:attrNameLst>
                                      </p:cBhvr>
                                      <p:to>
                                        <p:strVal val="visible"/>
                                      </p:to>
                                    </p:set>
                                    <p:anim calcmode="lin" valueType="num">
                                      <p:cBhvr>
                                        <p:cTn id="58" dur="500" fill="hold"/>
                                        <p:tgtEl>
                                          <p:spTgt spid="65"/>
                                        </p:tgtEl>
                                        <p:attrNameLst>
                                          <p:attrName>ppt_x</p:attrName>
                                        </p:attrNameLst>
                                      </p:cBhvr>
                                      <p:tavLst>
                                        <p:tav tm="0">
                                          <p:val>
                                            <p:strVal val="#ppt_x-#ppt_w/2"/>
                                          </p:val>
                                        </p:tav>
                                        <p:tav tm="100000">
                                          <p:val>
                                            <p:strVal val="#ppt_x"/>
                                          </p:val>
                                        </p:tav>
                                      </p:tavLst>
                                    </p:anim>
                                    <p:anim calcmode="lin" valueType="num">
                                      <p:cBhvr>
                                        <p:cTn id="59" dur="500" fill="hold"/>
                                        <p:tgtEl>
                                          <p:spTgt spid="65"/>
                                        </p:tgtEl>
                                        <p:attrNameLst>
                                          <p:attrName>ppt_y</p:attrName>
                                        </p:attrNameLst>
                                      </p:cBhvr>
                                      <p:tavLst>
                                        <p:tav tm="0">
                                          <p:val>
                                            <p:strVal val="#ppt_y"/>
                                          </p:val>
                                        </p:tav>
                                        <p:tav tm="100000">
                                          <p:val>
                                            <p:strVal val="#ppt_y"/>
                                          </p:val>
                                        </p:tav>
                                      </p:tavLst>
                                    </p:anim>
                                    <p:anim calcmode="lin" valueType="num">
                                      <p:cBhvr>
                                        <p:cTn id="60" dur="500" fill="hold"/>
                                        <p:tgtEl>
                                          <p:spTgt spid="65"/>
                                        </p:tgtEl>
                                        <p:attrNameLst>
                                          <p:attrName>ppt_w</p:attrName>
                                        </p:attrNameLst>
                                      </p:cBhvr>
                                      <p:tavLst>
                                        <p:tav tm="0">
                                          <p:val>
                                            <p:fltVal val="0"/>
                                          </p:val>
                                        </p:tav>
                                        <p:tav tm="100000">
                                          <p:val>
                                            <p:strVal val="#ppt_w"/>
                                          </p:val>
                                        </p:tav>
                                      </p:tavLst>
                                    </p:anim>
                                    <p:anim calcmode="lin" valueType="num">
                                      <p:cBhvr>
                                        <p:cTn id="61" dur="500" fill="hold"/>
                                        <p:tgtEl>
                                          <p:spTgt spid="65"/>
                                        </p:tgtEl>
                                        <p:attrNameLst>
                                          <p:attrName>ppt_h</p:attrName>
                                        </p:attrNameLst>
                                      </p:cBhvr>
                                      <p:tavLst>
                                        <p:tav tm="0">
                                          <p:val>
                                            <p:strVal val="#ppt_h"/>
                                          </p:val>
                                        </p:tav>
                                        <p:tav tm="100000">
                                          <p:val>
                                            <p:strVal val="#ppt_h"/>
                                          </p:val>
                                        </p:tav>
                                      </p:tavLst>
                                    </p:anim>
                                  </p:childTnLst>
                                </p:cTn>
                              </p:par>
                            </p:childTnLst>
                          </p:cTn>
                        </p:par>
                        <p:par>
                          <p:cTn id="62" fill="hold">
                            <p:stCondLst>
                              <p:cond delay="1000"/>
                            </p:stCondLst>
                            <p:childTnLst>
                              <p:par>
                                <p:cTn id="63" presetID="17" presetClass="entr" presetSubtype="8" fill="hold" nodeType="after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p:cTn id="65" dur="500" fill="hold"/>
                                        <p:tgtEl>
                                          <p:spTgt spid="49"/>
                                        </p:tgtEl>
                                        <p:attrNameLst>
                                          <p:attrName>ppt_x</p:attrName>
                                        </p:attrNameLst>
                                      </p:cBhvr>
                                      <p:tavLst>
                                        <p:tav tm="0">
                                          <p:val>
                                            <p:strVal val="#ppt_x-#ppt_w/2"/>
                                          </p:val>
                                        </p:tav>
                                        <p:tav tm="100000">
                                          <p:val>
                                            <p:strVal val="#ppt_x"/>
                                          </p:val>
                                        </p:tav>
                                      </p:tavLst>
                                    </p:anim>
                                    <p:anim calcmode="lin" valueType="num">
                                      <p:cBhvr>
                                        <p:cTn id="66" dur="500" fill="hold"/>
                                        <p:tgtEl>
                                          <p:spTgt spid="49"/>
                                        </p:tgtEl>
                                        <p:attrNameLst>
                                          <p:attrName>ppt_y</p:attrName>
                                        </p:attrNameLst>
                                      </p:cBhvr>
                                      <p:tavLst>
                                        <p:tav tm="0">
                                          <p:val>
                                            <p:strVal val="#ppt_y"/>
                                          </p:val>
                                        </p:tav>
                                        <p:tav tm="100000">
                                          <p:val>
                                            <p:strVal val="#ppt_y"/>
                                          </p:val>
                                        </p:tav>
                                      </p:tavLst>
                                    </p:anim>
                                    <p:anim calcmode="lin" valueType="num">
                                      <p:cBhvr>
                                        <p:cTn id="67" dur="500" fill="hold"/>
                                        <p:tgtEl>
                                          <p:spTgt spid="49"/>
                                        </p:tgtEl>
                                        <p:attrNameLst>
                                          <p:attrName>ppt_w</p:attrName>
                                        </p:attrNameLst>
                                      </p:cBhvr>
                                      <p:tavLst>
                                        <p:tav tm="0">
                                          <p:val>
                                            <p:fltVal val="0"/>
                                          </p:val>
                                        </p:tav>
                                        <p:tav tm="100000">
                                          <p:val>
                                            <p:strVal val="#ppt_w"/>
                                          </p:val>
                                        </p:tav>
                                      </p:tavLst>
                                    </p:anim>
                                    <p:anim calcmode="lin" valueType="num">
                                      <p:cBhvr>
                                        <p:cTn id="68"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4"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500" fill="hold"/>
                                        <p:tgtEl>
                                          <p:spTgt spid="54"/>
                                        </p:tgtEl>
                                        <p:attrNameLst>
                                          <p:attrName>ppt_x</p:attrName>
                                        </p:attrNameLst>
                                      </p:cBhvr>
                                      <p:tavLst>
                                        <p:tav tm="0">
                                          <p:val>
                                            <p:strVal val="#ppt_x"/>
                                          </p:val>
                                        </p:tav>
                                        <p:tav tm="100000">
                                          <p:val>
                                            <p:strVal val="#ppt_x"/>
                                          </p:val>
                                        </p:tav>
                                      </p:tavLst>
                                    </p:anim>
                                    <p:anim calcmode="lin" valueType="num">
                                      <p:cBhvr>
                                        <p:cTn id="74" dur="500" fill="hold"/>
                                        <p:tgtEl>
                                          <p:spTgt spid="54"/>
                                        </p:tgtEl>
                                        <p:attrNameLst>
                                          <p:attrName>ppt_y</p:attrName>
                                        </p:attrNameLst>
                                      </p:cBhvr>
                                      <p:tavLst>
                                        <p:tav tm="0">
                                          <p:val>
                                            <p:strVal val="#ppt_y+#ppt_h/2"/>
                                          </p:val>
                                        </p:tav>
                                        <p:tav tm="100000">
                                          <p:val>
                                            <p:strVal val="#ppt_y"/>
                                          </p:val>
                                        </p:tav>
                                      </p:tavLst>
                                    </p:anim>
                                    <p:anim calcmode="lin" valueType="num">
                                      <p:cBhvr>
                                        <p:cTn id="75" dur="500" fill="hold"/>
                                        <p:tgtEl>
                                          <p:spTgt spid="54"/>
                                        </p:tgtEl>
                                        <p:attrNameLst>
                                          <p:attrName>ppt_w</p:attrName>
                                        </p:attrNameLst>
                                      </p:cBhvr>
                                      <p:tavLst>
                                        <p:tav tm="0">
                                          <p:val>
                                            <p:strVal val="#ppt_w"/>
                                          </p:val>
                                        </p:tav>
                                        <p:tav tm="100000">
                                          <p:val>
                                            <p:strVal val="#ppt_w"/>
                                          </p:val>
                                        </p:tav>
                                      </p:tavLst>
                                    </p:anim>
                                    <p:anim calcmode="lin" valueType="num">
                                      <p:cBhvr>
                                        <p:cTn id="76" dur="500" fill="hold"/>
                                        <p:tgtEl>
                                          <p:spTgt spid="54"/>
                                        </p:tgtEl>
                                        <p:attrNameLst>
                                          <p:attrName>ppt_h</p:attrName>
                                        </p:attrNameLst>
                                      </p:cBhvr>
                                      <p:tavLst>
                                        <p:tav tm="0">
                                          <p:val>
                                            <p:fltVal val="0"/>
                                          </p:val>
                                        </p:tav>
                                        <p:tav tm="100000">
                                          <p:val>
                                            <p:strVal val="#ppt_h"/>
                                          </p:val>
                                        </p:tav>
                                      </p:tavLst>
                                    </p:anim>
                                  </p:childTnLst>
                                </p:cTn>
                              </p:par>
                            </p:childTnLst>
                          </p:cTn>
                        </p:par>
                        <p:par>
                          <p:cTn id="77" fill="hold">
                            <p:stCondLst>
                              <p:cond delay="500"/>
                            </p:stCondLst>
                            <p:childTnLst>
                              <p:par>
                                <p:cTn id="78" presetID="17" presetClass="entr" presetSubtype="8" fill="hold"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p:cTn id="80" dur="500" fill="hold"/>
                                        <p:tgtEl>
                                          <p:spTgt spid="55"/>
                                        </p:tgtEl>
                                        <p:attrNameLst>
                                          <p:attrName>ppt_x</p:attrName>
                                        </p:attrNameLst>
                                      </p:cBhvr>
                                      <p:tavLst>
                                        <p:tav tm="0">
                                          <p:val>
                                            <p:strVal val="#ppt_x-#ppt_w/2"/>
                                          </p:val>
                                        </p:tav>
                                        <p:tav tm="100000">
                                          <p:val>
                                            <p:strVal val="#ppt_x"/>
                                          </p:val>
                                        </p:tav>
                                      </p:tavLst>
                                    </p:anim>
                                    <p:anim calcmode="lin" valueType="num">
                                      <p:cBhvr>
                                        <p:cTn id="81" dur="500" fill="hold"/>
                                        <p:tgtEl>
                                          <p:spTgt spid="55"/>
                                        </p:tgtEl>
                                        <p:attrNameLst>
                                          <p:attrName>ppt_y</p:attrName>
                                        </p:attrNameLst>
                                      </p:cBhvr>
                                      <p:tavLst>
                                        <p:tav tm="0">
                                          <p:val>
                                            <p:strVal val="#ppt_y"/>
                                          </p:val>
                                        </p:tav>
                                        <p:tav tm="100000">
                                          <p:val>
                                            <p:strVal val="#ppt_y"/>
                                          </p:val>
                                        </p:tav>
                                      </p:tavLst>
                                    </p:anim>
                                    <p:anim calcmode="lin" valueType="num">
                                      <p:cBhvr>
                                        <p:cTn id="82" dur="500" fill="hold"/>
                                        <p:tgtEl>
                                          <p:spTgt spid="55"/>
                                        </p:tgtEl>
                                        <p:attrNameLst>
                                          <p:attrName>ppt_w</p:attrName>
                                        </p:attrNameLst>
                                      </p:cBhvr>
                                      <p:tavLst>
                                        <p:tav tm="0">
                                          <p:val>
                                            <p:fltVal val="0"/>
                                          </p:val>
                                        </p:tav>
                                        <p:tav tm="100000">
                                          <p:val>
                                            <p:strVal val="#ppt_w"/>
                                          </p:val>
                                        </p:tav>
                                      </p:tavLst>
                                    </p:anim>
                                    <p:anim calcmode="lin" valueType="num">
                                      <p:cBhvr>
                                        <p:cTn id="83"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4" fill="hold" nodeType="click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ppt_x</p:attrName>
                                        </p:attrNameLst>
                                      </p:cBhvr>
                                      <p:tavLst>
                                        <p:tav tm="0">
                                          <p:val>
                                            <p:strVal val="#ppt_x"/>
                                          </p:val>
                                        </p:tav>
                                        <p:tav tm="100000">
                                          <p:val>
                                            <p:strVal val="#ppt_x"/>
                                          </p:val>
                                        </p:tav>
                                      </p:tavLst>
                                    </p:anim>
                                    <p:anim calcmode="lin" valueType="num">
                                      <p:cBhvr>
                                        <p:cTn id="89" dur="500" fill="hold"/>
                                        <p:tgtEl>
                                          <p:spTgt spid="46"/>
                                        </p:tgtEl>
                                        <p:attrNameLst>
                                          <p:attrName>ppt_y</p:attrName>
                                        </p:attrNameLst>
                                      </p:cBhvr>
                                      <p:tavLst>
                                        <p:tav tm="0">
                                          <p:val>
                                            <p:strVal val="#ppt_y+#ppt_h/2"/>
                                          </p:val>
                                        </p:tav>
                                        <p:tav tm="100000">
                                          <p:val>
                                            <p:strVal val="#ppt_y"/>
                                          </p:val>
                                        </p:tav>
                                      </p:tavLst>
                                    </p:anim>
                                    <p:anim calcmode="lin" valueType="num">
                                      <p:cBhvr>
                                        <p:cTn id="90" dur="500" fill="hold"/>
                                        <p:tgtEl>
                                          <p:spTgt spid="46"/>
                                        </p:tgtEl>
                                        <p:attrNameLst>
                                          <p:attrName>ppt_w</p:attrName>
                                        </p:attrNameLst>
                                      </p:cBhvr>
                                      <p:tavLst>
                                        <p:tav tm="0">
                                          <p:val>
                                            <p:strVal val="#ppt_w"/>
                                          </p:val>
                                        </p:tav>
                                        <p:tav tm="100000">
                                          <p:val>
                                            <p:strVal val="#ppt_w"/>
                                          </p:val>
                                        </p:tav>
                                      </p:tavLst>
                                    </p:anim>
                                    <p:anim calcmode="lin" valueType="num">
                                      <p:cBhvr>
                                        <p:cTn id="91" dur="500" fill="hold"/>
                                        <p:tgtEl>
                                          <p:spTgt spid="46"/>
                                        </p:tgtEl>
                                        <p:attrNameLst>
                                          <p:attrName>ppt_h</p:attrName>
                                        </p:attrNameLst>
                                      </p:cBhvr>
                                      <p:tavLst>
                                        <p:tav tm="0">
                                          <p:val>
                                            <p:fltVal val="0"/>
                                          </p:val>
                                        </p:tav>
                                        <p:tav tm="100000">
                                          <p:val>
                                            <p:strVal val="#ppt_h"/>
                                          </p:val>
                                        </p:tav>
                                      </p:tavLst>
                                    </p:anim>
                                  </p:childTnLst>
                                </p:cTn>
                              </p:par>
                              <p:par>
                                <p:cTn id="92" presetID="17" presetClass="entr" presetSubtype="4" fill="hold" nodeType="withEffect">
                                  <p:stCondLst>
                                    <p:cond delay="0"/>
                                  </p:stCondLst>
                                  <p:childTnLst>
                                    <p:set>
                                      <p:cBhvr>
                                        <p:cTn id="93" dur="1" fill="hold">
                                          <p:stCondLst>
                                            <p:cond delay="0"/>
                                          </p:stCondLst>
                                        </p:cTn>
                                        <p:tgtEl>
                                          <p:spTgt spid="53"/>
                                        </p:tgtEl>
                                        <p:attrNameLst>
                                          <p:attrName>style.visibility</p:attrName>
                                        </p:attrNameLst>
                                      </p:cBhvr>
                                      <p:to>
                                        <p:strVal val="visible"/>
                                      </p:to>
                                    </p:set>
                                    <p:anim calcmode="lin" valueType="num">
                                      <p:cBhvr>
                                        <p:cTn id="94" dur="500" fill="hold"/>
                                        <p:tgtEl>
                                          <p:spTgt spid="53"/>
                                        </p:tgtEl>
                                        <p:attrNameLst>
                                          <p:attrName>ppt_x</p:attrName>
                                        </p:attrNameLst>
                                      </p:cBhvr>
                                      <p:tavLst>
                                        <p:tav tm="0">
                                          <p:val>
                                            <p:strVal val="#ppt_x"/>
                                          </p:val>
                                        </p:tav>
                                        <p:tav tm="100000">
                                          <p:val>
                                            <p:strVal val="#ppt_x"/>
                                          </p:val>
                                        </p:tav>
                                      </p:tavLst>
                                    </p:anim>
                                    <p:anim calcmode="lin" valueType="num">
                                      <p:cBhvr>
                                        <p:cTn id="95" dur="500" fill="hold"/>
                                        <p:tgtEl>
                                          <p:spTgt spid="53"/>
                                        </p:tgtEl>
                                        <p:attrNameLst>
                                          <p:attrName>ppt_y</p:attrName>
                                        </p:attrNameLst>
                                      </p:cBhvr>
                                      <p:tavLst>
                                        <p:tav tm="0">
                                          <p:val>
                                            <p:strVal val="#ppt_y+#ppt_h/2"/>
                                          </p:val>
                                        </p:tav>
                                        <p:tav tm="100000">
                                          <p:val>
                                            <p:strVal val="#ppt_y"/>
                                          </p:val>
                                        </p:tav>
                                      </p:tavLst>
                                    </p:anim>
                                    <p:anim calcmode="lin" valueType="num">
                                      <p:cBhvr>
                                        <p:cTn id="96" dur="500" fill="hold"/>
                                        <p:tgtEl>
                                          <p:spTgt spid="53"/>
                                        </p:tgtEl>
                                        <p:attrNameLst>
                                          <p:attrName>ppt_w</p:attrName>
                                        </p:attrNameLst>
                                      </p:cBhvr>
                                      <p:tavLst>
                                        <p:tav tm="0">
                                          <p:val>
                                            <p:strVal val="#ppt_w"/>
                                          </p:val>
                                        </p:tav>
                                        <p:tav tm="100000">
                                          <p:val>
                                            <p:strVal val="#ppt_w"/>
                                          </p:val>
                                        </p:tav>
                                      </p:tavLst>
                                    </p:anim>
                                    <p:anim calcmode="lin" valueType="num">
                                      <p:cBhvr>
                                        <p:cTn id="97" dur="500" fill="hold"/>
                                        <p:tgtEl>
                                          <p:spTgt spid="53"/>
                                        </p:tgtEl>
                                        <p:attrNameLst>
                                          <p:attrName>ppt_h</p:attrName>
                                        </p:attrNameLst>
                                      </p:cBhvr>
                                      <p:tavLst>
                                        <p:tav tm="0">
                                          <p:val>
                                            <p:fltVal val="0"/>
                                          </p:val>
                                        </p:tav>
                                        <p:tav tm="100000">
                                          <p:val>
                                            <p:strVal val="#ppt_h"/>
                                          </p:val>
                                        </p:tav>
                                      </p:tavLst>
                                    </p:anim>
                                  </p:childTnLst>
                                </p:cTn>
                              </p:par>
                              <p:par>
                                <p:cTn id="98" presetID="17" presetClass="entr" presetSubtype="1"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 calcmode="lin" valueType="num">
                                      <p:cBhvr>
                                        <p:cTn id="100" dur="500" fill="hold"/>
                                        <p:tgtEl>
                                          <p:spTgt spid="50"/>
                                        </p:tgtEl>
                                        <p:attrNameLst>
                                          <p:attrName>ppt_x</p:attrName>
                                        </p:attrNameLst>
                                      </p:cBhvr>
                                      <p:tavLst>
                                        <p:tav tm="0">
                                          <p:val>
                                            <p:strVal val="#ppt_x"/>
                                          </p:val>
                                        </p:tav>
                                        <p:tav tm="100000">
                                          <p:val>
                                            <p:strVal val="#ppt_x"/>
                                          </p:val>
                                        </p:tav>
                                      </p:tavLst>
                                    </p:anim>
                                    <p:anim calcmode="lin" valueType="num">
                                      <p:cBhvr>
                                        <p:cTn id="101" dur="500" fill="hold"/>
                                        <p:tgtEl>
                                          <p:spTgt spid="50"/>
                                        </p:tgtEl>
                                        <p:attrNameLst>
                                          <p:attrName>ppt_y</p:attrName>
                                        </p:attrNameLst>
                                      </p:cBhvr>
                                      <p:tavLst>
                                        <p:tav tm="0">
                                          <p:val>
                                            <p:strVal val="#ppt_y-#ppt_h/2"/>
                                          </p:val>
                                        </p:tav>
                                        <p:tav tm="100000">
                                          <p:val>
                                            <p:strVal val="#ppt_y"/>
                                          </p:val>
                                        </p:tav>
                                      </p:tavLst>
                                    </p:anim>
                                    <p:anim calcmode="lin" valueType="num">
                                      <p:cBhvr>
                                        <p:cTn id="102" dur="500" fill="hold"/>
                                        <p:tgtEl>
                                          <p:spTgt spid="50"/>
                                        </p:tgtEl>
                                        <p:attrNameLst>
                                          <p:attrName>ppt_w</p:attrName>
                                        </p:attrNameLst>
                                      </p:cBhvr>
                                      <p:tavLst>
                                        <p:tav tm="0">
                                          <p:val>
                                            <p:strVal val="#ppt_w"/>
                                          </p:val>
                                        </p:tav>
                                        <p:tav tm="100000">
                                          <p:val>
                                            <p:strVal val="#ppt_w"/>
                                          </p:val>
                                        </p:tav>
                                      </p:tavLst>
                                    </p:anim>
                                    <p:anim calcmode="lin" valueType="num">
                                      <p:cBhvr>
                                        <p:cTn id="103" dur="500" fill="hold"/>
                                        <p:tgtEl>
                                          <p:spTgt spid="50"/>
                                        </p:tgtEl>
                                        <p:attrNameLst>
                                          <p:attrName>ppt_h</p:attrName>
                                        </p:attrNameLst>
                                      </p:cBhvr>
                                      <p:tavLst>
                                        <p:tav tm="0">
                                          <p:val>
                                            <p:fltVal val="0"/>
                                          </p:val>
                                        </p:tav>
                                        <p:tav tm="100000">
                                          <p:val>
                                            <p:strVal val="#ppt_h"/>
                                          </p:val>
                                        </p:tav>
                                      </p:tavLst>
                                    </p:anim>
                                  </p:childTnLst>
                                </p:cTn>
                              </p:par>
                              <p:par>
                                <p:cTn id="104" presetID="17" presetClass="entr" presetSubtype="1" fill="hold" nodeType="withEffect">
                                  <p:stCondLst>
                                    <p:cond delay="0"/>
                                  </p:stCondLst>
                                  <p:childTnLst>
                                    <p:set>
                                      <p:cBhvr>
                                        <p:cTn id="105" dur="1" fill="hold">
                                          <p:stCondLst>
                                            <p:cond delay="0"/>
                                          </p:stCondLst>
                                        </p:cTn>
                                        <p:tgtEl>
                                          <p:spTgt spid="61"/>
                                        </p:tgtEl>
                                        <p:attrNameLst>
                                          <p:attrName>style.visibility</p:attrName>
                                        </p:attrNameLst>
                                      </p:cBhvr>
                                      <p:to>
                                        <p:strVal val="visible"/>
                                      </p:to>
                                    </p:set>
                                    <p:anim calcmode="lin" valueType="num">
                                      <p:cBhvr>
                                        <p:cTn id="106" dur="500" fill="hold"/>
                                        <p:tgtEl>
                                          <p:spTgt spid="61"/>
                                        </p:tgtEl>
                                        <p:attrNameLst>
                                          <p:attrName>ppt_x</p:attrName>
                                        </p:attrNameLst>
                                      </p:cBhvr>
                                      <p:tavLst>
                                        <p:tav tm="0">
                                          <p:val>
                                            <p:strVal val="#ppt_x"/>
                                          </p:val>
                                        </p:tav>
                                        <p:tav tm="100000">
                                          <p:val>
                                            <p:strVal val="#ppt_x"/>
                                          </p:val>
                                        </p:tav>
                                      </p:tavLst>
                                    </p:anim>
                                    <p:anim calcmode="lin" valueType="num">
                                      <p:cBhvr>
                                        <p:cTn id="107" dur="500" fill="hold"/>
                                        <p:tgtEl>
                                          <p:spTgt spid="61"/>
                                        </p:tgtEl>
                                        <p:attrNameLst>
                                          <p:attrName>ppt_y</p:attrName>
                                        </p:attrNameLst>
                                      </p:cBhvr>
                                      <p:tavLst>
                                        <p:tav tm="0">
                                          <p:val>
                                            <p:strVal val="#ppt_y-#ppt_h/2"/>
                                          </p:val>
                                        </p:tav>
                                        <p:tav tm="100000">
                                          <p:val>
                                            <p:strVal val="#ppt_y"/>
                                          </p:val>
                                        </p:tav>
                                      </p:tavLst>
                                    </p:anim>
                                    <p:anim calcmode="lin" valueType="num">
                                      <p:cBhvr>
                                        <p:cTn id="108" dur="500" fill="hold"/>
                                        <p:tgtEl>
                                          <p:spTgt spid="61"/>
                                        </p:tgtEl>
                                        <p:attrNameLst>
                                          <p:attrName>ppt_w</p:attrName>
                                        </p:attrNameLst>
                                      </p:cBhvr>
                                      <p:tavLst>
                                        <p:tav tm="0">
                                          <p:val>
                                            <p:strVal val="#ppt_w"/>
                                          </p:val>
                                        </p:tav>
                                        <p:tav tm="100000">
                                          <p:val>
                                            <p:strVal val="#ppt_w"/>
                                          </p:val>
                                        </p:tav>
                                      </p:tavLst>
                                    </p:anim>
                                    <p:anim calcmode="lin" valueType="num">
                                      <p:cBhvr>
                                        <p:cTn id="109" dur="500" fill="hold"/>
                                        <p:tgtEl>
                                          <p:spTgt spid="61"/>
                                        </p:tgtEl>
                                        <p:attrNameLst>
                                          <p:attrName>ppt_h</p:attrName>
                                        </p:attrNameLst>
                                      </p:cBhvr>
                                      <p:tavLst>
                                        <p:tav tm="0">
                                          <p:val>
                                            <p:fltVal val="0"/>
                                          </p:val>
                                        </p:tav>
                                        <p:tav tm="100000">
                                          <p:val>
                                            <p:strVal val="#ppt_h"/>
                                          </p:val>
                                        </p:tav>
                                      </p:tavLst>
                                    </p:anim>
                                  </p:childTnLst>
                                </p:cTn>
                              </p:par>
                            </p:childTnLst>
                          </p:cTn>
                        </p:par>
                        <p:par>
                          <p:cTn id="110" fill="hold">
                            <p:stCondLst>
                              <p:cond delay="500"/>
                            </p:stCondLst>
                            <p:childTnLst>
                              <p:par>
                                <p:cTn id="111" presetID="53" presetClass="entr" presetSubtype="16" fill="hold" grpId="0" nodeType="afterEffect">
                                  <p:stCondLst>
                                    <p:cond delay="0"/>
                                  </p:stCondLst>
                                  <p:childTnLst>
                                    <p:set>
                                      <p:cBhvr>
                                        <p:cTn id="112" dur="1" fill="hold">
                                          <p:stCondLst>
                                            <p:cond delay="0"/>
                                          </p:stCondLst>
                                        </p:cTn>
                                        <p:tgtEl>
                                          <p:spTgt spid="70"/>
                                        </p:tgtEl>
                                        <p:attrNameLst>
                                          <p:attrName>style.visibility</p:attrName>
                                        </p:attrNameLst>
                                      </p:cBhvr>
                                      <p:to>
                                        <p:strVal val="visible"/>
                                      </p:to>
                                    </p:set>
                                    <p:anim calcmode="lin" valueType="num">
                                      <p:cBhvr>
                                        <p:cTn id="113" dur="500" fill="hold"/>
                                        <p:tgtEl>
                                          <p:spTgt spid="70"/>
                                        </p:tgtEl>
                                        <p:attrNameLst>
                                          <p:attrName>ppt_w</p:attrName>
                                        </p:attrNameLst>
                                      </p:cBhvr>
                                      <p:tavLst>
                                        <p:tav tm="0">
                                          <p:val>
                                            <p:fltVal val="0"/>
                                          </p:val>
                                        </p:tav>
                                        <p:tav tm="100000">
                                          <p:val>
                                            <p:strVal val="#ppt_w"/>
                                          </p:val>
                                        </p:tav>
                                      </p:tavLst>
                                    </p:anim>
                                    <p:anim calcmode="lin" valueType="num">
                                      <p:cBhvr>
                                        <p:cTn id="114" dur="500" fill="hold"/>
                                        <p:tgtEl>
                                          <p:spTgt spid="70"/>
                                        </p:tgtEl>
                                        <p:attrNameLst>
                                          <p:attrName>ppt_h</p:attrName>
                                        </p:attrNameLst>
                                      </p:cBhvr>
                                      <p:tavLst>
                                        <p:tav tm="0">
                                          <p:val>
                                            <p:fltVal val="0"/>
                                          </p:val>
                                        </p:tav>
                                        <p:tav tm="100000">
                                          <p:val>
                                            <p:strVal val="#ppt_h"/>
                                          </p:val>
                                        </p:tav>
                                      </p:tavLst>
                                    </p:anim>
                                    <p:animEffect transition="in" filter="fade">
                                      <p:cBhvr>
                                        <p:cTn id="115" dur="500"/>
                                        <p:tgtEl>
                                          <p:spTgt spid="70"/>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 calcmode="lin" valueType="num">
                                      <p:cBhvr>
                                        <p:cTn id="118" dur="500" fill="hold"/>
                                        <p:tgtEl>
                                          <p:spTgt spid="69"/>
                                        </p:tgtEl>
                                        <p:attrNameLst>
                                          <p:attrName>ppt_w</p:attrName>
                                        </p:attrNameLst>
                                      </p:cBhvr>
                                      <p:tavLst>
                                        <p:tav tm="0">
                                          <p:val>
                                            <p:fltVal val="0"/>
                                          </p:val>
                                        </p:tav>
                                        <p:tav tm="100000">
                                          <p:val>
                                            <p:strVal val="#ppt_w"/>
                                          </p:val>
                                        </p:tav>
                                      </p:tavLst>
                                    </p:anim>
                                    <p:anim calcmode="lin" valueType="num">
                                      <p:cBhvr>
                                        <p:cTn id="119" dur="500" fill="hold"/>
                                        <p:tgtEl>
                                          <p:spTgt spid="69"/>
                                        </p:tgtEl>
                                        <p:attrNameLst>
                                          <p:attrName>ppt_h</p:attrName>
                                        </p:attrNameLst>
                                      </p:cBhvr>
                                      <p:tavLst>
                                        <p:tav tm="0">
                                          <p:val>
                                            <p:fltVal val="0"/>
                                          </p:val>
                                        </p:tav>
                                        <p:tav tm="100000">
                                          <p:val>
                                            <p:strVal val="#ppt_h"/>
                                          </p:val>
                                        </p:tav>
                                      </p:tavLst>
                                    </p:anim>
                                    <p:animEffect transition="in" filter="fade">
                                      <p:cBhvr>
                                        <p:cTn id="120" dur="500"/>
                                        <p:tgtEl>
                                          <p:spTgt spid="69"/>
                                        </p:tgtEl>
                                      </p:cBhvr>
                                    </p:animEffect>
                                  </p:childTnLst>
                                </p:cTn>
                              </p:par>
                              <p:par>
                                <p:cTn id="121" presetID="53" presetClass="entr" presetSubtype="16"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p:cTn id="123" dur="500" fill="hold"/>
                                        <p:tgtEl>
                                          <p:spTgt spid="68"/>
                                        </p:tgtEl>
                                        <p:attrNameLst>
                                          <p:attrName>ppt_w</p:attrName>
                                        </p:attrNameLst>
                                      </p:cBhvr>
                                      <p:tavLst>
                                        <p:tav tm="0">
                                          <p:val>
                                            <p:fltVal val="0"/>
                                          </p:val>
                                        </p:tav>
                                        <p:tav tm="100000">
                                          <p:val>
                                            <p:strVal val="#ppt_w"/>
                                          </p:val>
                                        </p:tav>
                                      </p:tavLst>
                                    </p:anim>
                                    <p:anim calcmode="lin" valueType="num">
                                      <p:cBhvr>
                                        <p:cTn id="124" dur="500" fill="hold"/>
                                        <p:tgtEl>
                                          <p:spTgt spid="68"/>
                                        </p:tgtEl>
                                        <p:attrNameLst>
                                          <p:attrName>ppt_h</p:attrName>
                                        </p:attrNameLst>
                                      </p:cBhvr>
                                      <p:tavLst>
                                        <p:tav tm="0">
                                          <p:val>
                                            <p:fltVal val="0"/>
                                          </p:val>
                                        </p:tav>
                                        <p:tav tm="100000">
                                          <p:val>
                                            <p:strVal val="#ppt_h"/>
                                          </p:val>
                                        </p:tav>
                                      </p:tavLst>
                                    </p:anim>
                                    <p:animEffect transition="in" filter="fade">
                                      <p:cBhvr>
                                        <p:cTn id="125" dur="500"/>
                                        <p:tgtEl>
                                          <p:spTgt spid="68"/>
                                        </p:tgtEl>
                                      </p:cBhvr>
                                    </p:animEffect>
                                  </p:childTnLst>
                                </p:cTn>
                              </p:par>
                            </p:childTnLst>
                          </p:cTn>
                        </p:par>
                      </p:childTnLst>
                    </p:cTn>
                  </p:par>
                  <p:par>
                    <p:cTn id="126" fill="hold">
                      <p:stCondLst>
                        <p:cond delay="indefinite"/>
                      </p:stCondLst>
                      <p:childTnLst>
                        <p:par>
                          <p:cTn id="127" fill="hold">
                            <p:stCondLst>
                              <p:cond delay="0"/>
                            </p:stCondLst>
                            <p:childTnLst>
                              <p:par>
                                <p:cTn id="128" presetID="17" presetClass="entr" presetSubtype="1" fill="hold" nodeType="clickEffect">
                                  <p:stCondLst>
                                    <p:cond delay="0"/>
                                  </p:stCondLst>
                                  <p:childTnLst>
                                    <p:set>
                                      <p:cBhvr>
                                        <p:cTn id="129" dur="1" fill="hold">
                                          <p:stCondLst>
                                            <p:cond delay="0"/>
                                          </p:stCondLst>
                                        </p:cTn>
                                        <p:tgtEl>
                                          <p:spTgt spid="59"/>
                                        </p:tgtEl>
                                        <p:attrNameLst>
                                          <p:attrName>style.visibility</p:attrName>
                                        </p:attrNameLst>
                                      </p:cBhvr>
                                      <p:to>
                                        <p:strVal val="visible"/>
                                      </p:to>
                                    </p:set>
                                    <p:anim calcmode="lin" valueType="num">
                                      <p:cBhvr>
                                        <p:cTn id="130" dur="500" fill="hold"/>
                                        <p:tgtEl>
                                          <p:spTgt spid="59"/>
                                        </p:tgtEl>
                                        <p:attrNameLst>
                                          <p:attrName>ppt_x</p:attrName>
                                        </p:attrNameLst>
                                      </p:cBhvr>
                                      <p:tavLst>
                                        <p:tav tm="0">
                                          <p:val>
                                            <p:strVal val="#ppt_x"/>
                                          </p:val>
                                        </p:tav>
                                        <p:tav tm="100000">
                                          <p:val>
                                            <p:strVal val="#ppt_x"/>
                                          </p:val>
                                        </p:tav>
                                      </p:tavLst>
                                    </p:anim>
                                    <p:anim calcmode="lin" valueType="num">
                                      <p:cBhvr>
                                        <p:cTn id="131" dur="500" fill="hold"/>
                                        <p:tgtEl>
                                          <p:spTgt spid="59"/>
                                        </p:tgtEl>
                                        <p:attrNameLst>
                                          <p:attrName>ppt_y</p:attrName>
                                        </p:attrNameLst>
                                      </p:cBhvr>
                                      <p:tavLst>
                                        <p:tav tm="0">
                                          <p:val>
                                            <p:strVal val="#ppt_y-#ppt_h/2"/>
                                          </p:val>
                                        </p:tav>
                                        <p:tav tm="100000">
                                          <p:val>
                                            <p:strVal val="#ppt_y"/>
                                          </p:val>
                                        </p:tav>
                                      </p:tavLst>
                                    </p:anim>
                                    <p:anim calcmode="lin" valueType="num">
                                      <p:cBhvr>
                                        <p:cTn id="132" dur="500" fill="hold"/>
                                        <p:tgtEl>
                                          <p:spTgt spid="59"/>
                                        </p:tgtEl>
                                        <p:attrNameLst>
                                          <p:attrName>ppt_w</p:attrName>
                                        </p:attrNameLst>
                                      </p:cBhvr>
                                      <p:tavLst>
                                        <p:tav tm="0">
                                          <p:val>
                                            <p:strVal val="#ppt_w"/>
                                          </p:val>
                                        </p:tav>
                                        <p:tav tm="100000">
                                          <p:val>
                                            <p:strVal val="#ppt_w"/>
                                          </p:val>
                                        </p:tav>
                                      </p:tavLst>
                                    </p:anim>
                                    <p:anim calcmode="lin" valueType="num">
                                      <p:cBhvr>
                                        <p:cTn id="133" dur="500" fill="hold"/>
                                        <p:tgtEl>
                                          <p:spTgt spid="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8" grpId="0" animBg="1"/>
      <p:bldP spid="69" grpId="0" animBg="1"/>
      <p:bldP spid="7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a:t>
            </a:r>
            <a:r>
              <a:rPr lang="zh-CN" altLang="en-US" dirty="0"/>
              <a:t>一致性协议：</a:t>
            </a:r>
            <a:r>
              <a:rPr lang="en-US" altLang="zh-CN" dirty="0"/>
              <a:t>MESI</a:t>
            </a:r>
            <a:endParaRPr lang="zh-CN" altLang="en-US" dirty="0"/>
          </a:p>
        </p:txBody>
      </p:sp>
      <p:sp>
        <p:nvSpPr>
          <p:cNvPr id="49" name="内容占位符 48"/>
          <p:cNvSpPr>
            <a:spLocks noGrp="1"/>
          </p:cNvSpPr>
          <p:nvPr>
            <p:ph idx="1"/>
          </p:nvPr>
        </p:nvSpPr>
        <p:spPr>
          <a:xfrm>
            <a:off x="1907704" y="5327671"/>
            <a:ext cx="3552678" cy="405585"/>
          </a:xfrm>
        </p:spPr>
        <p:txBody>
          <a:bodyPr/>
          <a:lstStyle/>
          <a:p>
            <a:pPr marL="0" indent="0" algn="ctr">
              <a:buNone/>
            </a:pPr>
            <a:r>
              <a:rPr lang="en-US" altLang="zh-CN" sz="2000" dirty="0">
                <a:solidFill>
                  <a:srgbClr val="0000FF"/>
                </a:solidFill>
              </a:rPr>
              <a:t>S/~S  =  shared / NOT shared</a:t>
            </a:r>
            <a:endParaRPr lang="zh-CN" altLang="en-US" sz="2000" dirty="0">
              <a:solidFill>
                <a:srgbClr val="0000FF"/>
              </a:solidFill>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ED3F22B2-7D63-430B-B4A1-D7AF97ACBFD2}" type="slidenum">
              <a:rPr kumimoji="0" lang="zh-CN" altLang="en-US" sz="1200" b="1" i="0" u="none" strike="noStrike" kern="1200" cap="none" spc="0" normalizeH="0" baseline="0" noProof="0" smtClean="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69</a:t>
            </a:fld>
            <a:endParaRPr kumimoji="0" lang="en-US" altLang="zh-CN" sz="1200" b="1" i="0" u="none" strike="noStrike" kern="1200" cap="none" spc="0" normalizeH="0" baseline="0" noProof="0" dirty="0">
              <a:ln>
                <a:noFill/>
              </a:ln>
              <a:solidFill>
                <a:srgbClr val="000000"/>
              </a:solidFill>
              <a:effectLst/>
              <a:uLnTx/>
              <a:uFillTx/>
              <a:latin typeface="Arial Black" pitchFamily="34" charset="0"/>
              <a:ea typeface="宋体" pitchFamily="2" charset="-122"/>
              <a:cs typeface="+mn-cs"/>
            </a:endParaRPr>
          </a:p>
        </p:txBody>
      </p:sp>
      <p:sp>
        <p:nvSpPr>
          <p:cNvPr id="6" name="椭圆 5"/>
          <p:cNvSpPr>
            <a:spLocks noChangeAspect="1"/>
          </p:cNvSpPr>
          <p:nvPr/>
        </p:nvSpPr>
        <p:spPr bwMode="auto">
          <a:xfrm>
            <a:off x="1066533" y="1309124"/>
            <a:ext cx="1224136" cy="1224000"/>
          </a:xfrm>
          <a:prstGeom prst="ellipse">
            <a:avLst/>
          </a:prstGeom>
          <a:solidFill>
            <a:srgbClr val="FFE5FF"/>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Invalid</a:t>
            </a:r>
            <a:endPar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7" name="椭圆 6"/>
          <p:cNvSpPr>
            <a:spLocks noChangeAspect="1"/>
          </p:cNvSpPr>
          <p:nvPr/>
        </p:nvSpPr>
        <p:spPr bwMode="auto">
          <a:xfrm>
            <a:off x="5375968" y="1309124"/>
            <a:ext cx="1224136" cy="1224000"/>
          </a:xfrm>
          <a:prstGeom prst="ellipse">
            <a:avLst/>
          </a:prstGeom>
          <a:solidFill>
            <a:srgbClr val="FFE5FF"/>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Shared</a:t>
            </a:r>
            <a:endPar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8" name="椭圆 7"/>
          <p:cNvSpPr>
            <a:spLocks noChangeAspect="1"/>
          </p:cNvSpPr>
          <p:nvPr/>
        </p:nvSpPr>
        <p:spPr bwMode="auto">
          <a:xfrm>
            <a:off x="1066533" y="4073891"/>
            <a:ext cx="1224136" cy="1224000"/>
          </a:xfrm>
          <a:prstGeom prst="ellipse">
            <a:avLst/>
          </a:prstGeom>
          <a:solidFill>
            <a:srgbClr val="FFE5FF"/>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Exclusive</a:t>
            </a:r>
            <a:endPar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9" name="椭圆 8"/>
          <p:cNvSpPr>
            <a:spLocks noChangeAspect="1"/>
          </p:cNvSpPr>
          <p:nvPr/>
        </p:nvSpPr>
        <p:spPr bwMode="auto">
          <a:xfrm>
            <a:off x="5374155" y="4073891"/>
            <a:ext cx="1224136" cy="1224000"/>
          </a:xfrm>
          <a:prstGeom prst="ellipse">
            <a:avLst/>
          </a:prstGeom>
          <a:solidFill>
            <a:srgbClr val="FFE5FF"/>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Modified</a:t>
            </a:r>
            <a:endPar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12" name="弧形 11"/>
          <p:cNvSpPr>
            <a:spLocks noChangeAspect="1"/>
          </p:cNvSpPr>
          <p:nvPr/>
        </p:nvSpPr>
        <p:spPr bwMode="auto">
          <a:xfrm>
            <a:off x="6097891" y="970230"/>
            <a:ext cx="500400" cy="500400"/>
          </a:xfrm>
          <a:prstGeom prst="arc">
            <a:avLst>
              <a:gd name="adj1" fmla="val 9510347"/>
              <a:gd name="adj2" fmla="val 4526667"/>
            </a:avLst>
          </a:prstGeom>
          <a:noFill/>
          <a:ln w="28575" cap="flat" cmpd="sng" algn="ctr">
            <a:solidFill>
              <a:schemeClr val="tx1"/>
            </a:solidFill>
            <a:prstDash val="solid"/>
            <a:round/>
            <a:headEnd type="triangle" w="med" len="lg"/>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4" name="弧形 13"/>
          <p:cNvSpPr>
            <a:spLocks noChangeAspect="1"/>
          </p:cNvSpPr>
          <p:nvPr/>
        </p:nvSpPr>
        <p:spPr bwMode="auto">
          <a:xfrm>
            <a:off x="777213" y="1121892"/>
            <a:ext cx="500400" cy="500400"/>
          </a:xfrm>
          <a:prstGeom prst="arc">
            <a:avLst>
              <a:gd name="adj1" fmla="val 3899956"/>
              <a:gd name="adj2" fmla="val 1221246"/>
            </a:avLst>
          </a:prstGeom>
          <a:noFill/>
          <a:ln w="28575" cap="flat" cmpd="sng" algn="ctr">
            <a:solidFill>
              <a:schemeClr val="tx1"/>
            </a:solidFill>
            <a:prstDash val="solid"/>
            <a:round/>
            <a:headEnd type="triangle" w="med" len="lg"/>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5" name="弧形 14"/>
          <p:cNvSpPr>
            <a:spLocks noChangeAspect="1"/>
          </p:cNvSpPr>
          <p:nvPr/>
        </p:nvSpPr>
        <p:spPr bwMode="auto">
          <a:xfrm>
            <a:off x="720979" y="4828807"/>
            <a:ext cx="500400" cy="500400"/>
          </a:xfrm>
          <a:prstGeom prst="arc">
            <a:avLst>
              <a:gd name="adj1" fmla="val 88908"/>
              <a:gd name="adj2" fmla="val 18008154"/>
            </a:avLst>
          </a:prstGeom>
          <a:noFill/>
          <a:ln w="28575" cap="flat" cmpd="sng" algn="ctr">
            <a:solidFill>
              <a:schemeClr val="tx1"/>
            </a:solidFill>
            <a:prstDash val="solid"/>
            <a:round/>
            <a:headEnd type="triangle" w="med" len="lg"/>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6" name="弧形 15"/>
          <p:cNvSpPr>
            <a:spLocks noChangeAspect="1"/>
          </p:cNvSpPr>
          <p:nvPr/>
        </p:nvSpPr>
        <p:spPr bwMode="auto">
          <a:xfrm>
            <a:off x="6424720" y="4771364"/>
            <a:ext cx="500400" cy="500400"/>
          </a:xfrm>
          <a:prstGeom prst="arc">
            <a:avLst>
              <a:gd name="adj1" fmla="val 14785037"/>
              <a:gd name="adj2" fmla="val 9768244"/>
            </a:avLst>
          </a:prstGeom>
          <a:noFill/>
          <a:ln w="28575" cap="flat" cmpd="sng" algn="ctr">
            <a:solidFill>
              <a:schemeClr val="tx1"/>
            </a:solidFill>
            <a:prstDash val="solid"/>
            <a:round/>
            <a:headEnd type="triangle" w="med" len="lg"/>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7" name="任意多边形 16"/>
          <p:cNvSpPr/>
          <p:nvPr/>
        </p:nvSpPr>
        <p:spPr bwMode="auto">
          <a:xfrm>
            <a:off x="2001215" y="753383"/>
            <a:ext cx="3665912" cy="631767"/>
          </a:xfrm>
          <a:custGeom>
            <a:avLst/>
            <a:gdLst>
              <a:gd name="connsiteX0" fmla="*/ 0 w 3665912"/>
              <a:gd name="connsiteY0" fmla="*/ 689956 h 689956"/>
              <a:gd name="connsiteX1" fmla="*/ 1745672 w 3665912"/>
              <a:gd name="connsiteY1" fmla="*/ 0 h 689956"/>
              <a:gd name="connsiteX2" fmla="*/ 3665912 w 3665912"/>
              <a:gd name="connsiteY2" fmla="*/ 689956 h 689956"/>
            </a:gdLst>
            <a:ahLst/>
            <a:cxnLst>
              <a:cxn ang="0">
                <a:pos x="connsiteX0" y="connsiteY0"/>
              </a:cxn>
              <a:cxn ang="0">
                <a:pos x="connsiteX1" y="connsiteY1"/>
              </a:cxn>
              <a:cxn ang="0">
                <a:pos x="connsiteX2" y="connsiteY2"/>
              </a:cxn>
            </a:cxnLst>
            <a:rect l="l" t="t" r="r" b="b"/>
            <a:pathLst>
              <a:path w="3665912" h="689956">
                <a:moveTo>
                  <a:pt x="0" y="689956"/>
                </a:moveTo>
                <a:cubicBezTo>
                  <a:pt x="567343" y="344978"/>
                  <a:pt x="1134687" y="0"/>
                  <a:pt x="1745672" y="0"/>
                </a:cubicBezTo>
                <a:cubicBezTo>
                  <a:pt x="2356657" y="0"/>
                  <a:pt x="3011284" y="344978"/>
                  <a:pt x="3665912" y="689956"/>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19" name="任意多边形 18"/>
          <p:cNvSpPr/>
          <p:nvPr/>
        </p:nvSpPr>
        <p:spPr bwMode="auto">
          <a:xfrm>
            <a:off x="2217345" y="1121892"/>
            <a:ext cx="3225339" cy="479390"/>
          </a:xfrm>
          <a:custGeom>
            <a:avLst/>
            <a:gdLst>
              <a:gd name="connsiteX0" fmla="*/ 3217026 w 3217026"/>
              <a:gd name="connsiteY0" fmla="*/ 548640 h 548640"/>
              <a:gd name="connsiteX1" fmla="*/ 1554480 w 3217026"/>
              <a:gd name="connsiteY1" fmla="*/ 0 h 548640"/>
              <a:gd name="connsiteX2" fmla="*/ 0 w 3217026"/>
              <a:gd name="connsiteY2" fmla="*/ 548640 h 548640"/>
            </a:gdLst>
            <a:ahLst/>
            <a:cxnLst>
              <a:cxn ang="0">
                <a:pos x="connsiteX0" y="connsiteY0"/>
              </a:cxn>
              <a:cxn ang="0">
                <a:pos x="connsiteX1" y="connsiteY1"/>
              </a:cxn>
              <a:cxn ang="0">
                <a:pos x="connsiteX2" y="connsiteY2"/>
              </a:cxn>
            </a:cxnLst>
            <a:rect l="l" t="t" r="r" b="b"/>
            <a:pathLst>
              <a:path w="3217026" h="548640">
                <a:moveTo>
                  <a:pt x="3217026" y="548640"/>
                </a:moveTo>
                <a:cubicBezTo>
                  <a:pt x="2653838" y="274320"/>
                  <a:pt x="2090651" y="0"/>
                  <a:pt x="1554480" y="0"/>
                </a:cubicBezTo>
                <a:cubicBezTo>
                  <a:pt x="1018309" y="0"/>
                  <a:pt x="509154" y="274320"/>
                  <a:pt x="0" y="548640"/>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0" name="任意多边形 19"/>
          <p:cNvSpPr/>
          <p:nvPr/>
        </p:nvSpPr>
        <p:spPr bwMode="auto">
          <a:xfrm>
            <a:off x="870684" y="2224737"/>
            <a:ext cx="282632" cy="2144683"/>
          </a:xfrm>
          <a:custGeom>
            <a:avLst/>
            <a:gdLst>
              <a:gd name="connsiteX0" fmla="*/ 332544 w 332544"/>
              <a:gd name="connsiteY0" fmla="*/ 2144683 h 2144683"/>
              <a:gd name="connsiteX1" fmla="*/ 35 w 332544"/>
              <a:gd name="connsiteY1" fmla="*/ 1072342 h 2144683"/>
              <a:gd name="connsiteX2" fmla="*/ 315919 w 332544"/>
              <a:gd name="connsiteY2" fmla="*/ 0 h 2144683"/>
            </a:gdLst>
            <a:ahLst/>
            <a:cxnLst>
              <a:cxn ang="0">
                <a:pos x="connsiteX0" y="connsiteY0"/>
              </a:cxn>
              <a:cxn ang="0">
                <a:pos x="connsiteX1" y="connsiteY1"/>
              </a:cxn>
              <a:cxn ang="0">
                <a:pos x="connsiteX2" y="connsiteY2"/>
              </a:cxn>
            </a:cxnLst>
            <a:rect l="l" t="t" r="r" b="b"/>
            <a:pathLst>
              <a:path w="332544" h="2144683">
                <a:moveTo>
                  <a:pt x="332544" y="2144683"/>
                </a:moveTo>
                <a:cubicBezTo>
                  <a:pt x="167675" y="1787236"/>
                  <a:pt x="2806" y="1429789"/>
                  <a:pt x="35" y="1072342"/>
                </a:cubicBezTo>
                <a:cubicBezTo>
                  <a:pt x="-2736" y="714895"/>
                  <a:pt x="156591" y="357447"/>
                  <a:pt x="315919" y="0"/>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1" name="任意多边形 20"/>
          <p:cNvSpPr/>
          <p:nvPr/>
        </p:nvSpPr>
        <p:spPr bwMode="auto">
          <a:xfrm>
            <a:off x="1519076" y="2507370"/>
            <a:ext cx="166255" cy="1587730"/>
          </a:xfrm>
          <a:custGeom>
            <a:avLst/>
            <a:gdLst>
              <a:gd name="connsiteX0" fmla="*/ 0 w 207952"/>
              <a:gd name="connsiteY0" fmla="*/ 0 h 1587730"/>
              <a:gd name="connsiteX1" fmla="*/ 207819 w 207952"/>
              <a:gd name="connsiteY1" fmla="*/ 723207 h 1587730"/>
              <a:gd name="connsiteX2" fmla="*/ 24939 w 207952"/>
              <a:gd name="connsiteY2" fmla="*/ 1587730 h 1587730"/>
            </a:gdLst>
            <a:ahLst/>
            <a:cxnLst>
              <a:cxn ang="0">
                <a:pos x="connsiteX0" y="connsiteY0"/>
              </a:cxn>
              <a:cxn ang="0">
                <a:pos x="connsiteX1" y="connsiteY1"/>
              </a:cxn>
              <a:cxn ang="0">
                <a:pos x="connsiteX2" y="connsiteY2"/>
              </a:cxn>
            </a:cxnLst>
            <a:rect l="l" t="t" r="r" b="b"/>
            <a:pathLst>
              <a:path w="207952" h="1587730">
                <a:moveTo>
                  <a:pt x="0" y="0"/>
                </a:moveTo>
                <a:cubicBezTo>
                  <a:pt x="101831" y="229292"/>
                  <a:pt x="203662" y="458585"/>
                  <a:pt x="207819" y="723207"/>
                </a:cubicBezTo>
                <a:cubicBezTo>
                  <a:pt x="211976" y="987829"/>
                  <a:pt x="118457" y="1287779"/>
                  <a:pt x="24939" y="1587730"/>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2" name="任意多边形 21"/>
          <p:cNvSpPr/>
          <p:nvPr/>
        </p:nvSpPr>
        <p:spPr bwMode="auto">
          <a:xfrm>
            <a:off x="2117593" y="2341115"/>
            <a:ext cx="349142" cy="1886989"/>
          </a:xfrm>
          <a:custGeom>
            <a:avLst/>
            <a:gdLst>
              <a:gd name="connsiteX0" fmla="*/ 8312 w 349142"/>
              <a:gd name="connsiteY0" fmla="*/ 0 h 1886989"/>
              <a:gd name="connsiteX1" fmla="*/ 349134 w 349142"/>
              <a:gd name="connsiteY1" fmla="*/ 964276 h 1886989"/>
              <a:gd name="connsiteX2" fmla="*/ 0 w 349142"/>
              <a:gd name="connsiteY2" fmla="*/ 1886989 h 1886989"/>
            </a:gdLst>
            <a:ahLst/>
            <a:cxnLst>
              <a:cxn ang="0">
                <a:pos x="connsiteX0" y="connsiteY0"/>
              </a:cxn>
              <a:cxn ang="0">
                <a:pos x="connsiteX1" y="connsiteY1"/>
              </a:cxn>
              <a:cxn ang="0">
                <a:pos x="connsiteX2" y="connsiteY2"/>
              </a:cxn>
            </a:cxnLst>
            <a:rect l="l" t="t" r="r" b="b"/>
            <a:pathLst>
              <a:path w="349142" h="1886989">
                <a:moveTo>
                  <a:pt x="8312" y="0"/>
                </a:moveTo>
                <a:cubicBezTo>
                  <a:pt x="179415" y="324889"/>
                  <a:pt x="350519" y="649778"/>
                  <a:pt x="349134" y="964276"/>
                </a:cubicBezTo>
                <a:cubicBezTo>
                  <a:pt x="347749" y="1278774"/>
                  <a:pt x="0" y="1886989"/>
                  <a:pt x="0" y="1886989"/>
                </a:cubicBezTo>
              </a:path>
            </a:pathLst>
          </a:custGeom>
          <a:noFill/>
          <a:ln w="28575" cap="flat" cmpd="sng" algn="ctr">
            <a:solidFill>
              <a:srgbClr val="FF00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3" name="任意多边形 22"/>
          <p:cNvSpPr/>
          <p:nvPr/>
        </p:nvSpPr>
        <p:spPr bwMode="auto">
          <a:xfrm>
            <a:off x="6140953" y="2507370"/>
            <a:ext cx="283767" cy="1587730"/>
          </a:xfrm>
          <a:custGeom>
            <a:avLst/>
            <a:gdLst>
              <a:gd name="connsiteX0" fmla="*/ 0 w 349167"/>
              <a:gd name="connsiteY0" fmla="*/ 1587730 h 1587730"/>
              <a:gd name="connsiteX1" fmla="*/ 349134 w 349167"/>
              <a:gd name="connsiteY1" fmla="*/ 847898 h 1587730"/>
              <a:gd name="connsiteX2" fmla="*/ 16625 w 349167"/>
              <a:gd name="connsiteY2" fmla="*/ 0 h 1587730"/>
            </a:gdLst>
            <a:ahLst/>
            <a:cxnLst>
              <a:cxn ang="0">
                <a:pos x="connsiteX0" y="connsiteY0"/>
              </a:cxn>
              <a:cxn ang="0">
                <a:pos x="connsiteX1" y="connsiteY1"/>
              </a:cxn>
              <a:cxn ang="0">
                <a:pos x="connsiteX2" y="connsiteY2"/>
              </a:cxn>
            </a:cxnLst>
            <a:rect l="l" t="t" r="r" b="b"/>
            <a:pathLst>
              <a:path w="349167" h="1587730">
                <a:moveTo>
                  <a:pt x="0" y="1587730"/>
                </a:moveTo>
                <a:cubicBezTo>
                  <a:pt x="173181" y="1350125"/>
                  <a:pt x="346363" y="1112520"/>
                  <a:pt x="349134" y="847898"/>
                </a:cubicBezTo>
                <a:cubicBezTo>
                  <a:pt x="351905" y="583276"/>
                  <a:pt x="184265" y="291638"/>
                  <a:pt x="16625" y="0"/>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25" name="直接箭头连接符 24"/>
          <p:cNvCxnSpPr/>
          <p:nvPr/>
        </p:nvCxnSpPr>
        <p:spPr bwMode="auto">
          <a:xfrm>
            <a:off x="2290669" y="4828807"/>
            <a:ext cx="3083486" cy="0"/>
          </a:xfrm>
          <a:prstGeom prst="straightConnector1">
            <a:avLst/>
          </a:prstGeom>
          <a:noFill/>
          <a:ln w="28575" cap="flat" cmpd="sng" algn="ctr">
            <a:solidFill>
              <a:schemeClr val="tx1"/>
            </a:solidFill>
            <a:prstDash val="solid"/>
            <a:round/>
            <a:headEnd type="none" w="med" len="med"/>
            <a:tailEnd type="triangle" w="med" len="lg"/>
          </a:ln>
          <a:effectLst/>
        </p:spPr>
      </p:cxnSp>
      <p:sp>
        <p:nvSpPr>
          <p:cNvPr id="27" name="任意多边形 26"/>
          <p:cNvSpPr/>
          <p:nvPr/>
        </p:nvSpPr>
        <p:spPr bwMode="auto">
          <a:xfrm>
            <a:off x="2300473" y="2440868"/>
            <a:ext cx="3374967" cy="2252749"/>
          </a:xfrm>
          <a:custGeom>
            <a:avLst/>
            <a:gdLst>
              <a:gd name="connsiteX0" fmla="*/ 3374967 w 3374967"/>
              <a:gd name="connsiteY0" fmla="*/ 0 h 2252749"/>
              <a:gd name="connsiteX1" fmla="*/ 2103120 w 3374967"/>
              <a:gd name="connsiteY1" fmla="*/ 1421476 h 2252749"/>
              <a:gd name="connsiteX2" fmla="*/ 0 w 3374967"/>
              <a:gd name="connsiteY2" fmla="*/ 2252749 h 2252749"/>
            </a:gdLst>
            <a:ahLst/>
            <a:cxnLst>
              <a:cxn ang="0">
                <a:pos x="connsiteX0" y="connsiteY0"/>
              </a:cxn>
              <a:cxn ang="0">
                <a:pos x="connsiteX1" y="connsiteY1"/>
              </a:cxn>
              <a:cxn ang="0">
                <a:pos x="connsiteX2" y="connsiteY2"/>
              </a:cxn>
            </a:cxnLst>
            <a:rect l="l" t="t" r="r" b="b"/>
            <a:pathLst>
              <a:path w="3374967" h="2252749">
                <a:moveTo>
                  <a:pt x="3374967" y="0"/>
                </a:moveTo>
                <a:cubicBezTo>
                  <a:pt x="3020290" y="523009"/>
                  <a:pt x="2665614" y="1046018"/>
                  <a:pt x="2103120" y="1421476"/>
                </a:cubicBezTo>
                <a:cubicBezTo>
                  <a:pt x="1540626" y="1796934"/>
                  <a:pt x="770313" y="2024841"/>
                  <a:pt x="0" y="2252749"/>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8" name="任意多边形 27"/>
          <p:cNvSpPr/>
          <p:nvPr/>
        </p:nvSpPr>
        <p:spPr bwMode="auto">
          <a:xfrm>
            <a:off x="2217345" y="1933791"/>
            <a:ext cx="3133899" cy="2427317"/>
          </a:xfrm>
          <a:custGeom>
            <a:avLst/>
            <a:gdLst>
              <a:gd name="connsiteX0" fmla="*/ 0 w 3133899"/>
              <a:gd name="connsiteY0" fmla="*/ 2427317 h 2427317"/>
              <a:gd name="connsiteX1" fmla="*/ 1180408 w 3133899"/>
              <a:gd name="connsiteY1" fmla="*/ 889462 h 2427317"/>
              <a:gd name="connsiteX2" fmla="*/ 3133899 w 3133899"/>
              <a:gd name="connsiteY2" fmla="*/ 0 h 2427317"/>
            </a:gdLst>
            <a:ahLst/>
            <a:cxnLst>
              <a:cxn ang="0">
                <a:pos x="connsiteX0" y="connsiteY0"/>
              </a:cxn>
              <a:cxn ang="0">
                <a:pos x="connsiteX1" y="connsiteY1"/>
              </a:cxn>
              <a:cxn ang="0">
                <a:pos x="connsiteX2" y="connsiteY2"/>
              </a:cxn>
            </a:cxnLst>
            <a:rect l="l" t="t" r="r" b="b"/>
            <a:pathLst>
              <a:path w="3133899" h="2427317">
                <a:moveTo>
                  <a:pt x="0" y="2427317"/>
                </a:moveTo>
                <a:cubicBezTo>
                  <a:pt x="329046" y="1860666"/>
                  <a:pt x="658092" y="1294015"/>
                  <a:pt x="1180408" y="889462"/>
                </a:cubicBezTo>
                <a:cubicBezTo>
                  <a:pt x="1702725" y="484909"/>
                  <a:pt x="2418312" y="242454"/>
                  <a:pt x="3133899" y="0"/>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29" name="任意多边形 28"/>
          <p:cNvSpPr/>
          <p:nvPr/>
        </p:nvSpPr>
        <p:spPr bwMode="auto">
          <a:xfrm>
            <a:off x="2283847" y="2058482"/>
            <a:ext cx="3541222" cy="2028306"/>
          </a:xfrm>
          <a:custGeom>
            <a:avLst/>
            <a:gdLst>
              <a:gd name="connsiteX0" fmla="*/ 3541222 w 3541222"/>
              <a:gd name="connsiteY0" fmla="*/ 2028306 h 2028306"/>
              <a:gd name="connsiteX1" fmla="*/ 2094808 w 3541222"/>
              <a:gd name="connsiteY1" fmla="*/ 565266 h 2028306"/>
              <a:gd name="connsiteX2" fmla="*/ 0 w 3541222"/>
              <a:gd name="connsiteY2" fmla="*/ 0 h 2028306"/>
            </a:gdLst>
            <a:ahLst/>
            <a:cxnLst>
              <a:cxn ang="0">
                <a:pos x="connsiteX0" y="connsiteY0"/>
              </a:cxn>
              <a:cxn ang="0">
                <a:pos x="connsiteX1" y="connsiteY1"/>
              </a:cxn>
              <a:cxn ang="0">
                <a:pos x="connsiteX2" y="connsiteY2"/>
              </a:cxn>
            </a:cxnLst>
            <a:rect l="l" t="t" r="r" b="b"/>
            <a:pathLst>
              <a:path w="3541222" h="2028306">
                <a:moveTo>
                  <a:pt x="3541222" y="2028306"/>
                </a:moveTo>
                <a:cubicBezTo>
                  <a:pt x="3113117" y="1465811"/>
                  <a:pt x="2685012" y="903317"/>
                  <a:pt x="2094808" y="565266"/>
                </a:cubicBezTo>
                <a:cubicBezTo>
                  <a:pt x="1504604" y="227215"/>
                  <a:pt x="752302" y="113607"/>
                  <a:pt x="0" y="0"/>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0" name="任意多边形 29"/>
          <p:cNvSpPr/>
          <p:nvPr/>
        </p:nvSpPr>
        <p:spPr bwMode="auto">
          <a:xfrm>
            <a:off x="2225658" y="2208111"/>
            <a:ext cx="3233651" cy="2169622"/>
          </a:xfrm>
          <a:custGeom>
            <a:avLst/>
            <a:gdLst>
              <a:gd name="connsiteX0" fmla="*/ 0 w 3233651"/>
              <a:gd name="connsiteY0" fmla="*/ 0 h 2169622"/>
              <a:gd name="connsiteX1" fmla="*/ 1504604 w 3233651"/>
              <a:gd name="connsiteY1" fmla="*/ 1413164 h 2169622"/>
              <a:gd name="connsiteX2" fmla="*/ 3233651 w 3233651"/>
              <a:gd name="connsiteY2" fmla="*/ 2169622 h 2169622"/>
            </a:gdLst>
            <a:ahLst/>
            <a:cxnLst>
              <a:cxn ang="0">
                <a:pos x="connsiteX0" y="connsiteY0"/>
              </a:cxn>
              <a:cxn ang="0">
                <a:pos x="connsiteX1" y="connsiteY1"/>
              </a:cxn>
              <a:cxn ang="0">
                <a:pos x="connsiteX2" y="connsiteY2"/>
              </a:cxn>
            </a:cxnLst>
            <a:rect l="l" t="t" r="r" b="b"/>
            <a:pathLst>
              <a:path w="3233651" h="2169622">
                <a:moveTo>
                  <a:pt x="0" y="0"/>
                </a:moveTo>
                <a:cubicBezTo>
                  <a:pt x="482831" y="525780"/>
                  <a:pt x="965662" y="1051560"/>
                  <a:pt x="1504604" y="1413164"/>
                </a:cubicBezTo>
                <a:cubicBezTo>
                  <a:pt x="2043546" y="1774768"/>
                  <a:pt x="2638598" y="1972195"/>
                  <a:pt x="3233651" y="2169622"/>
                </a:cubicBezTo>
              </a:path>
            </a:pathLst>
          </a:custGeom>
          <a:noFill/>
          <a:ln w="28575" cap="flat" cmpd="sng" algn="ctr">
            <a:solidFill>
              <a:schemeClr val="tx1"/>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28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2" name="矩形 31"/>
          <p:cNvSpPr/>
          <p:nvPr/>
        </p:nvSpPr>
        <p:spPr>
          <a:xfrm>
            <a:off x="640760" y="3147449"/>
            <a:ext cx="500704"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BW</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3" name="矩形 32"/>
          <p:cNvSpPr/>
          <p:nvPr/>
        </p:nvSpPr>
        <p:spPr>
          <a:xfrm>
            <a:off x="1288279" y="3138018"/>
            <a:ext cx="761995"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PR/~S</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4" name="矩形 33"/>
          <p:cNvSpPr/>
          <p:nvPr/>
        </p:nvSpPr>
        <p:spPr>
          <a:xfrm>
            <a:off x="2066295" y="3147449"/>
            <a:ext cx="699478"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PW/S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35" name="矩形 34"/>
          <p:cNvSpPr/>
          <p:nvPr/>
        </p:nvSpPr>
        <p:spPr>
          <a:xfrm>
            <a:off x="870684" y="5314211"/>
            <a:ext cx="415746" cy="307777"/>
          </a:xfrm>
          <a:prstGeom prst="rect">
            <a:avLst/>
          </a:prstGeom>
          <a:no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6" name="矩形 35"/>
          <p:cNvSpPr/>
          <p:nvPr/>
        </p:nvSpPr>
        <p:spPr>
          <a:xfrm>
            <a:off x="6261102" y="5271764"/>
            <a:ext cx="975194" cy="307777"/>
          </a:xfrm>
          <a:prstGeom prst="rect">
            <a:avLst/>
          </a:prstGeom>
          <a:no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PR+PW</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7" name="矩形 36"/>
          <p:cNvSpPr/>
          <p:nvPr/>
        </p:nvSpPr>
        <p:spPr>
          <a:xfrm>
            <a:off x="6006031" y="617462"/>
            <a:ext cx="919089" cy="307777"/>
          </a:xfrm>
          <a:prstGeom prst="rect">
            <a:avLst/>
          </a:prstGeom>
          <a:no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PR+BR</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8" name="矩形 37"/>
          <p:cNvSpPr/>
          <p:nvPr/>
        </p:nvSpPr>
        <p:spPr>
          <a:xfrm>
            <a:off x="558043" y="789609"/>
            <a:ext cx="1004048" cy="307777"/>
          </a:xfrm>
          <a:prstGeom prst="rect">
            <a:avLst/>
          </a:prstGeom>
          <a:no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BR+BW</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9" name="矩形 38"/>
          <p:cNvSpPr/>
          <p:nvPr/>
        </p:nvSpPr>
        <p:spPr>
          <a:xfrm>
            <a:off x="3568180" y="4669128"/>
            <a:ext cx="486278"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PW</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0" name="矩形 39"/>
          <p:cNvSpPr/>
          <p:nvPr/>
        </p:nvSpPr>
        <p:spPr>
          <a:xfrm>
            <a:off x="3449794" y="4046156"/>
            <a:ext cx="486278"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PW</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1" name="矩形 40"/>
          <p:cNvSpPr/>
          <p:nvPr/>
        </p:nvSpPr>
        <p:spPr>
          <a:xfrm>
            <a:off x="3221931" y="3355891"/>
            <a:ext cx="832527"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PW/</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~S</a:t>
            </a:r>
            <a:endPar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endParaRPr>
          </a:p>
        </p:txBody>
      </p:sp>
      <p:sp>
        <p:nvSpPr>
          <p:cNvPr id="42" name="矩形 41"/>
          <p:cNvSpPr/>
          <p:nvPr/>
        </p:nvSpPr>
        <p:spPr>
          <a:xfrm>
            <a:off x="3315677" y="2619905"/>
            <a:ext cx="430173"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BR</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3" name="矩形 42"/>
          <p:cNvSpPr/>
          <p:nvPr/>
        </p:nvSpPr>
        <p:spPr>
          <a:xfrm>
            <a:off x="4220052" y="2581618"/>
            <a:ext cx="500704"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BW</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4" name="矩形 43"/>
          <p:cNvSpPr/>
          <p:nvPr/>
        </p:nvSpPr>
        <p:spPr>
          <a:xfrm>
            <a:off x="3550640" y="979337"/>
            <a:ext cx="500704"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BW</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5" name="矩形 44"/>
          <p:cNvSpPr/>
          <p:nvPr/>
        </p:nvSpPr>
        <p:spPr>
          <a:xfrm>
            <a:off x="3517939" y="581048"/>
            <a:ext cx="628945"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PR/S</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6" name="矩形 45"/>
          <p:cNvSpPr/>
          <p:nvPr/>
        </p:nvSpPr>
        <p:spPr>
          <a:xfrm>
            <a:off x="6223318" y="3138017"/>
            <a:ext cx="430173" cy="307777"/>
          </a:xfrm>
          <a:prstGeom prst="rect">
            <a:avLst/>
          </a:prstGeom>
          <a:solidFill>
            <a:schemeClr val="bg1"/>
          </a:solidFill>
        </p:spPr>
        <p:txBody>
          <a:bodyPr wrap="none" lIns="36000" tIns="0" rIns="36000" bIns="0">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rPr>
              <a:t>BR</a:t>
            </a:r>
            <a:endParaRPr kumimoji="0" lang="zh-CN" altLang="en-US" sz="28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48" name="矩形 47"/>
          <p:cNvSpPr/>
          <p:nvPr/>
        </p:nvSpPr>
        <p:spPr>
          <a:xfrm>
            <a:off x="6961435" y="1518363"/>
            <a:ext cx="1947120" cy="3108543"/>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800" b="1" i="1" u="none" strike="noStrike" kern="0" cap="none" spc="0" normalizeH="0" baseline="0" noProof="0" dirty="0">
                <a:ln>
                  <a:noFill/>
                </a:ln>
                <a:solidFill>
                  <a:srgbClr val="009900"/>
                </a:solidFill>
                <a:effectLst/>
                <a:uLnTx/>
                <a:uFillTx/>
                <a:latin typeface="Times New Roman"/>
                <a:ea typeface="宋体"/>
                <a:cs typeface="+mn-cs"/>
              </a:rPr>
              <a:t>State </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800" b="1" i="1" u="none" strike="noStrike" kern="0" cap="none" spc="0" normalizeH="0" baseline="0" noProof="0" dirty="0">
                <a:ln>
                  <a:noFill/>
                </a:ln>
                <a:solidFill>
                  <a:srgbClr val="009900"/>
                </a:solidFill>
                <a:effectLst/>
                <a:uLnTx/>
                <a:uFillTx/>
                <a:latin typeface="Times New Roman"/>
                <a:ea typeface="宋体"/>
                <a:cs typeface="+mn-cs"/>
              </a:rPr>
              <a:t>transition </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800" b="1" i="1" u="none" strike="noStrike" kern="0" cap="none" spc="0" normalizeH="0" baseline="0" noProof="0" dirty="0">
                <a:ln>
                  <a:noFill/>
                </a:ln>
                <a:solidFill>
                  <a:srgbClr val="009900"/>
                </a:solidFill>
                <a:effectLst/>
                <a:uLnTx/>
                <a:uFillTx/>
                <a:latin typeface="Times New Roman"/>
                <a:ea typeface="宋体"/>
                <a:cs typeface="+mn-cs"/>
              </a:rPr>
              <a:t>diagram </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800" b="1" i="1" u="none" strike="noStrike" kern="0" cap="none" spc="0" normalizeH="0" baseline="0" noProof="0" dirty="0">
                <a:ln>
                  <a:noFill/>
                </a:ln>
                <a:solidFill>
                  <a:srgbClr val="009900"/>
                </a:solidFill>
                <a:effectLst/>
                <a:uLnTx/>
                <a:uFillTx/>
                <a:latin typeface="Times New Roman"/>
                <a:ea typeface="宋体"/>
                <a:cs typeface="+mn-cs"/>
              </a:rPr>
              <a:t>for </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800" b="1" i="1" u="none" strike="noStrike" kern="0" cap="none" spc="0" normalizeH="0" baseline="0" noProof="0" dirty="0">
                <a:ln>
                  <a:noFill/>
                </a:ln>
                <a:solidFill>
                  <a:srgbClr val="009900"/>
                </a:solidFill>
                <a:effectLst/>
                <a:uLnTx/>
                <a:uFillTx/>
                <a:latin typeface="Times New Roman"/>
                <a:ea typeface="宋体"/>
                <a:cs typeface="+mn-cs"/>
              </a:rPr>
              <a:t>a </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800" b="1" i="1" u="none" strike="noStrike" kern="0" cap="none" spc="0" normalizeH="0" baseline="0" noProof="0" dirty="0">
                <a:ln>
                  <a:noFill/>
                </a:ln>
                <a:solidFill>
                  <a:srgbClr val="009900"/>
                </a:solidFill>
                <a:effectLst/>
                <a:uLnTx/>
                <a:uFillTx/>
                <a:latin typeface="Times New Roman"/>
                <a:ea typeface="宋体"/>
                <a:cs typeface="+mn-cs"/>
              </a:rPr>
              <a:t>cache </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altLang="zh-CN" sz="2800" b="1" i="1" u="none" strike="noStrike" kern="0" cap="none" spc="0" normalizeH="0" baseline="0" noProof="0" dirty="0">
                <a:ln>
                  <a:noFill/>
                </a:ln>
                <a:solidFill>
                  <a:srgbClr val="009900"/>
                </a:solidFill>
                <a:effectLst/>
                <a:uLnTx/>
                <a:uFillTx/>
                <a:latin typeface="Times New Roman"/>
                <a:ea typeface="宋体"/>
                <a:cs typeface="+mn-cs"/>
              </a:rPr>
              <a:t>line</a:t>
            </a:r>
            <a:endParaRPr kumimoji="0" lang="zh-CN" altLang="en-US" sz="2800" b="1" i="0" u="none" strike="noStrike" kern="1200" cap="none" spc="0" normalizeH="0" baseline="0" noProof="0" dirty="0">
              <a:ln>
                <a:noFill/>
              </a:ln>
              <a:solidFill>
                <a:srgbClr val="009900"/>
              </a:solidFill>
              <a:effectLst/>
              <a:uLnTx/>
              <a:uFillTx/>
              <a:latin typeface="Times New Roman" pitchFamily="18" charset="0"/>
              <a:ea typeface="宋体" pitchFamily="2" charset="-122"/>
              <a:cs typeface="+mn-cs"/>
            </a:endParaRPr>
          </a:p>
        </p:txBody>
      </p:sp>
      <p:graphicFrame>
        <p:nvGraphicFramePr>
          <p:cNvPr id="50" name="表格 49"/>
          <p:cNvGraphicFramePr>
            <a:graphicFrameLocks noGrp="1"/>
          </p:cNvGraphicFramePr>
          <p:nvPr>
            <p:extLst/>
          </p:nvPr>
        </p:nvGraphicFramePr>
        <p:xfrm>
          <a:off x="755576" y="5764191"/>
          <a:ext cx="5904656" cy="741680"/>
        </p:xfrm>
        <a:graphic>
          <a:graphicData uri="http://schemas.openxmlformats.org/drawingml/2006/table">
            <a:tbl>
              <a:tblPr firstRow="1" bandRow="1">
                <a:tableStyleId>{5940675A-B579-460E-94D1-54222C63F5DA}</a:tableStyleId>
              </a:tblPr>
              <a:tblGrid>
                <a:gridCol w="504055">
                  <a:extLst>
                    <a:ext uri="{9D8B030D-6E8A-4147-A177-3AD203B41FA5}">
                      <a16:colId xmlns:a16="http://schemas.microsoft.com/office/drawing/2014/main" val="20000"/>
                    </a:ext>
                  </a:extLst>
                </a:gridCol>
                <a:gridCol w="2376265">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2448272">
                  <a:extLst>
                    <a:ext uri="{9D8B030D-6E8A-4147-A177-3AD203B41FA5}">
                      <a16:colId xmlns:a16="http://schemas.microsoft.com/office/drawing/2014/main" val="20003"/>
                    </a:ext>
                  </a:extLst>
                </a:gridCol>
              </a:tblGrid>
              <a:tr h="370840">
                <a:tc>
                  <a:txBody>
                    <a:bodyPr/>
                    <a:lstStyle/>
                    <a:p>
                      <a:pPr algn="r"/>
                      <a:r>
                        <a:rPr lang="en-US" altLang="zh-CN" sz="2000" b="1" dirty="0">
                          <a:solidFill>
                            <a:srgbClr val="0000FF"/>
                          </a:solidFill>
                          <a:latin typeface="+mn-lt"/>
                        </a:rPr>
                        <a:t>PR</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000" b="1" dirty="0">
                          <a:solidFill>
                            <a:srgbClr val="0000FF"/>
                          </a:solidFill>
                          <a:latin typeface="+mn-lt"/>
                        </a:rPr>
                        <a:t> = processor read</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sz="2000" b="1" dirty="0">
                          <a:solidFill>
                            <a:srgbClr val="0000FF"/>
                          </a:solidFill>
                          <a:latin typeface="+mn-lt"/>
                        </a:rPr>
                        <a:t>BR</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000" b="1" dirty="0">
                          <a:solidFill>
                            <a:srgbClr val="0000FF"/>
                          </a:solidFill>
                          <a:latin typeface="+mn-lt"/>
                        </a:rPr>
                        <a:t> = observed bus read</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altLang="zh-CN" sz="2000" b="1" dirty="0">
                          <a:solidFill>
                            <a:srgbClr val="0000FF"/>
                          </a:solidFill>
                          <a:latin typeface="+mn-lt"/>
                        </a:rPr>
                        <a:t>PW</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000" b="1" dirty="0">
                          <a:solidFill>
                            <a:srgbClr val="0000FF"/>
                          </a:solidFill>
                          <a:latin typeface="+mn-lt"/>
                        </a:rPr>
                        <a:t> = processor write</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sz="2000" b="1" dirty="0">
                          <a:solidFill>
                            <a:srgbClr val="0000FF"/>
                          </a:solidFill>
                          <a:latin typeface="+mn-lt"/>
                        </a:rPr>
                        <a:t>BW</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2000" b="1" dirty="0">
                          <a:solidFill>
                            <a:srgbClr val="0000FF"/>
                          </a:solidFill>
                          <a:latin typeface="+mn-lt"/>
                        </a:rPr>
                        <a:t> = observed bus write</a:t>
                      </a:r>
                      <a:endParaRPr lang="zh-CN" altLang="en-US" sz="2000" b="1" dirty="0">
                        <a:solidFill>
                          <a:srgbClr val="0000FF"/>
                        </a:solidFill>
                        <a:latin typeface="+mn-lt"/>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动作按钮: 上一张 2">
            <a:hlinkClick r:id="rId2" action="ppaction://hlinksldjump" highlightClick="1"/>
            <a:extLst>
              <a:ext uri="{FF2B5EF4-FFF2-40B4-BE49-F238E27FC236}">
                <a16:creationId xmlns:a16="http://schemas.microsoft.com/office/drawing/2014/main" id="{9DDE83F9-19AB-45B5-8A61-72EFBF67D1B9}"/>
              </a:ext>
            </a:extLst>
          </p:cNvPr>
          <p:cNvSpPr/>
          <p:nvPr/>
        </p:nvSpPr>
        <p:spPr bwMode="auto">
          <a:xfrm>
            <a:off x="8244408" y="332656"/>
            <a:ext cx="576064"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429328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Line 5"/>
          <p:cNvSpPr>
            <a:spLocks noChangeShapeType="1"/>
          </p:cNvSpPr>
          <p:nvPr/>
        </p:nvSpPr>
        <p:spPr bwMode="auto">
          <a:xfrm>
            <a:off x="3543300" y="4611688"/>
            <a:ext cx="3962400" cy="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83" name="Rectangle 6"/>
          <p:cNvSpPr>
            <a:spLocks noChangeArrowheads="1"/>
          </p:cNvSpPr>
          <p:nvPr/>
        </p:nvSpPr>
        <p:spPr bwMode="auto">
          <a:xfrm>
            <a:off x="1333500" y="1177925"/>
            <a:ext cx="1584325" cy="490538"/>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块号</a:t>
            </a:r>
            <a:r>
              <a:rPr kumimoji="1" lang="en-US" altLang="zh-CN" sz="2400">
                <a:ea typeface="黑体" pitchFamily="2" charset="-122"/>
              </a:rPr>
              <a:t>B</a:t>
            </a:r>
          </a:p>
        </p:txBody>
      </p:sp>
      <p:sp>
        <p:nvSpPr>
          <p:cNvPr id="20484" name="Line 7"/>
          <p:cNvSpPr>
            <a:spLocks noChangeShapeType="1"/>
          </p:cNvSpPr>
          <p:nvPr/>
        </p:nvSpPr>
        <p:spPr bwMode="auto">
          <a:xfrm flipV="1">
            <a:off x="3421063" y="2347913"/>
            <a:ext cx="3600450" cy="0"/>
          </a:xfrm>
          <a:prstGeom prst="line">
            <a:avLst/>
          </a:prstGeom>
          <a:noFill/>
          <a:ln w="28575">
            <a:solidFill>
              <a:srgbClr val="CC0000"/>
            </a:solidFill>
            <a:round/>
            <a:headEnd type="none" w="med" len="lg"/>
            <a:tailEnd/>
          </a:ln>
        </p:spPr>
        <p:txBody>
          <a:bodyPr wrap="none" anchor="ctr"/>
          <a:lstStyle/>
          <a:p>
            <a:endParaRPr lang="zh-CN" altLang="en-US"/>
          </a:p>
        </p:txBody>
      </p:sp>
      <p:sp>
        <p:nvSpPr>
          <p:cNvPr id="20485" name="Rectangle 8"/>
          <p:cNvSpPr>
            <a:spLocks noChangeArrowheads="1"/>
          </p:cNvSpPr>
          <p:nvPr/>
        </p:nvSpPr>
        <p:spPr bwMode="auto">
          <a:xfrm>
            <a:off x="2917825" y="1177925"/>
            <a:ext cx="1920875" cy="490538"/>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块内地址</a:t>
            </a:r>
            <a:r>
              <a:rPr kumimoji="1" lang="en-US" altLang="zh-CN" sz="2400">
                <a:ea typeface="黑体" pitchFamily="2" charset="-122"/>
              </a:rPr>
              <a:t>W</a:t>
            </a:r>
          </a:p>
        </p:txBody>
      </p:sp>
      <p:sp>
        <p:nvSpPr>
          <p:cNvPr id="20486" name="Rectangle 9"/>
          <p:cNvSpPr>
            <a:spLocks noChangeArrowheads="1"/>
          </p:cNvSpPr>
          <p:nvPr/>
        </p:nvSpPr>
        <p:spPr bwMode="auto">
          <a:xfrm>
            <a:off x="1333500" y="1947863"/>
            <a:ext cx="2087563" cy="841375"/>
          </a:xfrm>
          <a:prstGeom prst="rect">
            <a:avLst/>
          </a:prstGeom>
          <a:solidFill>
            <a:srgbClr val="99CC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主存</a:t>
            </a:r>
            <a:r>
              <a:rPr kumimoji="1" lang="en-US" altLang="en-US" sz="2400">
                <a:latin typeface="+mn-ea"/>
                <a:ea typeface="+mn-ea"/>
              </a:rPr>
              <a:t>→</a:t>
            </a:r>
            <a:r>
              <a:rPr kumimoji="1" lang="en-US" altLang="zh-CN" sz="2400">
                <a:ea typeface="黑体" pitchFamily="2" charset="-122"/>
              </a:rPr>
              <a:t>Cache</a:t>
            </a:r>
            <a:br>
              <a:rPr kumimoji="1" lang="en-US" altLang="zh-CN" sz="2400">
                <a:ea typeface="黑体" pitchFamily="2" charset="-122"/>
              </a:rPr>
            </a:br>
            <a:r>
              <a:rPr kumimoji="1" lang="zh-CN" altLang="en-US" sz="2400">
                <a:ea typeface="黑体" pitchFamily="2" charset="-122"/>
              </a:rPr>
              <a:t>地址变换</a:t>
            </a:r>
          </a:p>
        </p:txBody>
      </p:sp>
      <p:sp>
        <p:nvSpPr>
          <p:cNvPr id="20487" name="Rectangle 10"/>
          <p:cNvSpPr>
            <a:spLocks noChangeArrowheads="1"/>
          </p:cNvSpPr>
          <p:nvPr/>
        </p:nvSpPr>
        <p:spPr bwMode="auto">
          <a:xfrm>
            <a:off x="1333500" y="3351213"/>
            <a:ext cx="1295400" cy="490537"/>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块号</a:t>
            </a:r>
            <a:r>
              <a:rPr kumimoji="1" lang="en-US" altLang="zh-CN" sz="2400">
                <a:ea typeface="黑体" pitchFamily="2" charset="-122"/>
              </a:rPr>
              <a:t>b</a:t>
            </a:r>
          </a:p>
        </p:txBody>
      </p:sp>
      <p:sp>
        <p:nvSpPr>
          <p:cNvPr id="20488" name="Rectangle 11"/>
          <p:cNvSpPr>
            <a:spLocks noChangeArrowheads="1"/>
          </p:cNvSpPr>
          <p:nvPr/>
        </p:nvSpPr>
        <p:spPr bwMode="auto">
          <a:xfrm>
            <a:off x="2628900" y="3351213"/>
            <a:ext cx="2209800" cy="490537"/>
          </a:xfrm>
          <a:prstGeom prst="rect">
            <a:avLst/>
          </a:prstGeom>
          <a:solidFill>
            <a:srgbClr val="FF99FF"/>
          </a:solidFill>
          <a:ln w="28575">
            <a:solidFill>
              <a:schemeClr val="tx2"/>
            </a:solidFill>
            <a:miter lim="800000"/>
            <a:headEnd/>
            <a:tailEnd/>
          </a:ln>
        </p:spPr>
        <p:txBody>
          <a:bodyPr wrap="none" lIns="72000" tIns="36000" rIns="36000" bIns="0" anchor="ctr"/>
          <a:lstStyle/>
          <a:p>
            <a:pPr algn="ctr">
              <a:lnSpc>
                <a:spcPct val="80000"/>
              </a:lnSpc>
            </a:pPr>
            <a:r>
              <a:rPr kumimoji="1" lang="zh-CN" altLang="en-US" sz="2400">
                <a:ea typeface="黑体" pitchFamily="2" charset="-122"/>
              </a:rPr>
              <a:t>块内地址</a:t>
            </a:r>
            <a:r>
              <a:rPr kumimoji="1" lang="en-US" altLang="zh-CN" sz="2400">
                <a:ea typeface="黑体" pitchFamily="2" charset="-122"/>
              </a:rPr>
              <a:t>w</a:t>
            </a:r>
          </a:p>
        </p:txBody>
      </p:sp>
      <p:sp>
        <p:nvSpPr>
          <p:cNvPr id="20489" name="Line 12"/>
          <p:cNvSpPr>
            <a:spLocks noChangeShapeType="1"/>
          </p:cNvSpPr>
          <p:nvPr/>
        </p:nvSpPr>
        <p:spPr bwMode="auto">
          <a:xfrm>
            <a:off x="2125663" y="1668463"/>
            <a:ext cx="0" cy="27940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0" name="Line 13"/>
          <p:cNvSpPr>
            <a:spLocks noChangeShapeType="1"/>
          </p:cNvSpPr>
          <p:nvPr/>
        </p:nvSpPr>
        <p:spPr bwMode="auto">
          <a:xfrm>
            <a:off x="2125663" y="2789238"/>
            <a:ext cx="0" cy="561975"/>
          </a:xfrm>
          <a:prstGeom prst="line">
            <a:avLst/>
          </a:prstGeom>
          <a:noFill/>
          <a:ln w="28575">
            <a:solidFill>
              <a:srgbClr val="CC0000"/>
            </a:solidFill>
            <a:round/>
            <a:headEnd type="none" w="med" len="lg"/>
            <a:tailEnd type="arrow" w="med" len="med"/>
          </a:ln>
        </p:spPr>
        <p:txBody>
          <a:bodyPr wrap="none" anchor="ctr"/>
          <a:lstStyle/>
          <a:p>
            <a:endParaRPr lang="zh-CN" altLang="en-US"/>
          </a:p>
        </p:txBody>
      </p:sp>
      <p:sp>
        <p:nvSpPr>
          <p:cNvPr id="20491" name="Line 14"/>
          <p:cNvSpPr>
            <a:spLocks noChangeShapeType="1"/>
          </p:cNvSpPr>
          <p:nvPr/>
        </p:nvSpPr>
        <p:spPr bwMode="auto">
          <a:xfrm>
            <a:off x="3925888" y="1668463"/>
            <a:ext cx="0" cy="168275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2" name="Rectangle 15"/>
          <p:cNvSpPr>
            <a:spLocks noChangeArrowheads="1"/>
          </p:cNvSpPr>
          <p:nvPr/>
        </p:nvSpPr>
        <p:spPr bwMode="auto">
          <a:xfrm>
            <a:off x="1333500" y="4364038"/>
            <a:ext cx="22098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493" name="Rectangle 16"/>
          <p:cNvSpPr>
            <a:spLocks noChangeArrowheads="1"/>
          </p:cNvSpPr>
          <p:nvPr/>
        </p:nvSpPr>
        <p:spPr bwMode="auto">
          <a:xfrm>
            <a:off x="1333500" y="4854575"/>
            <a:ext cx="2209800" cy="492125"/>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en-US" altLang="zh-CN" sz="2400">
              <a:ea typeface="黑体" pitchFamily="2" charset="-122"/>
            </a:endParaRPr>
          </a:p>
        </p:txBody>
      </p:sp>
      <p:sp>
        <p:nvSpPr>
          <p:cNvPr id="20494" name="Rectangle 17"/>
          <p:cNvSpPr>
            <a:spLocks noChangeArrowheads="1"/>
          </p:cNvSpPr>
          <p:nvPr/>
        </p:nvSpPr>
        <p:spPr bwMode="auto">
          <a:xfrm>
            <a:off x="1333500" y="5346700"/>
            <a:ext cx="22098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495" name="Line 18"/>
          <p:cNvSpPr>
            <a:spLocks noChangeShapeType="1"/>
          </p:cNvSpPr>
          <p:nvPr/>
        </p:nvSpPr>
        <p:spPr bwMode="auto">
          <a:xfrm>
            <a:off x="2484438" y="4076700"/>
            <a:ext cx="0" cy="27940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6" name="Rectangle 19"/>
          <p:cNvSpPr>
            <a:spLocks noChangeArrowheads="1"/>
          </p:cNvSpPr>
          <p:nvPr/>
        </p:nvSpPr>
        <p:spPr bwMode="auto">
          <a:xfrm>
            <a:off x="5143500" y="3070225"/>
            <a:ext cx="1590675" cy="981075"/>
          </a:xfrm>
          <a:prstGeom prst="rect">
            <a:avLst/>
          </a:prstGeom>
          <a:solidFill>
            <a:srgbClr val="99CCFF"/>
          </a:solidFill>
          <a:ln w="28575">
            <a:solidFill>
              <a:schemeClr val="tx2"/>
            </a:solidFill>
            <a:miter lim="800000"/>
            <a:headEnd/>
            <a:tailEnd/>
          </a:ln>
        </p:spPr>
        <p:txBody>
          <a:bodyPr wrap="none" lIns="72000" tIns="36000" rIns="36000" bIns="0" anchor="ctr"/>
          <a:lstStyle/>
          <a:p>
            <a:pPr algn="ctr"/>
            <a:r>
              <a:rPr kumimoji="1" lang="en-US" altLang="zh-CN" sz="2400" dirty="0">
                <a:ea typeface="黑体" pitchFamily="2" charset="-122"/>
              </a:rPr>
              <a:t>Cache</a:t>
            </a:r>
            <a:r>
              <a:rPr kumimoji="1" lang="zh-CN" altLang="en-US" sz="2400" dirty="0">
                <a:ea typeface="黑体" pitchFamily="2" charset="-122"/>
              </a:rPr>
              <a:t>替换</a:t>
            </a:r>
            <a:endParaRPr kumimoji="1" lang="en-US" altLang="zh-CN" sz="2400" dirty="0">
              <a:ea typeface="黑体" pitchFamily="2" charset="-122"/>
            </a:endParaRPr>
          </a:p>
          <a:p>
            <a:pPr algn="ctr"/>
            <a:r>
              <a:rPr kumimoji="1" lang="zh-CN" altLang="en-US" sz="2400" dirty="0">
                <a:ea typeface="黑体" pitchFamily="2" charset="-122"/>
              </a:rPr>
              <a:t>更新策略</a:t>
            </a:r>
          </a:p>
        </p:txBody>
      </p:sp>
      <p:sp>
        <p:nvSpPr>
          <p:cNvPr id="20497" name="Line 20"/>
          <p:cNvSpPr>
            <a:spLocks noChangeShapeType="1"/>
          </p:cNvSpPr>
          <p:nvPr/>
        </p:nvSpPr>
        <p:spPr bwMode="auto">
          <a:xfrm flipH="1" flipV="1">
            <a:off x="3543300" y="5103813"/>
            <a:ext cx="3962400" cy="0"/>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8" name="Line 21"/>
          <p:cNvSpPr>
            <a:spLocks noChangeShapeType="1"/>
          </p:cNvSpPr>
          <p:nvPr/>
        </p:nvSpPr>
        <p:spPr bwMode="auto">
          <a:xfrm>
            <a:off x="5653088" y="4051300"/>
            <a:ext cx="0" cy="560388"/>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499" name="Line 22"/>
          <p:cNvSpPr>
            <a:spLocks noChangeShapeType="1"/>
          </p:cNvSpPr>
          <p:nvPr/>
        </p:nvSpPr>
        <p:spPr bwMode="auto">
          <a:xfrm>
            <a:off x="6210300" y="4051300"/>
            <a:ext cx="0" cy="1052513"/>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00" name="Line 23"/>
          <p:cNvSpPr>
            <a:spLocks noChangeShapeType="1"/>
          </p:cNvSpPr>
          <p:nvPr/>
        </p:nvSpPr>
        <p:spPr bwMode="auto">
          <a:xfrm flipH="1">
            <a:off x="5653088" y="5084763"/>
            <a:ext cx="0" cy="1439862"/>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01" name="Rectangle 24"/>
          <p:cNvSpPr>
            <a:spLocks noChangeArrowheads="1"/>
          </p:cNvSpPr>
          <p:nvPr/>
        </p:nvSpPr>
        <p:spPr bwMode="auto">
          <a:xfrm>
            <a:off x="7505700" y="5351463"/>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2" name="Rectangle 25"/>
          <p:cNvSpPr>
            <a:spLocks noChangeArrowheads="1"/>
          </p:cNvSpPr>
          <p:nvPr/>
        </p:nvSpPr>
        <p:spPr bwMode="auto">
          <a:xfrm>
            <a:off x="7505700" y="4859338"/>
            <a:ext cx="1371600" cy="492125"/>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3" name="Rectangle 26"/>
          <p:cNvSpPr>
            <a:spLocks noChangeArrowheads="1"/>
          </p:cNvSpPr>
          <p:nvPr/>
        </p:nvSpPr>
        <p:spPr bwMode="auto">
          <a:xfrm>
            <a:off x="7505700" y="4368800"/>
            <a:ext cx="13716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4" name="Rectangle 27"/>
          <p:cNvSpPr>
            <a:spLocks noChangeArrowheads="1"/>
          </p:cNvSpPr>
          <p:nvPr/>
        </p:nvSpPr>
        <p:spPr bwMode="auto">
          <a:xfrm>
            <a:off x="7505700" y="1916113"/>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5" name="Rectangle 28"/>
          <p:cNvSpPr>
            <a:spLocks noChangeArrowheads="1"/>
          </p:cNvSpPr>
          <p:nvPr/>
        </p:nvSpPr>
        <p:spPr bwMode="auto">
          <a:xfrm>
            <a:off x="7505700" y="3878263"/>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en-US" sz="2400">
              <a:ea typeface="黑体" pitchFamily="2" charset="-122"/>
            </a:endParaRPr>
          </a:p>
        </p:txBody>
      </p:sp>
      <p:sp>
        <p:nvSpPr>
          <p:cNvPr id="20506" name="Rectangle 29"/>
          <p:cNvSpPr>
            <a:spLocks noChangeArrowheads="1"/>
          </p:cNvSpPr>
          <p:nvPr/>
        </p:nvSpPr>
        <p:spPr bwMode="auto">
          <a:xfrm>
            <a:off x="7505700" y="3387725"/>
            <a:ext cx="13716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en-US" sz="2400">
              <a:ea typeface="黑体" pitchFamily="2" charset="-122"/>
            </a:endParaRPr>
          </a:p>
        </p:txBody>
      </p:sp>
      <p:sp>
        <p:nvSpPr>
          <p:cNvPr id="20507" name="Rectangle 30"/>
          <p:cNvSpPr>
            <a:spLocks noChangeArrowheads="1"/>
          </p:cNvSpPr>
          <p:nvPr/>
        </p:nvSpPr>
        <p:spPr bwMode="auto">
          <a:xfrm>
            <a:off x="7505700" y="2897188"/>
            <a:ext cx="1371600" cy="490537"/>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8" name="Rectangle 31"/>
          <p:cNvSpPr>
            <a:spLocks noChangeArrowheads="1"/>
          </p:cNvSpPr>
          <p:nvPr/>
        </p:nvSpPr>
        <p:spPr bwMode="auto">
          <a:xfrm>
            <a:off x="7505700" y="2406650"/>
            <a:ext cx="1371600" cy="490538"/>
          </a:xfrm>
          <a:prstGeom prst="rect">
            <a:avLst/>
          </a:prstGeom>
          <a:solidFill>
            <a:srgbClr val="FFFF99"/>
          </a:solidFill>
          <a:ln w="28575">
            <a:solidFill>
              <a:schemeClr val="tx2"/>
            </a:solidFill>
            <a:miter lim="800000"/>
            <a:headEnd/>
            <a:tailEnd/>
          </a:ln>
        </p:spPr>
        <p:txBody>
          <a:bodyPr wrap="none" lIns="72000" tIns="36000" rIns="36000" bIns="0" anchor="ctr"/>
          <a:lstStyle/>
          <a:p>
            <a:pPr algn="ctr">
              <a:lnSpc>
                <a:spcPct val="80000"/>
              </a:lnSpc>
            </a:pPr>
            <a:endParaRPr kumimoji="1" lang="zh-CN" altLang="zh-CN" sz="2400">
              <a:ea typeface="黑体" pitchFamily="2" charset="-122"/>
            </a:endParaRPr>
          </a:p>
        </p:txBody>
      </p:sp>
      <p:sp>
        <p:nvSpPr>
          <p:cNvPr id="20509" name="Rectangle 32"/>
          <p:cNvSpPr>
            <a:spLocks noChangeArrowheads="1"/>
          </p:cNvSpPr>
          <p:nvPr/>
        </p:nvSpPr>
        <p:spPr bwMode="auto">
          <a:xfrm>
            <a:off x="4141788" y="4162425"/>
            <a:ext cx="12954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ea typeface="黑体" pitchFamily="2" charset="-122"/>
              </a:rPr>
              <a:t>替换块</a:t>
            </a:r>
            <a:endParaRPr kumimoji="1" lang="zh-CN" altLang="zh-CN" sz="2400">
              <a:ea typeface="黑体" pitchFamily="2" charset="-122"/>
            </a:endParaRPr>
          </a:p>
        </p:txBody>
      </p:sp>
      <p:sp>
        <p:nvSpPr>
          <p:cNvPr id="20510" name="Rectangle 33"/>
          <p:cNvSpPr>
            <a:spLocks noChangeArrowheads="1"/>
          </p:cNvSpPr>
          <p:nvPr/>
        </p:nvSpPr>
        <p:spPr bwMode="auto">
          <a:xfrm>
            <a:off x="3852863" y="4652963"/>
            <a:ext cx="1295400" cy="492125"/>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ea typeface="黑体" pitchFamily="2" charset="-122"/>
              </a:rPr>
              <a:t>装入块</a:t>
            </a:r>
            <a:endParaRPr kumimoji="1" lang="zh-CN" altLang="zh-CN" sz="2400">
              <a:ea typeface="黑体" pitchFamily="2" charset="-122"/>
            </a:endParaRPr>
          </a:p>
        </p:txBody>
      </p:sp>
      <p:sp>
        <p:nvSpPr>
          <p:cNvPr id="20511" name="Line 34"/>
          <p:cNvSpPr>
            <a:spLocks noChangeShapeType="1"/>
          </p:cNvSpPr>
          <p:nvPr/>
        </p:nvSpPr>
        <p:spPr bwMode="auto">
          <a:xfrm flipH="1">
            <a:off x="7021513" y="2347913"/>
            <a:ext cx="0" cy="2736850"/>
          </a:xfrm>
          <a:prstGeom prst="line">
            <a:avLst/>
          </a:prstGeom>
          <a:noFill/>
          <a:ln w="28575">
            <a:solidFill>
              <a:srgbClr val="CC0000"/>
            </a:solidFill>
            <a:round/>
            <a:headEnd type="none" w="med" len="lg"/>
            <a:tailEnd type="arrow" w="med" len="med"/>
          </a:ln>
        </p:spPr>
        <p:txBody>
          <a:bodyPr wrap="none" anchor="ctr"/>
          <a:lstStyle/>
          <a:p>
            <a:endParaRPr lang="zh-CN" altLang="en-US"/>
          </a:p>
        </p:txBody>
      </p:sp>
      <p:sp>
        <p:nvSpPr>
          <p:cNvPr id="20512" name="Line 35"/>
          <p:cNvSpPr>
            <a:spLocks noChangeShapeType="1"/>
          </p:cNvSpPr>
          <p:nvPr/>
        </p:nvSpPr>
        <p:spPr bwMode="auto">
          <a:xfrm>
            <a:off x="5942013" y="2347913"/>
            <a:ext cx="0" cy="720725"/>
          </a:xfrm>
          <a:prstGeom prst="line">
            <a:avLst/>
          </a:prstGeom>
          <a:noFill/>
          <a:ln w="28575">
            <a:solidFill>
              <a:srgbClr val="CC0000"/>
            </a:solidFill>
            <a:round/>
            <a:headEnd type="none" w="med" len="lg"/>
            <a:tailEnd type="arrow" w="med" len="med"/>
          </a:ln>
        </p:spPr>
        <p:txBody>
          <a:bodyPr wrap="none" anchor="ctr"/>
          <a:lstStyle/>
          <a:p>
            <a:endParaRPr lang="zh-CN" altLang="en-US"/>
          </a:p>
        </p:txBody>
      </p:sp>
      <p:sp>
        <p:nvSpPr>
          <p:cNvPr id="20513" name="Rectangle 36"/>
          <p:cNvSpPr>
            <a:spLocks noChangeArrowheads="1"/>
          </p:cNvSpPr>
          <p:nvPr/>
        </p:nvSpPr>
        <p:spPr bwMode="auto">
          <a:xfrm>
            <a:off x="5149850" y="2438400"/>
            <a:ext cx="838200" cy="492125"/>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CC0000"/>
                </a:solidFill>
                <a:ea typeface="黑体" pitchFamily="2" charset="-122"/>
              </a:rPr>
              <a:t>已满</a:t>
            </a:r>
            <a:endParaRPr kumimoji="1" lang="zh-CN" altLang="zh-CN" sz="2400">
              <a:solidFill>
                <a:srgbClr val="CC0000"/>
              </a:solidFill>
              <a:ea typeface="黑体" pitchFamily="2" charset="-122"/>
            </a:endParaRPr>
          </a:p>
        </p:txBody>
      </p:sp>
      <p:sp>
        <p:nvSpPr>
          <p:cNvPr id="20514" name="Rectangle 37"/>
          <p:cNvSpPr>
            <a:spLocks noChangeArrowheads="1"/>
          </p:cNvSpPr>
          <p:nvPr/>
        </p:nvSpPr>
        <p:spPr bwMode="auto">
          <a:xfrm>
            <a:off x="6229350" y="2432050"/>
            <a:ext cx="838200" cy="492125"/>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CC0000"/>
                </a:solidFill>
                <a:ea typeface="黑体" pitchFamily="2" charset="-122"/>
              </a:rPr>
              <a:t>未满</a:t>
            </a:r>
            <a:endParaRPr kumimoji="1" lang="zh-CN" altLang="zh-CN" sz="2400">
              <a:solidFill>
                <a:srgbClr val="CC0000"/>
              </a:solidFill>
              <a:ea typeface="黑体" pitchFamily="2" charset="-122"/>
            </a:endParaRPr>
          </a:p>
        </p:txBody>
      </p:sp>
      <p:sp>
        <p:nvSpPr>
          <p:cNvPr id="20515" name="Rectangle 38"/>
          <p:cNvSpPr>
            <a:spLocks noChangeArrowheads="1"/>
          </p:cNvSpPr>
          <p:nvPr/>
        </p:nvSpPr>
        <p:spPr bwMode="auto">
          <a:xfrm>
            <a:off x="4429125" y="1857375"/>
            <a:ext cx="13716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FF3300"/>
                </a:solidFill>
                <a:ea typeface="黑体" pitchFamily="2" charset="-122"/>
              </a:rPr>
              <a:t>未命中</a:t>
            </a:r>
            <a:endParaRPr kumimoji="1" lang="zh-CN" altLang="zh-CN" sz="2400">
              <a:solidFill>
                <a:srgbClr val="FF3300"/>
              </a:solidFill>
              <a:ea typeface="黑体" pitchFamily="2" charset="-122"/>
            </a:endParaRPr>
          </a:p>
        </p:txBody>
      </p:sp>
      <p:sp>
        <p:nvSpPr>
          <p:cNvPr id="20516" name="Rectangle 39"/>
          <p:cNvSpPr>
            <a:spLocks noChangeArrowheads="1"/>
          </p:cNvSpPr>
          <p:nvPr/>
        </p:nvSpPr>
        <p:spPr bwMode="auto">
          <a:xfrm>
            <a:off x="2079625" y="2789238"/>
            <a:ext cx="838200" cy="490537"/>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rgbClr val="FF3300"/>
                </a:solidFill>
                <a:ea typeface="黑体" pitchFamily="2" charset="-122"/>
              </a:rPr>
              <a:t>命中</a:t>
            </a:r>
            <a:endParaRPr kumimoji="1" lang="zh-CN" altLang="zh-CN" sz="2400">
              <a:solidFill>
                <a:srgbClr val="FF3300"/>
              </a:solidFill>
              <a:ea typeface="黑体" pitchFamily="2" charset="-122"/>
            </a:endParaRPr>
          </a:p>
        </p:txBody>
      </p:sp>
      <p:sp>
        <p:nvSpPr>
          <p:cNvPr id="20517" name="Rectangle 40"/>
          <p:cNvSpPr>
            <a:spLocks noChangeArrowheads="1"/>
          </p:cNvSpPr>
          <p:nvPr/>
        </p:nvSpPr>
        <p:spPr bwMode="auto">
          <a:xfrm>
            <a:off x="3884613" y="6251575"/>
            <a:ext cx="3313112"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ea typeface="黑体" pitchFamily="2" charset="-122"/>
              </a:rPr>
              <a:t>数据送</a:t>
            </a:r>
            <a:r>
              <a:rPr kumimoji="1" lang="en-US" altLang="zh-CN" sz="2400">
                <a:ea typeface="黑体" pitchFamily="2" charset="-122"/>
              </a:rPr>
              <a:t>CPU</a:t>
            </a:r>
            <a:r>
              <a:rPr kumimoji="1" lang="zh-CN" altLang="en-US" sz="2400">
                <a:ea typeface="黑体" pitchFamily="2" charset="-122"/>
              </a:rPr>
              <a:t>（一个字）</a:t>
            </a:r>
          </a:p>
        </p:txBody>
      </p:sp>
      <p:sp>
        <p:nvSpPr>
          <p:cNvPr id="20518" name="Line 41"/>
          <p:cNvSpPr>
            <a:spLocks noChangeShapeType="1"/>
          </p:cNvSpPr>
          <p:nvPr/>
        </p:nvSpPr>
        <p:spPr bwMode="auto">
          <a:xfrm>
            <a:off x="2628900" y="692150"/>
            <a:ext cx="5616575" cy="0"/>
          </a:xfrm>
          <a:prstGeom prst="line">
            <a:avLst/>
          </a:prstGeom>
          <a:noFill/>
          <a:ln w="28575">
            <a:solidFill>
              <a:schemeClr val="tx2"/>
            </a:solidFill>
            <a:round/>
            <a:headEnd type="none" w="med" len="lg"/>
            <a:tailEnd/>
          </a:ln>
        </p:spPr>
        <p:txBody>
          <a:bodyPr wrap="none" anchor="ctr"/>
          <a:lstStyle/>
          <a:p>
            <a:endParaRPr lang="zh-CN" altLang="en-US"/>
          </a:p>
        </p:txBody>
      </p:sp>
      <p:sp>
        <p:nvSpPr>
          <p:cNvPr id="20519" name="Line 42"/>
          <p:cNvSpPr>
            <a:spLocks noChangeShapeType="1"/>
          </p:cNvSpPr>
          <p:nvPr/>
        </p:nvSpPr>
        <p:spPr bwMode="auto">
          <a:xfrm>
            <a:off x="2628900" y="692150"/>
            <a:ext cx="0" cy="485775"/>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20" name="Line 43"/>
          <p:cNvSpPr>
            <a:spLocks noChangeShapeType="1"/>
          </p:cNvSpPr>
          <p:nvPr/>
        </p:nvSpPr>
        <p:spPr bwMode="auto">
          <a:xfrm>
            <a:off x="8245475" y="692150"/>
            <a:ext cx="0" cy="1223963"/>
          </a:xfrm>
          <a:prstGeom prst="line">
            <a:avLst/>
          </a:prstGeom>
          <a:noFill/>
          <a:ln w="28575">
            <a:solidFill>
              <a:schemeClr val="tx2"/>
            </a:solidFill>
            <a:round/>
            <a:headEnd type="none" w="med" len="lg"/>
            <a:tailEnd type="arrow" w="med" len="med"/>
          </a:ln>
        </p:spPr>
        <p:txBody>
          <a:bodyPr wrap="none" anchor="ctr"/>
          <a:lstStyle/>
          <a:p>
            <a:endParaRPr lang="zh-CN" altLang="en-US"/>
          </a:p>
        </p:txBody>
      </p:sp>
      <p:sp>
        <p:nvSpPr>
          <p:cNvPr id="20521" name="Line 44"/>
          <p:cNvSpPr>
            <a:spLocks noChangeShapeType="1"/>
          </p:cNvSpPr>
          <p:nvPr/>
        </p:nvSpPr>
        <p:spPr bwMode="auto">
          <a:xfrm>
            <a:off x="5292725" y="400050"/>
            <a:ext cx="0" cy="280988"/>
          </a:xfrm>
          <a:prstGeom prst="line">
            <a:avLst/>
          </a:prstGeom>
          <a:noFill/>
          <a:ln w="38100">
            <a:solidFill>
              <a:schemeClr val="tx2"/>
            </a:solidFill>
            <a:round/>
            <a:headEnd type="none" w="med" len="lg"/>
            <a:tailEnd type="arrow" w="med" len="med"/>
          </a:ln>
        </p:spPr>
        <p:txBody>
          <a:bodyPr wrap="none" anchor="ctr"/>
          <a:lstStyle/>
          <a:p>
            <a:endParaRPr lang="zh-CN" altLang="en-US"/>
          </a:p>
        </p:txBody>
      </p:sp>
      <p:sp>
        <p:nvSpPr>
          <p:cNvPr id="20522" name="Rectangle 45"/>
          <p:cNvSpPr>
            <a:spLocks noChangeArrowheads="1"/>
          </p:cNvSpPr>
          <p:nvPr/>
        </p:nvSpPr>
        <p:spPr bwMode="auto">
          <a:xfrm>
            <a:off x="3829050" y="115888"/>
            <a:ext cx="3384550" cy="431800"/>
          </a:xfrm>
          <a:prstGeom prst="rect">
            <a:avLst/>
          </a:prstGeom>
          <a:noFill/>
          <a:ln w="28575">
            <a:noFill/>
            <a:miter lim="800000"/>
            <a:headEnd/>
            <a:tailEnd/>
          </a:ln>
        </p:spPr>
        <p:txBody>
          <a:bodyPr wrap="none" lIns="72000" tIns="36000" rIns="36000" bIns="0" anchor="ctr"/>
          <a:lstStyle/>
          <a:p>
            <a:pPr algn="ctr"/>
            <a:r>
              <a:rPr kumimoji="1" lang="zh-CN" altLang="en-US" sz="2400">
                <a:solidFill>
                  <a:schemeClr val="bg2"/>
                </a:solidFill>
                <a:ea typeface="黑体" pitchFamily="2" charset="-122"/>
              </a:rPr>
              <a:t>主存地址（来自</a:t>
            </a:r>
            <a:r>
              <a:rPr kumimoji="1" lang="en-US" altLang="zh-CN" sz="2400">
                <a:solidFill>
                  <a:schemeClr val="bg2"/>
                </a:solidFill>
                <a:ea typeface="黑体" pitchFamily="2" charset="-122"/>
              </a:rPr>
              <a:t>CPU</a:t>
            </a:r>
            <a:r>
              <a:rPr kumimoji="1" lang="zh-CN" altLang="en-US" sz="2400">
                <a:solidFill>
                  <a:schemeClr val="bg2"/>
                </a:solidFill>
                <a:ea typeface="黑体" pitchFamily="2" charset="-122"/>
              </a:rPr>
              <a:t>）</a:t>
            </a:r>
          </a:p>
        </p:txBody>
      </p:sp>
      <p:sp>
        <p:nvSpPr>
          <p:cNvPr id="20523" name="Rectangle 46"/>
          <p:cNvSpPr>
            <a:spLocks noChangeArrowheads="1"/>
          </p:cNvSpPr>
          <p:nvPr/>
        </p:nvSpPr>
        <p:spPr bwMode="auto">
          <a:xfrm>
            <a:off x="7381875" y="5778500"/>
            <a:ext cx="15113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chemeClr val="bg2"/>
                </a:solidFill>
                <a:ea typeface="黑体" pitchFamily="2" charset="-122"/>
              </a:rPr>
              <a:t>主存储器</a:t>
            </a:r>
            <a:endParaRPr kumimoji="1" lang="zh-CN" altLang="zh-CN" sz="2400">
              <a:solidFill>
                <a:schemeClr val="bg2"/>
              </a:solidFill>
              <a:ea typeface="黑体" pitchFamily="2" charset="-122"/>
            </a:endParaRPr>
          </a:p>
        </p:txBody>
      </p:sp>
      <p:sp>
        <p:nvSpPr>
          <p:cNvPr id="20524" name="AutoShape 47"/>
          <p:cNvSpPr>
            <a:spLocks/>
          </p:cNvSpPr>
          <p:nvPr/>
        </p:nvSpPr>
        <p:spPr bwMode="auto">
          <a:xfrm rot="-5400000">
            <a:off x="2953544" y="2240756"/>
            <a:ext cx="215900" cy="3455988"/>
          </a:xfrm>
          <a:prstGeom prst="leftBrace">
            <a:avLst>
              <a:gd name="adj1" fmla="val 71292"/>
              <a:gd name="adj2" fmla="val 33162"/>
            </a:avLst>
          </a:prstGeom>
          <a:noFill/>
          <a:ln w="28575">
            <a:solidFill>
              <a:srgbClr val="008000"/>
            </a:solidFill>
            <a:round/>
            <a:headEnd/>
            <a:tailEnd/>
          </a:ln>
        </p:spPr>
        <p:txBody>
          <a:bodyPr wrap="none" anchor="ctr"/>
          <a:lstStyle/>
          <a:p>
            <a:pPr algn="ctr">
              <a:spcBef>
                <a:spcPct val="50000"/>
              </a:spcBef>
            </a:pPr>
            <a:endParaRPr lang="zh-CN" altLang="en-US"/>
          </a:p>
        </p:txBody>
      </p:sp>
      <p:sp>
        <p:nvSpPr>
          <p:cNvPr id="20525" name="Rectangle 48"/>
          <p:cNvSpPr>
            <a:spLocks noChangeArrowheads="1"/>
          </p:cNvSpPr>
          <p:nvPr/>
        </p:nvSpPr>
        <p:spPr bwMode="auto">
          <a:xfrm>
            <a:off x="1622425" y="5778500"/>
            <a:ext cx="1511300" cy="490538"/>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a:solidFill>
                  <a:schemeClr val="bg2"/>
                </a:solidFill>
                <a:ea typeface="黑体" pitchFamily="2" charset="-122"/>
              </a:rPr>
              <a:t>C</a:t>
            </a:r>
            <a:r>
              <a:rPr kumimoji="1" lang="en-US" altLang="zh-CN" sz="2400">
                <a:solidFill>
                  <a:schemeClr val="bg2"/>
                </a:solidFill>
                <a:ea typeface="黑体" pitchFamily="2" charset="-122"/>
              </a:rPr>
              <a:t>ache</a:t>
            </a:r>
            <a:endParaRPr kumimoji="1" lang="zh-CN" altLang="zh-CN" sz="2400">
              <a:solidFill>
                <a:schemeClr val="bg2"/>
              </a:solidFill>
              <a:ea typeface="黑体" pitchFamily="2" charset="-122"/>
            </a:endParaRPr>
          </a:p>
        </p:txBody>
      </p:sp>
      <p:sp>
        <p:nvSpPr>
          <p:cNvPr id="20526" name="Line 49"/>
          <p:cNvSpPr>
            <a:spLocks noChangeShapeType="1"/>
          </p:cNvSpPr>
          <p:nvPr/>
        </p:nvSpPr>
        <p:spPr bwMode="auto">
          <a:xfrm>
            <a:off x="3565525" y="5589588"/>
            <a:ext cx="2087563" cy="0"/>
          </a:xfrm>
          <a:prstGeom prst="line">
            <a:avLst/>
          </a:prstGeom>
          <a:noFill/>
          <a:ln w="28575">
            <a:solidFill>
              <a:schemeClr val="tx1"/>
            </a:solidFill>
            <a:round/>
            <a:headEnd type="arrow" w="med" len="med"/>
            <a:tailEnd type="arrow" w="med" len="med"/>
          </a:ln>
        </p:spPr>
        <p:txBody>
          <a:bodyPr wrap="none" anchor="ctr"/>
          <a:lstStyle/>
          <a:p>
            <a:endParaRPr lang="zh-CN" altLang="en-US"/>
          </a:p>
        </p:txBody>
      </p:sp>
      <p:sp>
        <p:nvSpPr>
          <p:cNvPr id="20527" name="Rectangle 50"/>
          <p:cNvSpPr>
            <a:spLocks noChangeArrowheads="1"/>
          </p:cNvSpPr>
          <p:nvPr/>
        </p:nvSpPr>
        <p:spPr bwMode="auto">
          <a:xfrm>
            <a:off x="4860925" y="1138238"/>
            <a:ext cx="1439863" cy="490537"/>
          </a:xfrm>
          <a:prstGeom prst="rect">
            <a:avLst/>
          </a:prstGeom>
          <a:noFill/>
          <a:ln w="28575">
            <a:noFill/>
            <a:miter lim="800000"/>
            <a:headEnd/>
            <a:tailEnd/>
          </a:ln>
        </p:spPr>
        <p:txBody>
          <a:bodyPr wrap="none" lIns="72000" tIns="36000" rIns="36000" bIns="0" anchor="ctr"/>
          <a:lstStyle/>
          <a:p>
            <a:pPr>
              <a:lnSpc>
                <a:spcPct val="80000"/>
              </a:lnSpc>
            </a:pPr>
            <a:r>
              <a:rPr kumimoji="1" lang="zh-CN" altLang="en-US" sz="2400">
                <a:solidFill>
                  <a:srgbClr val="008000"/>
                </a:solidFill>
                <a:ea typeface="黑体" pitchFamily="2" charset="-122"/>
              </a:rPr>
              <a:t>主存地址</a:t>
            </a:r>
            <a:endParaRPr kumimoji="1" lang="zh-CN" altLang="zh-CN" sz="2400">
              <a:solidFill>
                <a:srgbClr val="008000"/>
              </a:solidFill>
              <a:ea typeface="黑体" pitchFamily="2" charset="-122"/>
            </a:endParaRPr>
          </a:p>
        </p:txBody>
      </p:sp>
      <p:sp>
        <p:nvSpPr>
          <p:cNvPr id="20528" name="Rectangle 51"/>
          <p:cNvSpPr>
            <a:spLocks noChangeArrowheads="1"/>
          </p:cNvSpPr>
          <p:nvPr/>
        </p:nvSpPr>
        <p:spPr bwMode="auto">
          <a:xfrm>
            <a:off x="3997325" y="2563813"/>
            <a:ext cx="1079500" cy="719137"/>
          </a:xfrm>
          <a:prstGeom prst="rect">
            <a:avLst/>
          </a:prstGeom>
          <a:noFill/>
          <a:ln w="28575">
            <a:noFill/>
            <a:miter lim="800000"/>
            <a:headEnd/>
            <a:tailEnd/>
          </a:ln>
        </p:spPr>
        <p:txBody>
          <a:bodyPr wrap="none" lIns="72000" tIns="36000" rIns="36000" bIns="0" anchor="ctr"/>
          <a:lstStyle/>
          <a:p>
            <a:pPr algn="ctr">
              <a:lnSpc>
                <a:spcPct val="80000"/>
              </a:lnSpc>
            </a:pPr>
            <a:r>
              <a:rPr kumimoji="1" lang="en-US" altLang="zh-CN" sz="2400">
                <a:solidFill>
                  <a:srgbClr val="008000"/>
                </a:solidFill>
                <a:ea typeface="黑体" pitchFamily="2" charset="-122"/>
              </a:rPr>
              <a:t>Cache</a:t>
            </a:r>
          </a:p>
          <a:p>
            <a:pPr algn="ctr">
              <a:lnSpc>
                <a:spcPct val="80000"/>
              </a:lnSpc>
            </a:pPr>
            <a:r>
              <a:rPr kumimoji="1" lang="zh-CN" altLang="en-US" sz="2400">
                <a:solidFill>
                  <a:srgbClr val="008000"/>
                </a:solidFill>
                <a:ea typeface="黑体" pitchFamily="2" charset="-122"/>
              </a:rPr>
              <a:t>地址</a:t>
            </a:r>
            <a:endParaRPr kumimoji="1" lang="zh-CN" altLang="zh-CN" sz="2400">
              <a:solidFill>
                <a:srgbClr val="008000"/>
              </a:solidFill>
              <a:ea typeface="黑体" pitchFamily="2" charset="-122"/>
            </a:endParaRPr>
          </a:p>
        </p:txBody>
      </p:sp>
      <p:sp>
        <p:nvSpPr>
          <p:cNvPr id="20529" name="Oval 52"/>
          <p:cNvSpPr>
            <a:spLocks noChangeArrowheads="1"/>
          </p:cNvSpPr>
          <p:nvPr/>
        </p:nvSpPr>
        <p:spPr bwMode="auto">
          <a:xfrm>
            <a:off x="5865813" y="2274888"/>
            <a:ext cx="142875" cy="142875"/>
          </a:xfrm>
          <a:prstGeom prst="ellipse">
            <a:avLst/>
          </a:prstGeom>
          <a:solidFill>
            <a:srgbClr val="CC0000"/>
          </a:solidFill>
          <a:ln w="28575" algn="ctr">
            <a:solidFill>
              <a:srgbClr val="CC0000"/>
            </a:solidFill>
            <a:round/>
            <a:headEnd/>
            <a:tailEnd/>
          </a:ln>
        </p:spPr>
        <p:txBody>
          <a:bodyPr wrap="none" anchor="ctr"/>
          <a:lstStyle/>
          <a:p>
            <a:pPr algn="ctr">
              <a:spcBef>
                <a:spcPct val="50000"/>
              </a:spcBef>
            </a:pPr>
            <a:endParaRPr lang="zh-CN" altLang="en-US"/>
          </a:p>
        </p:txBody>
      </p:sp>
      <p:sp>
        <p:nvSpPr>
          <p:cNvPr id="20530" name="Oval 53"/>
          <p:cNvSpPr>
            <a:spLocks noChangeArrowheads="1"/>
          </p:cNvSpPr>
          <p:nvPr/>
        </p:nvSpPr>
        <p:spPr bwMode="auto">
          <a:xfrm>
            <a:off x="5586413" y="5030788"/>
            <a:ext cx="142875" cy="142875"/>
          </a:xfrm>
          <a:prstGeom prst="ellipse">
            <a:avLst/>
          </a:prstGeom>
          <a:solidFill>
            <a:schemeClr val="tx2"/>
          </a:solidFill>
          <a:ln w="28575" algn="ctr">
            <a:solidFill>
              <a:schemeClr val="tx1"/>
            </a:solidFill>
            <a:round/>
            <a:headEnd/>
            <a:tailEnd/>
          </a:ln>
        </p:spPr>
        <p:txBody>
          <a:bodyPr wrap="none" anchor="ctr"/>
          <a:lstStyle/>
          <a:p>
            <a:pPr algn="ctr">
              <a:spcBef>
                <a:spcPct val="50000"/>
              </a:spcBef>
            </a:pPr>
            <a:endParaRPr lang="zh-CN" altLang="en-US"/>
          </a:p>
        </p:txBody>
      </p:sp>
      <p:sp>
        <p:nvSpPr>
          <p:cNvPr id="20531" name="Rectangle 54"/>
          <p:cNvSpPr>
            <a:spLocks noChangeArrowheads="1"/>
          </p:cNvSpPr>
          <p:nvPr/>
        </p:nvSpPr>
        <p:spPr bwMode="auto">
          <a:xfrm>
            <a:off x="973138" y="908050"/>
            <a:ext cx="6264275" cy="5327650"/>
          </a:xfrm>
          <a:prstGeom prst="rect">
            <a:avLst/>
          </a:prstGeom>
          <a:noFill/>
          <a:ln w="28575" algn="ctr">
            <a:solidFill>
              <a:srgbClr val="FF6600"/>
            </a:solidFill>
            <a:prstDash val="dash"/>
            <a:miter lim="800000"/>
            <a:headEnd/>
            <a:tailEnd/>
          </a:ln>
        </p:spPr>
        <p:txBody>
          <a:bodyPr wrap="none" anchor="ctr"/>
          <a:lstStyle/>
          <a:p>
            <a:pPr algn="ctr">
              <a:spcBef>
                <a:spcPct val="50000"/>
              </a:spcBef>
            </a:pPr>
            <a:endParaRPr lang="zh-CN" altLang="en-US"/>
          </a:p>
        </p:txBody>
      </p:sp>
      <p:sp>
        <p:nvSpPr>
          <p:cNvPr id="20532" name="Rectangle 55"/>
          <p:cNvSpPr>
            <a:spLocks noChangeArrowheads="1"/>
          </p:cNvSpPr>
          <p:nvPr/>
        </p:nvSpPr>
        <p:spPr bwMode="auto">
          <a:xfrm>
            <a:off x="3854450" y="5589588"/>
            <a:ext cx="1295400" cy="360362"/>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单字宽</a:t>
            </a:r>
            <a:endParaRPr kumimoji="1" lang="zh-CN" altLang="zh-CN" sz="2400" i="1">
              <a:solidFill>
                <a:srgbClr val="FF6600"/>
              </a:solidFill>
            </a:endParaRPr>
          </a:p>
        </p:txBody>
      </p:sp>
      <p:sp>
        <p:nvSpPr>
          <p:cNvPr id="20533" name="Rectangle 56"/>
          <p:cNvSpPr>
            <a:spLocks noChangeArrowheads="1"/>
          </p:cNvSpPr>
          <p:nvPr/>
        </p:nvSpPr>
        <p:spPr bwMode="auto">
          <a:xfrm>
            <a:off x="3854450" y="5119267"/>
            <a:ext cx="1295400" cy="360362"/>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dirty="0">
                <a:solidFill>
                  <a:srgbClr val="FF6600"/>
                </a:solidFill>
              </a:rPr>
              <a:t>多字宽</a:t>
            </a:r>
            <a:endParaRPr kumimoji="1" lang="zh-CN" altLang="zh-CN" sz="2400" i="1" dirty="0">
              <a:solidFill>
                <a:srgbClr val="FF6600"/>
              </a:solidFill>
            </a:endParaRPr>
          </a:p>
        </p:txBody>
      </p:sp>
      <p:sp>
        <p:nvSpPr>
          <p:cNvPr id="20534" name="Rectangle 57"/>
          <p:cNvSpPr>
            <a:spLocks noChangeArrowheads="1"/>
          </p:cNvSpPr>
          <p:nvPr/>
        </p:nvSpPr>
        <p:spPr bwMode="auto">
          <a:xfrm>
            <a:off x="4789488" y="4616029"/>
            <a:ext cx="1295400" cy="360363"/>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dirty="0">
                <a:solidFill>
                  <a:srgbClr val="FF6600"/>
                </a:solidFill>
              </a:rPr>
              <a:t>多字宽</a:t>
            </a:r>
            <a:endParaRPr kumimoji="1" lang="zh-CN" altLang="zh-CN" sz="2400" i="1" dirty="0">
              <a:solidFill>
                <a:srgbClr val="FF6600"/>
              </a:solidFill>
            </a:endParaRPr>
          </a:p>
        </p:txBody>
      </p:sp>
      <p:sp>
        <p:nvSpPr>
          <p:cNvPr id="20535" name="Line 58"/>
          <p:cNvSpPr>
            <a:spLocks noChangeShapeType="1"/>
          </p:cNvSpPr>
          <p:nvPr/>
        </p:nvSpPr>
        <p:spPr bwMode="auto">
          <a:xfrm flipH="1">
            <a:off x="5294313" y="5300663"/>
            <a:ext cx="1655762" cy="0"/>
          </a:xfrm>
          <a:prstGeom prst="line">
            <a:avLst/>
          </a:prstGeom>
          <a:noFill/>
          <a:ln w="57150">
            <a:solidFill>
              <a:srgbClr val="FF6600"/>
            </a:solidFill>
            <a:round/>
            <a:headEnd/>
            <a:tailEnd type="triangle" w="med" len="lg"/>
          </a:ln>
        </p:spPr>
        <p:txBody>
          <a:bodyPr wrap="none" anchor="ctr"/>
          <a:lstStyle/>
          <a:p>
            <a:endParaRPr lang="zh-CN" altLang="en-US"/>
          </a:p>
        </p:txBody>
      </p:sp>
      <p:sp>
        <p:nvSpPr>
          <p:cNvPr id="20536" name="Freeform 59"/>
          <p:cNvSpPr>
            <a:spLocks/>
          </p:cNvSpPr>
          <p:nvPr/>
        </p:nvSpPr>
        <p:spPr bwMode="auto">
          <a:xfrm>
            <a:off x="5726113" y="5300663"/>
            <a:ext cx="863600" cy="792162"/>
          </a:xfrm>
          <a:custGeom>
            <a:avLst/>
            <a:gdLst>
              <a:gd name="T0" fmla="*/ 453 w 453"/>
              <a:gd name="T1" fmla="*/ 0 h 499"/>
              <a:gd name="T2" fmla="*/ 90 w 453"/>
              <a:gd name="T3" fmla="*/ 91 h 499"/>
              <a:gd name="T4" fmla="*/ 0 w 453"/>
              <a:gd name="T5" fmla="*/ 499 h 499"/>
              <a:gd name="T6" fmla="*/ 0 60000 65536"/>
              <a:gd name="T7" fmla="*/ 0 60000 65536"/>
              <a:gd name="T8" fmla="*/ 0 60000 65536"/>
              <a:gd name="T9" fmla="*/ 0 w 453"/>
              <a:gd name="T10" fmla="*/ 0 h 499"/>
              <a:gd name="T11" fmla="*/ 453 w 453"/>
              <a:gd name="T12" fmla="*/ 499 h 499"/>
            </a:gdLst>
            <a:ahLst/>
            <a:cxnLst>
              <a:cxn ang="T6">
                <a:pos x="T0" y="T1"/>
              </a:cxn>
              <a:cxn ang="T7">
                <a:pos x="T2" y="T3"/>
              </a:cxn>
              <a:cxn ang="T8">
                <a:pos x="T4" y="T5"/>
              </a:cxn>
            </a:cxnLst>
            <a:rect l="T9" t="T10" r="T11" b="T12"/>
            <a:pathLst>
              <a:path w="453" h="499">
                <a:moveTo>
                  <a:pt x="453" y="0"/>
                </a:moveTo>
                <a:cubicBezTo>
                  <a:pt x="309" y="4"/>
                  <a:pt x="166" y="8"/>
                  <a:pt x="90" y="91"/>
                </a:cubicBezTo>
                <a:cubicBezTo>
                  <a:pt x="14" y="174"/>
                  <a:pt x="7" y="336"/>
                  <a:pt x="0" y="499"/>
                </a:cubicBezTo>
              </a:path>
            </a:pathLst>
          </a:custGeom>
          <a:noFill/>
          <a:ln w="38100" cap="flat" cmpd="sng">
            <a:solidFill>
              <a:srgbClr val="FF6600"/>
            </a:solidFill>
            <a:prstDash val="solid"/>
            <a:round/>
            <a:headEnd type="none" w="med" len="med"/>
            <a:tailEnd type="triangle" w="med" len="lg"/>
          </a:ln>
        </p:spPr>
        <p:txBody>
          <a:bodyPr wrap="none" anchor="ctr"/>
          <a:lstStyle/>
          <a:p>
            <a:endParaRPr lang="zh-CN" altLang="en-US"/>
          </a:p>
        </p:txBody>
      </p:sp>
      <p:sp>
        <p:nvSpPr>
          <p:cNvPr id="20537" name="Line 60"/>
          <p:cNvSpPr>
            <a:spLocks noChangeShapeType="1"/>
          </p:cNvSpPr>
          <p:nvPr/>
        </p:nvSpPr>
        <p:spPr bwMode="auto">
          <a:xfrm>
            <a:off x="6375400" y="4724400"/>
            <a:ext cx="503238" cy="0"/>
          </a:xfrm>
          <a:prstGeom prst="line">
            <a:avLst/>
          </a:prstGeom>
          <a:noFill/>
          <a:ln w="57150">
            <a:solidFill>
              <a:srgbClr val="FF6600"/>
            </a:solidFill>
            <a:round/>
            <a:headEnd/>
            <a:tailEnd type="triangle" w="med" len="lg"/>
          </a:ln>
        </p:spPr>
        <p:txBody>
          <a:bodyPr wrap="none" anchor="ctr"/>
          <a:lstStyle/>
          <a:p>
            <a:endParaRPr lang="zh-CN" altLang="en-US"/>
          </a:p>
        </p:txBody>
      </p:sp>
      <p:sp>
        <p:nvSpPr>
          <p:cNvPr id="20538" name="Freeform 61"/>
          <p:cNvSpPr>
            <a:spLocks/>
          </p:cNvSpPr>
          <p:nvPr/>
        </p:nvSpPr>
        <p:spPr bwMode="auto">
          <a:xfrm flipH="1">
            <a:off x="5076825" y="5661025"/>
            <a:ext cx="504825" cy="431800"/>
          </a:xfrm>
          <a:custGeom>
            <a:avLst/>
            <a:gdLst>
              <a:gd name="T0" fmla="*/ 453 w 453"/>
              <a:gd name="T1" fmla="*/ 0 h 499"/>
              <a:gd name="T2" fmla="*/ 90 w 453"/>
              <a:gd name="T3" fmla="*/ 91 h 499"/>
              <a:gd name="T4" fmla="*/ 0 w 453"/>
              <a:gd name="T5" fmla="*/ 499 h 499"/>
              <a:gd name="T6" fmla="*/ 0 60000 65536"/>
              <a:gd name="T7" fmla="*/ 0 60000 65536"/>
              <a:gd name="T8" fmla="*/ 0 60000 65536"/>
              <a:gd name="T9" fmla="*/ 0 w 453"/>
              <a:gd name="T10" fmla="*/ 0 h 499"/>
              <a:gd name="T11" fmla="*/ 453 w 453"/>
              <a:gd name="T12" fmla="*/ 499 h 499"/>
            </a:gdLst>
            <a:ahLst/>
            <a:cxnLst>
              <a:cxn ang="T6">
                <a:pos x="T0" y="T1"/>
              </a:cxn>
              <a:cxn ang="T7">
                <a:pos x="T2" y="T3"/>
              </a:cxn>
              <a:cxn ang="T8">
                <a:pos x="T4" y="T5"/>
              </a:cxn>
            </a:cxnLst>
            <a:rect l="T9" t="T10" r="T11" b="T12"/>
            <a:pathLst>
              <a:path w="453" h="499">
                <a:moveTo>
                  <a:pt x="453" y="0"/>
                </a:moveTo>
                <a:cubicBezTo>
                  <a:pt x="309" y="4"/>
                  <a:pt x="166" y="8"/>
                  <a:pt x="90" y="91"/>
                </a:cubicBezTo>
                <a:cubicBezTo>
                  <a:pt x="14" y="174"/>
                  <a:pt x="7" y="336"/>
                  <a:pt x="0" y="499"/>
                </a:cubicBezTo>
              </a:path>
            </a:pathLst>
          </a:custGeom>
          <a:noFill/>
          <a:ln w="38100" cap="flat" cmpd="sng">
            <a:solidFill>
              <a:srgbClr val="0000FF"/>
            </a:solidFill>
            <a:prstDash val="solid"/>
            <a:round/>
            <a:headEnd type="none" w="med" len="med"/>
            <a:tailEnd type="triangle" w="med" len="lg"/>
          </a:ln>
        </p:spPr>
        <p:txBody>
          <a:bodyPr wrap="none" anchor="ctr"/>
          <a:lstStyle/>
          <a:p>
            <a:endParaRPr lang="zh-CN" altLang="en-US"/>
          </a:p>
        </p:txBody>
      </p:sp>
      <p:sp>
        <p:nvSpPr>
          <p:cNvPr id="20539" name="Rectangle 62"/>
          <p:cNvSpPr>
            <a:spLocks noChangeArrowheads="1"/>
          </p:cNvSpPr>
          <p:nvPr/>
        </p:nvSpPr>
        <p:spPr bwMode="auto">
          <a:xfrm>
            <a:off x="5942013" y="5335167"/>
            <a:ext cx="1295400" cy="360362"/>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多字宽</a:t>
            </a:r>
            <a:endParaRPr kumimoji="1" lang="zh-CN" altLang="zh-CN" sz="2400" i="1">
              <a:solidFill>
                <a:srgbClr val="FF6600"/>
              </a:solidFill>
            </a:endParaRPr>
          </a:p>
        </p:txBody>
      </p:sp>
      <p:sp>
        <p:nvSpPr>
          <p:cNvPr id="20540" name="Rectangle 63"/>
          <p:cNvSpPr>
            <a:spLocks noChangeArrowheads="1"/>
          </p:cNvSpPr>
          <p:nvPr/>
        </p:nvSpPr>
        <p:spPr bwMode="auto">
          <a:xfrm>
            <a:off x="5583238" y="5734050"/>
            <a:ext cx="1295400" cy="360363"/>
          </a:xfrm>
          <a:prstGeom prst="rect">
            <a:avLst/>
          </a:prstGeom>
          <a:noFill/>
          <a:ln w="28575">
            <a:noFill/>
            <a:miter lim="800000"/>
            <a:headEnd/>
            <a:tailEnd/>
          </a:ln>
        </p:spPr>
        <p:txBody>
          <a:bodyPr wrap="none" lIns="72000" tIns="36000" rIns="36000" bIns="0" anchor="ctr"/>
          <a:lstStyle/>
          <a:p>
            <a:pPr algn="ctr">
              <a:lnSpc>
                <a:spcPct val="80000"/>
              </a:lnSpc>
            </a:pPr>
            <a:r>
              <a:rPr kumimoji="1" lang="zh-CN" altLang="en-US" sz="2400" i="1">
                <a:solidFill>
                  <a:srgbClr val="FF6600"/>
                </a:solidFill>
              </a:rPr>
              <a:t>单字宽</a:t>
            </a:r>
            <a:endParaRPr kumimoji="1" lang="zh-CN" altLang="zh-CN" sz="2400" i="1">
              <a:solidFill>
                <a:srgbClr val="FF6600"/>
              </a:solidFill>
            </a:endParaRPr>
          </a:p>
        </p:txBody>
      </p:sp>
      <p:sp>
        <p:nvSpPr>
          <p:cNvPr id="1608768" name="AutoShape 64"/>
          <p:cNvSpPr>
            <a:spLocks noChangeArrowheads="1"/>
          </p:cNvSpPr>
          <p:nvPr/>
        </p:nvSpPr>
        <p:spPr bwMode="auto">
          <a:xfrm>
            <a:off x="107950" y="1628775"/>
            <a:ext cx="1296988" cy="1008063"/>
          </a:xfrm>
          <a:prstGeom prst="cloudCallout">
            <a:avLst>
              <a:gd name="adj1" fmla="val 52204"/>
              <a:gd name="adj2" fmla="val 47009"/>
            </a:avLst>
          </a:prstGeom>
          <a:solidFill>
            <a:srgbClr val="CCFF99"/>
          </a:solidFill>
          <a:ln w="28575">
            <a:solidFill>
              <a:srgbClr val="006600"/>
            </a:solidFill>
            <a:round/>
            <a:headEnd/>
            <a:tailEnd/>
          </a:ln>
        </p:spPr>
        <p:txBody>
          <a:bodyPr wrap="none" anchor="ctr"/>
          <a:lstStyle/>
          <a:p>
            <a:pPr algn="ctr">
              <a:spcBef>
                <a:spcPct val="50000"/>
              </a:spcBef>
            </a:pPr>
            <a:r>
              <a:rPr lang="zh-CN" altLang="en-US" sz="2400">
                <a:solidFill>
                  <a:srgbClr val="0000FF"/>
                </a:solidFill>
              </a:rPr>
              <a:t>相联</a:t>
            </a:r>
            <a:br>
              <a:rPr lang="zh-CN" altLang="en-US" sz="2400">
                <a:solidFill>
                  <a:srgbClr val="0000FF"/>
                </a:solidFill>
              </a:rPr>
            </a:br>
            <a:r>
              <a:rPr lang="zh-CN" altLang="en-US" sz="2400">
                <a:solidFill>
                  <a:srgbClr val="0000FF"/>
                </a:solidFill>
              </a:rPr>
              <a:t>存储表</a:t>
            </a:r>
          </a:p>
        </p:txBody>
      </p:sp>
      <p:sp>
        <p:nvSpPr>
          <p:cNvPr id="1608769" name="AutoShape 65"/>
          <p:cNvSpPr>
            <a:spLocks noChangeArrowheads="1"/>
          </p:cNvSpPr>
          <p:nvPr/>
        </p:nvSpPr>
        <p:spPr bwMode="auto">
          <a:xfrm>
            <a:off x="107950" y="4221163"/>
            <a:ext cx="1296988" cy="1008062"/>
          </a:xfrm>
          <a:prstGeom prst="cloudCallout">
            <a:avLst>
              <a:gd name="adj1" fmla="val 52204"/>
              <a:gd name="adj2" fmla="val 47009"/>
            </a:avLst>
          </a:prstGeom>
          <a:solidFill>
            <a:srgbClr val="CCFF99"/>
          </a:solidFill>
          <a:ln w="28575">
            <a:solidFill>
              <a:srgbClr val="006600"/>
            </a:solidFill>
            <a:round/>
            <a:headEnd/>
            <a:tailEnd/>
          </a:ln>
        </p:spPr>
        <p:txBody>
          <a:bodyPr wrap="none" anchor="ctr"/>
          <a:lstStyle/>
          <a:p>
            <a:pPr algn="ctr">
              <a:spcBef>
                <a:spcPct val="50000"/>
              </a:spcBef>
            </a:pPr>
            <a:r>
              <a:rPr lang="zh-CN" altLang="en-US" sz="2400">
                <a:solidFill>
                  <a:srgbClr val="0000FF"/>
                </a:solidFill>
              </a:rPr>
              <a:t>高速</a:t>
            </a:r>
            <a:br>
              <a:rPr lang="zh-CN" altLang="en-US" sz="2400">
                <a:solidFill>
                  <a:srgbClr val="0000FF"/>
                </a:solidFill>
              </a:rPr>
            </a:br>
            <a:r>
              <a:rPr lang="zh-CN" altLang="en-US" sz="2400">
                <a:solidFill>
                  <a:srgbClr val="0000FF"/>
                </a:solidFill>
              </a:rPr>
              <a:t>存储器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08768"/>
                                        </p:tgtEl>
                                        <p:attrNameLst>
                                          <p:attrName>style.visibility</p:attrName>
                                        </p:attrNameLst>
                                      </p:cBhvr>
                                      <p:to>
                                        <p:strVal val="visible"/>
                                      </p:to>
                                    </p:set>
                                    <p:animEffect transition="in" filter="strips(downRight)">
                                      <p:cBhvr>
                                        <p:cTn id="7" dur="500"/>
                                        <p:tgtEl>
                                          <p:spTgt spid="160876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08769"/>
                                        </p:tgtEl>
                                        <p:attrNameLst>
                                          <p:attrName>style.visibility</p:attrName>
                                        </p:attrNameLst>
                                      </p:cBhvr>
                                      <p:to>
                                        <p:strVal val="visible"/>
                                      </p:to>
                                    </p:set>
                                    <p:animEffect transition="in" filter="strips(downRight)">
                                      <p:cBhvr>
                                        <p:cTn id="12" dur="500"/>
                                        <p:tgtEl>
                                          <p:spTgt spid="1608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768" grpId="0" animBg="1"/>
      <p:bldP spid="16087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0754" name="Rectangle 2"/>
          <p:cNvSpPr>
            <a:spLocks noGrp="1" noChangeArrowheads="1"/>
          </p:cNvSpPr>
          <p:nvPr>
            <p:ph type="subTitle" idx="1"/>
          </p:nvPr>
        </p:nvSpPr>
        <p:spPr>
          <a:xfrm>
            <a:off x="395288" y="1700213"/>
            <a:ext cx="8604250" cy="2592387"/>
          </a:xfrm>
        </p:spPr>
        <p:txBody>
          <a:bodyPr anchor="ctr"/>
          <a:lstStyle/>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计算机</a:t>
            </a:r>
            <a:r>
              <a:rPr lang="zh-CN" altLang="en-US" sz="4000" b="0" dirty="0">
                <a:solidFill>
                  <a:srgbClr val="FFCC00"/>
                </a:solidFill>
                <a:latin typeface="Arial" charset="0"/>
                <a:ea typeface="黑体" pitchFamily="2" charset="-122"/>
              </a:rPr>
              <a:t>组成</a:t>
            </a:r>
            <a:r>
              <a:rPr lang="zh-CN" altLang="en-US" sz="4000" b="0" dirty="0">
                <a:solidFill>
                  <a:srgbClr val="FFFFFF"/>
                </a:solidFill>
                <a:latin typeface="Arial" charset="0"/>
                <a:ea typeface="黑体" pitchFamily="2" charset="-122"/>
              </a:rPr>
              <a:t>与</a:t>
            </a:r>
            <a:r>
              <a:rPr lang="zh-CN" altLang="en-US" sz="4000" b="0" dirty="0">
                <a:solidFill>
                  <a:srgbClr val="FFCC00"/>
                </a:solidFill>
                <a:latin typeface="Arial" charset="0"/>
                <a:ea typeface="黑体" pitchFamily="2" charset="-122"/>
              </a:rPr>
              <a:t>系统结构</a:t>
            </a:r>
            <a:endParaRPr lang="zh-CN" altLang="en-US" sz="4000" b="0" dirty="0">
              <a:solidFill>
                <a:srgbClr val="FFFFFF"/>
              </a:solidFill>
              <a:latin typeface="Arial" charset="0"/>
              <a:ea typeface="黑体" pitchFamily="2" charset="-122"/>
            </a:endParaRPr>
          </a:p>
          <a:p>
            <a:pPr eaLnBrk="1" hangingPunct="1">
              <a:spcBef>
                <a:spcPct val="0"/>
              </a:spcBef>
              <a:buClrTx/>
              <a:buFont typeface="Arial" charset="0"/>
              <a:buNone/>
            </a:pPr>
            <a:r>
              <a:rPr lang="zh-CN" altLang="en-US" sz="4000" b="0" dirty="0">
                <a:solidFill>
                  <a:srgbClr val="FFFFFF"/>
                </a:solidFill>
                <a:latin typeface="Arial" charset="0"/>
                <a:ea typeface="黑体" pitchFamily="2" charset="-122"/>
              </a:rPr>
              <a:t>第</a:t>
            </a:r>
            <a:r>
              <a:rPr lang="en-US" altLang="zh-CN" sz="7300" b="0" dirty="0">
                <a:solidFill>
                  <a:srgbClr val="FFFFFF"/>
                </a:solidFill>
                <a:latin typeface="Arial" charset="0"/>
                <a:ea typeface="黑体" pitchFamily="2" charset="-122"/>
              </a:rPr>
              <a:t>4</a:t>
            </a:r>
            <a:r>
              <a:rPr lang="zh-CN" altLang="en-US" sz="4000" b="0" dirty="0">
                <a:solidFill>
                  <a:srgbClr val="FFFFFF"/>
                </a:solidFill>
                <a:latin typeface="Arial" charset="0"/>
                <a:ea typeface="黑体" pitchFamily="2" charset="-122"/>
              </a:rPr>
              <a:t>章  存储系统</a:t>
            </a:r>
            <a:endParaRPr lang="zh-CN" altLang="en-US" sz="4000" b="0" dirty="0">
              <a:solidFill>
                <a:srgbClr val="CCFF66"/>
              </a:solidFill>
              <a:latin typeface="Arial" charset="0"/>
              <a:ea typeface="黑体" pitchFamily="2" charset="-122"/>
            </a:endParaRPr>
          </a:p>
        </p:txBody>
      </p:sp>
      <p:sp>
        <p:nvSpPr>
          <p:cNvPr id="1610755" name="Rectangle 3"/>
          <p:cNvSpPr>
            <a:spLocks noChangeArrowheads="1"/>
          </p:cNvSpPr>
          <p:nvPr/>
        </p:nvSpPr>
        <p:spPr bwMode="auto">
          <a:xfrm>
            <a:off x="1979613" y="4506913"/>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4200" dirty="0">
                <a:latin typeface="+mn-lt"/>
                <a:ea typeface="楷体" panose="02010609060101010101" pitchFamily="49" charset="-122"/>
              </a:rPr>
              <a:t>4.3  </a:t>
            </a:r>
            <a:r>
              <a:rPr lang="zh-CN" altLang="en-US" sz="4200" dirty="0">
                <a:latin typeface="+mn-lt"/>
                <a:ea typeface="楷体" panose="02010609060101010101" pitchFamily="49" charset="-122"/>
              </a:rPr>
              <a:t>高速缓冲存储器</a:t>
            </a:r>
          </a:p>
        </p:txBody>
      </p:sp>
      <p:sp>
        <p:nvSpPr>
          <p:cNvPr id="1610756" name="Rectangle 4"/>
          <p:cNvSpPr>
            <a:spLocks noChangeArrowheads="1"/>
          </p:cNvSpPr>
          <p:nvPr/>
        </p:nvSpPr>
        <p:spPr bwMode="auto">
          <a:xfrm>
            <a:off x="1979613" y="5229225"/>
            <a:ext cx="6985000" cy="793750"/>
          </a:xfrm>
          <a:prstGeom prst="rect">
            <a:avLst/>
          </a:prstGeom>
          <a:noFill/>
          <a:ln w="9525">
            <a:noFill/>
            <a:miter lim="800000"/>
            <a:headEnd/>
            <a:tailEnd/>
          </a:ln>
        </p:spPr>
        <p:txBody>
          <a:bodyPr/>
          <a:lstStyle/>
          <a:p>
            <a:pPr algn="r">
              <a:spcBef>
                <a:spcPct val="20000"/>
              </a:spcBef>
              <a:buClr>
                <a:schemeClr val="bg2"/>
              </a:buClr>
              <a:buSzPct val="75000"/>
              <a:buFont typeface="Wingdings" pitchFamily="2" charset="2"/>
              <a:buNone/>
            </a:pPr>
            <a:r>
              <a:rPr lang="en-US" altLang="zh-CN" sz="3800" b="0" dirty="0">
                <a:solidFill>
                  <a:srgbClr val="CC0066"/>
                </a:solidFill>
                <a:ea typeface="隶书" pitchFamily="49" charset="-122"/>
              </a:rPr>
              <a:t>4.3.2</a:t>
            </a:r>
            <a:r>
              <a:rPr lang="en-US" altLang="zh-CN" sz="4200" b="0" dirty="0">
                <a:solidFill>
                  <a:srgbClr val="CC0066"/>
                </a:solidFill>
                <a:latin typeface="隶书" pitchFamily="49" charset="-122"/>
                <a:ea typeface="隶书" pitchFamily="49" charset="-122"/>
              </a:rPr>
              <a:t> </a:t>
            </a:r>
            <a:r>
              <a:rPr lang="zh-CN" altLang="en-US" sz="4200" b="0" dirty="0">
                <a:solidFill>
                  <a:srgbClr val="CC0066"/>
                </a:solidFill>
                <a:latin typeface="隶书" pitchFamily="49" charset="-122"/>
                <a:ea typeface="隶书" pitchFamily="49" charset="-122"/>
              </a:rPr>
              <a:t>地址</a:t>
            </a:r>
            <a:r>
              <a:rPr lang="zh-CN" altLang="en-US" sz="4200" b="0" dirty="0">
                <a:solidFill>
                  <a:srgbClr val="0000FF"/>
                </a:solidFill>
                <a:latin typeface="隶书" pitchFamily="49" charset="-122"/>
                <a:ea typeface="隶书" pitchFamily="49" charset="-122"/>
              </a:rPr>
              <a:t>映射</a:t>
            </a:r>
            <a:r>
              <a:rPr lang="zh-CN" altLang="en-US" sz="4200" b="0" dirty="0">
                <a:solidFill>
                  <a:srgbClr val="CC0066"/>
                </a:solidFill>
                <a:latin typeface="隶书" pitchFamily="49" charset="-122"/>
                <a:ea typeface="隶书" pitchFamily="49" charset="-122"/>
              </a:rPr>
              <a:t>与</a:t>
            </a:r>
            <a:r>
              <a:rPr lang="zh-CN" altLang="en-US" sz="4200" b="0" dirty="0">
                <a:solidFill>
                  <a:srgbClr val="0000FF"/>
                </a:solidFill>
                <a:latin typeface="隶书" pitchFamily="49" charset="-122"/>
                <a:ea typeface="隶书" pitchFamily="49" charset="-122"/>
              </a:rPr>
              <a:t>变换</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610754">
                                            <p:txEl>
                                              <p:pRg st="0" end="0"/>
                                            </p:txEl>
                                          </p:spTgt>
                                        </p:tgtEl>
                                        <p:attrNameLst>
                                          <p:attrName>style.visibility</p:attrName>
                                        </p:attrNameLst>
                                      </p:cBhvr>
                                      <p:to>
                                        <p:strVal val="visible"/>
                                      </p:to>
                                    </p:set>
                                    <p:anim calcmode="lin" valueType="num">
                                      <p:cBhvr>
                                        <p:cTn id="7" dur="500" fill="hold"/>
                                        <p:tgtEl>
                                          <p:spTgt spid="16107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107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107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107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610754">
                                            <p:txEl>
                                              <p:pRg st="1" end="1"/>
                                            </p:txEl>
                                          </p:spTgt>
                                        </p:tgtEl>
                                        <p:attrNameLst>
                                          <p:attrName>style.visibility</p:attrName>
                                        </p:attrNameLst>
                                      </p:cBhvr>
                                      <p:to>
                                        <p:strVal val="visible"/>
                                      </p:to>
                                    </p:set>
                                    <p:anim calcmode="lin" valueType="num">
                                      <p:cBhvr additive="base">
                                        <p:cTn id="14" dur="500" fill="hold"/>
                                        <p:tgtEl>
                                          <p:spTgt spid="16107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6107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610755">
                                            <p:txEl>
                                              <p:pRg st="0" end="0"/>
                                            </p:txEl>
                                          </p:spTgt>
                                        </p:tgtEl>
                                        <p:attrNameLst>
                                          <p:attrName>style.visibility</p:attrName>
                                        </p:attrNameLst>
                                      </p:cBhvr>
                                      <p:to>
                                        <p:strVal val="visible"/>
                                      </p:to>
                                    </p:set>
                                    <p:anim calcmode="lin" valueType="num">
                                      <p:cBhvr additive="base">
                                        <p:cTn id="19" dur="500" fill="hold"/>
                                        <p:tgtEl>
                                          <p:spTgt spid="161075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1075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610756">
                                            <p:txEl>
                                              <p:pRg st="0" end="0"/>
                                            </p:txEl>
                                          </p:spTgt>
                                        </p:tgtEl>
                                        <p:attrNameLst>
                                          <p:attrName>style.visibility</p:attrName>
                                        </p:attrNameLst>
                                      </p:cBhvr>
                                      <p:to>
                                        <p:strVal val="visible"/>
                                      </p:to>
                                    </p:set>
                                    <p:anim calcmode="lin" valueType="num">
                                      <p:cBhvr additive="base">
                                        <p:cTn id="23" dur="500" fill="hold"/>
                                        <p:tgtEl>
                                          <p:spTgt spid="1610756">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61075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p>
            <a:fld id="{48AECB28-A24C-423D-BE21-77902A455467}" type="slidenum">
              <a:rPr lang="zh-CN" altLang="en-US" smtClean="0"/>
              <a:pPr/>
              <a:t>9</a:t>
            </a:fld>
            <a:endParaRPr lang="en-US" altLang="zh-CN"/>
          </a:p>
        </p:txBody>
      </p:sp>
      <p:sp>
        <p:nvSpPr>
          <p:cNvPr id="22531" name="Rectangle 2"/>
          <p:cNvSpPr>
            <a:spLocks noGrp="1" noChangeArrowheads="1"/>
          </p:cNvSpPr>
          <p:nvPr>
            <p:ph type="title"/>
          </p:nvPr>
        </p:nvSpPr>
        <p:spPr/>
        <p:txBody>
          <a:bodyPr/>
          <a:lstStyle/>
          <a:p>
            <a:pPr eaLnBrk="1" hangingPunct="1"/>
            <a:r>
              <a:rPr lang="en-US" altLang="zh-CN" dirty="0"/>
              <a:t>4.3.2 </a:t>
            </a:r>
            <a:r>
              <a:rPr lang="zh-CN" altLang="en-US" dirty="0"/>
              <a:t>主存与</a:t>
            </a:r>
            <a:r>
              <a:rPr lang="en-US" altLang="zh-CN" dirty="0"/>
              <a:t>Cache</a:t>
            </a:r>
            <a:r>
              <a:rPr lang="zh-CN" altLang="en-US" dirty="0"/>
              <a:t>的</a:t>
            </a:r>
            <a:r>
              <a:rPr lang="zh-CN" altLang="en-US" dirty="0">
                <a:solidFill>
                  <a:srgbClr val="D60093"/>
                </a:solidFill>
              </a:rPr>
              <a:t>地址映射</a:t>
            </a:r>
          </a:p>
        </p:txBody>
      </p:sp>
      <p:sp>
        <p:nvSpPr>
          <p:cNvPr id="22532" name="Rectangle 3"/>
          <p:cNvSpPr>
            <a:spLocks noGrp="1" noChangeArrowheads="1"/>
          </p:cNvSpPr>
          <p:nvPr>
            <p:ph type="body" idx="1"/>
          </p:nvPr>
        </p:nvSpPr>
        <p:spPr>
          <a:xfrm>
            <a:off x="457200" y="620713"/>
            <a:ext cx="8362950" cy="6121400"/>
          </a:xfrm>
        </p:spPr>
        <p:txBody>
          <a:bodyPr/>
          <a:lstStyle/>
          <a:p>
            <a:pPr eaLnBrk="1" hangingPunct="1">
              <a:lnSpc>
                <a:spcPct val="105000"/>
              </a:lnSpc>
              <a:spcBef>
                <a:spcPct val="5000"/>
              </a:spcBef>
            </a:pPr>
            <a:r>
              <a:rPr lang="zh-CN" altLang="en-US" dirty="0">
                <a:solidFill>
                  <a:srgbClr val="006600"/>
                </a:solidFill>
              </a:rPr>
              <a:t>地址</a:t>
            </a:r>
            <a:r>
              <a:rPr lang="zh-CN" altLang="en-US" dirty="0">
                <a:solidFill>
                  <a:srgbClr val="0000FF"/>
                </a:solidFill>
                <a:latin typeface="黑体" panose="02010609060101010101" pitchFamily="49" charset="-122"/>
                <a:ea typeface="黑体" panose="02010609060101010101" pitchFamily="49" charset="-122"/>
              </a:rPr>
              <a:t>映射</a:t>
            </a:r>
            <a:r>
              <a:rPr lang="zh-CN" altLang="en-US" dirty="0">
                <a:solidFill>
                  <a:srgbClr val="006600"/>
                </a:solidFill>
              </a:rPr>
              <a:t>：</a:t>
            </a:r>
            <a:br>
              <a:rPr lang="zh-CN" altLang="en-US" dirty="0">
                <a:solidFill>
                  <a:srgbClr val="0000FF"/>
                </a:solidFill>
              </a:rPr>
            </a:br>
            <a:r>
              <a:rPr lang="zh-CN" altLang="en-US" dirty="0"/>
              <a:t>把主存中的数据按照某种规则</a:t>
            </a:r>
            <a:r>
              <a:rPr lang="zh-CN" altLang="en-US" dirty="0">
                <a:solidFill>
                  <a:srgbClr val="CC0000"/>
                </a:solidFill>
              </a:rPr>
              <a:t>装入</a:t>
            </a:r>
            <a:r>
              <a:rPr lang="zh-CN" altLang="en-US" dirty="0"/>
              <a:t>到</a:t>
            </a:r>
            <a:r>
              <a:rPr lang="en-US" altLang="zh-CN" dirty="0"/>
              <a:t>Cache</a:t>
            </a:r>
            <a:r>
              <a:rPr lang="zh-CN" altLang="en-US" dirty="0"/>
              <a:t>中，并建立</a:t>
            </a:r>
            <a:r>
              <a:rPr lang="zh-CN" altLang="en-US" dirty="0">
                <a:solidFill>
                  <a:srgbClr val="CC0000"/>
                </a:solidFill>
              </a:rPr>
              <a:t>主存地址</a:t>
            </a:r>
            <a:r>
              <a:rPr lang="zh-CN" altLang="en-US" dirty="0"/>
              <a:t>与</a:t>
            </a:r>
            <a:r>
              <a:rPr lang="en-US" altLang="zh-CN" dirty="0">
                <a:solidFill>
                  <a:srgbClr val="CC0000"/>
                </a:solidFill>
              </a:rPr>
              <a:t>Cache</a:t>
            </a:r>
            <a:r>
              <a:rPr lang="zh-CN" altLang="en-US" dirty="0">
                <a:solidFill>
                  <a:srgbClr val="CC0000"/>
                </a:solidFill>
              </a:rPr>
              <a:t>地址</a:t>
            </a:r>
            <a:r>
              <a:rPr lang="zh-CN" altLang="en-US" dirty="0"/>
              <a:t>之间的对应关系。</a:t>
            </a:r>
          </a:p>
          <a:p>
            <a:pPr eaLnBrk="1" hangingPunct="1">
              <a:lnSpc>
                <a:spcPct val="105000"/>
              </a:lnSpc>
              <a:spcBef>
                <a:spcPct val="5000"/>
              </a:spcBef>
            </a:pPr>
            <a:r>
              <a:rPr lang="zh-CN" altLang="en-US" dirty="0">
                <a:solidFill>
                  <a:srgbClr val="006600"/>
                </a:solidFill>
              </a:rPr>
              <a:t>地址</a:t>
            </a:r>
            <a:r>
              <a:rPr lang="zh-CN" altLang="en-US" dirty="0">
                <a:solidFill>
                  <a:srgbClr val="0000FF"/>
                </a:solidFill>
                <a:latin typeface="黑体" panose="02010609060101010101" pitchFamily="49" charset="-122"/>
                <a:ea typeface="黑体" panose="02010609060101010101" pitchFamily="49" charset="-122"/>
              </a:rPr>
              <a:t>变换</a:t>
            </a:r>
            <a:r>
              <a:rPr lang="zh-CN" altLang="en-US" dirty="0">
                <a:solidFill>
                  <a:srgbClr val="006600"/>
                </a:solidFill>
              </a:rPr>
              <a:t>：</a:t>
            </a:r>
            <a:br>
              <a:rPr lang="zh-CN" altLang="en-US" dirty="0">
                <a:solidFill>
                  <a:srgbClr val="0000FF"/>
                </a:solidFill>
              </a:rPr>
            </a:br>
            <a:r>
              <a:rPr lang="zh-CN" altLang="en-US" dirty="0"/>
              <a:t>当主存数据已经装入到</a:t>
            </a:r>
            <a:r>
              <a:rPr lang="en-US" altLang="zh-CN" dirty="0"/>
              <a:t>Cache</a:t>
            </a:r>
            <a:r>
              <a:rPr lang="zh-CN" altLang="en-US" dirty="0"/>
              <a:t>之后，在程序</a:t>
            </a:r>
            <a:r>
              <a:rPr lang="zh-CN" altLang="en-US" dirty="0">
                <a:solidFill>
                  <a:srgbClr val="CC0000"/>
                </a:solidFill>
              </a:rPr>
              <a:t>运行</a:t>
            </a:r>
            <a:r>
              <a:rPr lang="zh-CN" altLang="en-US" dirty="0"/>
              <a:t>过程中，把</a:t>
            </a:r>
            <a:r>
              <a:rPr lang="zh-CN" altLang="en-US" dirty="0">
                <a:solidFill>
                  <a:srgbClr val="CC0000"/>
                </a:solidFill>
              </a:rPr>
              <a:t>主存地址</a:t>
            </a:r>
            <a:r>
              <a:rPr lang="zh-CN" altLang="en-US" dirty="0"/>
              <a:t>变换成</a:t>
            </a:r>
            <a:r>
              <a:rPr lang="en-US" altLang="zh-CN" dirty="0">
                <a:solidFill>
                  <a:srgbClr val="CC0000"/>
                </a:solidFill>
              </a:rPr>
              <a:t>Cache</a:t>
            </a:r>
            <a:r>
              <a:rPr lang="zh-CN" altLang="en-US" dirty="0">
                <a:solidFill>
                  <a:srgbClr val="CC0000"/>
                </a:solidFill>
              </a:rPr>
              <a:t>地址</a:t>
            </a:r>
            <a:r>
              <a:rPr lang="zh-CN" altLang="en-US" dirty="0"/>
              <a:t>。</a:t>
            </a:r>
          </a:p>
          <a:p>
            <a:pPr eaLnBrk="1" hangingPunct="1">
              <a:lnSpc>
                <a:spcPct val="105000"/>
              </a:lnSpc>
              <a:spcBef>
                <a:spcPct val="5000"/>
              </a:spcBef>
            </a:pPr>
            <a:r>
              <a:rPr lang="zh-CN" altLang="en-US" dirty="0">
                <a:solidFill>
                  <a:srgbClr val="006600"/>
                </a:solidFill>
              </a:rPr>
              <a:t>在选取地址映象方法要考虑的主要因素：</a:t>
            </a:r>
          </a:p>
          <a:p>
            <a:pPr lvl="1" eaLnBrk="1" hangingPunct="1">
              <a:lnSpc>
                <a:spcPct val="105000"/>
              </a:lnSpc>
              <a:spcBef>
                <a:spcPct val="5000"/>
              </a:spcBef>
            </a:pPr>
            <a:r>
              <a:rPr lang="zh-CN" altLang="en-US" dirty="0"/>
              <a:t>地址变换的</a:t>
            </a:r>
            <a:r>
              <a:rPr lang="zh-CN" altLang="en-US" dirty="0">
                <a:solidFill>
                  <a:srgbClr val="CC0000"/>
                </a:solidFill>
              </a:rPr>
              <a:t>硬件</a:t>
            </a:r>
            <a:r>
              <a:rPr lang="zh-CN" altLang="en-US" dirty="0">
                <a:solidFill>
                  <a:srgbClr val="0000FF"/>
                </a:solidFill>
              </a:rPr>
              <a:t>高速</a:t>
            </a:r>
            <a:r>
              <a:rPr lang="zh-CN" altLang="en-US" dirty="0"/>
              <a:t>、</a:t>
            </a:r>
            <a:r>
              <a:rPr lang="zh-CN" altLang="en-US" dirty="0">
                <a:solidFill>
                  <a:srgbClr val="0000FF"/>
                </a:solidFill>
              </a:rPr>
              <a:t>低价</a:t>
            </a:r>
            <a:r>
              <a:rPr lang="zh-CN" altLang="en-US" dirty="0"/>
              <a:t>、</a:t>
            </a:r>
            <a:r>
              <a:rPr lang="zh-CN" altLang="en-US" dirty="0">
                <a:solidFill>
                  <a:srgbClr val="0000FF"/>
                </a:solidFill>
              </a:rPr>
              <a:t>易于实现</a:t>
            </a:r>
            <a:r>
              <a:rPr lang="zh-CN" altLang="en-US" dirty="0"/>
              <a:t>；</a:t>
            </a:r>
            <a:endParaRPr lang="en-US" altLang="zh-CN" dirty="0"/>
          </a:p>
          <a:p>
            <a:pPr lvl="1" eaLnBrk="1" hangingPunct="1">
              <a:lnSpc>
                <a:spcPct val="105000"/>
              </a:lnSpc>
              <a:spcBef>
                <a:spcPct val="5000"/>
              </a:spcBef>
            </a:pPr>
            <a:r>
              <a:rPr lang="en-US" altLang="zh-CN" dirty="0"/>
              <a:t>Cache</a:t>
            </a:r>
            <a:r>
              <a:rPr lang="zh-CN" altLang="en-US" dirty="0">
                <a:solidFill>
                  <a:srgbClr val="CC0000"/>
                </a:solidFill>
              </a:rPr>
              <a:t>空间利用率</a:t>
            </a:r>
            <a:r>
              <a:rPr lang="zh-CN" altLang="en-US" dirty="0"/>
              <a:t>要高；</a:t>
            </a:r>
          </a:p>
          <a:p>
            <a:pPr lvl="1" eaLnBrk="1" hangingPunct="1">
              <a:lnSpc>
                <a:spcPct val="105000"/>
              </a:lnSpc>
              <a:spcBef>
                <a:spcPct val="5000"/>
              </a:spcBef>
            </a:pPr>
            <a:r>
              <a:rPr lang="zh-CN" altLang="en-US" dirty="0"/>
              <a:t>发生</a:t>
            </a:r>
            <a:r>
              <a:rPr lang="zh-CN" altLang="en-US" dirty="0">
                <a:solidFill>
                  <a:srgbClr val="CC0000"/>
                </a:solidFill>
              </a:rPr>
              <a:t>块冲突的概率</a:t>
            </a:r>
            <a:r>
              <a:rPr lang="zh-CN" altLang="en-US" dirty="0"/>
              <a:t>要小。</a:t>
            </a:r>
          </a:p>
          <a:p>
            <a:pPr eaLnBrk="1" hangingPunct="1">
              <a:lnSpc>
                <a:spcPct val="105000"/>
              </a:lnSpc>
              <a:spcBef>
                <a:spcPct val="5000"/>
              </a:spcBef>
            </a:pPr>
            <a:r>
              <a:rPr lang="zh-CN" altLang="en-US" dirty="0"/>
              <a:t>以“</a:t>
            </a:r>
            <a:r>
              <a:rPr lang="zh-CN" altLang="en-US" dirty="0">
                <a:solidFill>
                  <a:srgbClr val="CC0000"/>
                </a:solidFill>
              </a:rPr>
              <a:t>块</a:t>
            </a:r>
            <a:r>
              <a:rPr lang="zh-CN" altLang="en-US" dirty="0"/>
              <a:t>”为单位进行调度。</a:t>
            </a:r>
          </a:p>
        </p:txBody>
      </p:sp>
      <p:sp>
        <p:nvSpPr>
          <p:cNvPr id="1609732" name="Text Box 4"/>
          <p:cNvSpPr txBox="1">
            <a:spLocks noChangeArrowheads="1"/>
          </p:cNvSpPr>
          <p:nvPr/>
        </p:nvSpPr>
        <p:spPr bwMode="auto">
          <a:xfrm>
            <a:off x="5580063" y="4724400"/>
            <a:ext cx="2233612" cy="1584325"/>
          </a:xfrm>
          <a:prstGeom prst="rect">
            <a:avLst/>
          </a:prstGeom>
          <a:solidFill>
            <a:srgbClr val="CCFF99"/>
          </a:solidFill>
          <a:ln w="28575" algn="ctr">
            <a:solidFill>
              <a:srgbClr val="006600"/>
            </a:solidFill>
            <a:miter lim="800000"/>
            <a:headEnd/>
            <a:tailEnd/>
          </a:ln>
          <a:effectLst>
            <a:outerShdw dist="107763" dir="2700000" algn="ctr" rotWithShape="0">
              <a:schemeClr val="bg2">
                <a:alpha val="50000"/>
              </a:schemeClr>
            </a:outerShdw>
          </a:effectLst>
        </p:spPr>
        <p:txBody>
          <a:bodyPr/>
          <a:lstStyle/>
          <a:p>
            <a:pPr marL="355600" indent="-355600">
              <a:lnSpc>
                <a:spcPct val="110000"/>
              </a:lnSpc>
              <a:buClr>
                <a:srgbClr val="D60093"/>
              </a:buClr>
              <a:buSzPct val="75000"/>
              <a:buFont typeface="Wingdings" pitchFamily="2" charset="2"/>
              <a:buChar char="u"/>
              <a:defRPr/>
            </a:pPr>
            <a:r>
              <a:rPr lang="zh-CN" altLang="en-US"/>
              <a:t>全相联</a:t>
            </a:r>
          </a:p>
          <a:p>
            <a:pPr marL="355600" indent="-355600">
              <a:lnSpc>
                <a:spcPct val="110000"/>
              </a:lnSpc>
              <a:buClr>
                <a:srgbClr val="D60093"/>
              </a:buClr>
              <a:buSzPct val="75000"/>
              <a:buFont typeface="Wingdings" pitchFamily="2" charset="2"/>
              <a:buChar char="u"/>
              <a:defRPr/>
            </a:pPr>
            <a:r>
              <a:rPr lang="zh-CN" altLang="en-US"/>
              <a:t>直接映射</a:t>
            </a:r>
          </a:p>
          <a:p>
            <a:pPr marL="355600" indent="-355600">
              <a:lnSpc>
                <a:spcPct val="110000"/>
              </a:lnSpc>
              <a:buClr>
                <a:srgbClr val="D60093"/>
              </a:buClr>
              <a:buSzPct val="75000"/>
              <a:buFont typeface="Wingdings" pitchFamily="2" charset="2"/>
              <a:buChar char="u"/>
              <a:defRPr/>
            </a:pPr>
            <a:r>
              <a:rPr lang="zh-CN" altLang="en-US"/>
              <a:t>组相联</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09732"/>
                                        </p:tgtEl>
                                        <p:attrNameLst>
                                          <p:attrName>style.visibility</p:attrName>
                                        </p:attrNameLst>
                                      </p:cBhvr>
                                      <p:to>
                                        <p:strVal val="visible"/>
                                      </p:to>
                                    </p:set>
                                    <p:anim calcmode="lin" valueType="num">
                                      <p:cBhvr>
                                        <p:cTn id="7" dur="500" fill="hold"/>
                                        <p:tgtEl>
                                          <p:spTgt spid="1609732"/>
                                        </p:tgtEl>
                                        <p:attrNameLst>
                                          <p:attrName>ppt_w</p:attrName>
                                        </p:attrNameLst>
                                      </p:cBhvr>
                                      <p:tavLst>
                                        <p:tav tm="0">
                                          <p:val>
                                            <p:fltVal val="0"/>
                                          </p:val>
                                        </p:tav>
                                        <p:tav tm="100000">
                                          <p:val>
                                            <p:strVal val="#ppt_w"/>
                                          </p:val>
                                        </p:tav>
                                      </p:tavLst>
                                    </p:anim>
                                    <p:anim calcmode="lin" valueType="num">
                                      <p:cBhvr>
                                        <p:cTn id="8" dur="500" fill="hold"/>
                                        <p:tgtEl>
                                          <p:spTgt spid="16097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9732"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99"/>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32159</TotalTime>
  <Words>5963</Words>
  <Application>Microsoft Office PowerPoint</Application>
  <PresentationFormat>全屏显示(4:3)</PresentationFormat>
  <Paragraphs>2130</Paragraphs>
  <Slides>69</Slides>
  <Notes>5</Notes>
  <HiddenSlides>4</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69</vt:i4>
      </vt:variant>
    </vt:vector>
  </HeadingPairs>
  <TitlesOfParts>
    <vt:vector size="81" baseType="lpstr">
      <vt:lpstr>黑体</vt:lpstr>
      <vt:lpstr>隶书</vt:lpstr>
      <vt:lpstr>宋体</vt:lpstr>
      <vt:lpstr>Arial</vt:lpstr>
      <vt:lpstr>Arial Black</vt:lpstr>
      <vt:lpstr>Cambria Math</vt:lpstr>
      <vt:lpstr>Times New Roman</vt:lpstr>
      <vt:lpstr>Vladimir Script</vt:lpstr>
      <vt:lpstr>Wingdings</vt:lpstr>
      <vt:lpstr>Pixel</vt:lpstr>
      <vt:lpstr>Visio</vt:lpstr>
      <vt:lpstr>Image</vt:lpstr>
      <vt:lpstr>PowerPoint 演示文稿</vt:lpstr>
      <vt:lpstr>PowerPoint 演示文稿</vt:lpstr>
      <vt:lpstr>PowerPoint 演示文稿</vt:lpstr>
      <vt:lpstr>PowerPoint 演示文稿</vt:lpstr>
      <vt:lpstr>PowerPoint 演示文稿</vt:lpstr>
      <vt:lpstr>4.3.1 Cache的工作原理</vt:lpstr>
      <vt:lpstr>PowerPoint 演示文稿</vt:lpstr>
      <vt:lpstr>PowerPoint 演示文稿</vt:lpstr>
      <vt:lpstr>4.3.2 主存与Cache的地址映射</vt:lpstr>
      <vt:lpstr>4.3.2 主存与Cache的地址映射     1. 全相联</vt:lpstr>
      <vt:lpstr>PowerPoint 演示文稿</vt:lpstr>
      <vt:lpstr>4.3.2 主存与Cache的地址映射     2. 直接映射</vt:lpstr>
      <vt:lpstr>PowerPoint 演示文稿</vt:lpstr>
      <vt:lpstr>4.3.2 主存与Cache的地址映射     3. 组相联</vt:lpstr>
      <vt:lpstr>PowerPoint 演示文稿</vt:lpstr>
      <vt:lpstr>4.3.2 主存与Cache的地址映射     3. 组相联</vt:lpstr>
      <vt:lpstr>PowerPoint 演示文稿</vt:lpstr>
      <vt:lpstr>PowerPoint 演示文稿</vt:lpstr>
      <vt:lpstr>例子：AMD Opteron 处理器的数据Cache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4.3.2 主存与Cache的地址映射</vt:lpstr>
      <vt:lpstr>PowerPoint 演示文稿</vt:lpstr>
      <vt:lpstr>[例1] 直接映射方式的Cache，初始内容为空。</vt:lpstr>
      <vt:lpstr>PowerPoint 演示文稿</vt:lpstr>
      <vt:lpstr>【例2】组相联，主存地址划分采用三字段法。</vt:lpstr>
      <vt:lpstr>PowerPoint 演示文稿</vt:lpstr>
      <vt:lpstr>4.3.3 替换算法</vt:lpstr>
      <vt:lpstr>4.3.3 替换算法</vt:lpstr>
      <vt:lpstr>4.3.3 替换算法</vt:lpstr>
      <vt:lpstr>PowerPoint 演示文稿</vt:lpstr>
      <vt:lpstr>4.3.4 主存与Cache内容的一致性问题：更新策略</vt:lpstr>
      <vt:lpstr>4.3.4 主存与Cache内容的一致性问题：更新策略</vt:lpstr>
      <vt:lpstr>4.3.4 主存与Cache内容的一致性问题：更新策略</vt:lpstr>
      <vt:lpstr>PowerPoint 演示文稿</vt:lpstr>
      <vt:lpstr>4.3.5 Cache性能测量</vt:lpstr>
      <vt:lpstr>4.3.5 Cache性能测量</vt:lpstr>
      <vt:lpstr>4.3.5 Cache性能测量</vt:lpstr>
      <vt:lpstr>4.3.5 Cache性能测量</vt:lpstr>
      <vt:lpstr>4.3.5 Cache性能测量</vt:lpstr>
      <vt:lpstr>PowerPoint 演示文稿</vt:lpstr>
      <vt:lpstr>4.3.6  Cache性能提高      1. 多级Cache结构</vt:lpstr>
      <vt:lpstr>4.3.6  Cache性能提高      1. 多级Cache结构</vt:lpstr>
      <vt:lpstr>4.3.6  Cache性能提高      1. 多级Cache结构</vt:lpstr>
      <vt:lpstr>4.3.6  Cache性能提高      2. 降低Cache的缺失率</vt:lpstr>
      <vt:lpstr>PowerPoint 演示文稿</vt:lpstr>
      <vt:lpstr>4.3.6  Cache性能提高      2. 降低Cache的缺失率</vt:lpstr>
      <vt:lpstr>4.3.6  Cache性能提高      2. 降低Cache的缺失率</vt:lpstr>
      <vt:lpstr>4.3.6  Cache性能提高      2. 降低Cache的缺失率</vt:lpstr>
      <vt:lpstr>4.3.6  Cache性能提高      2. 降低Cache的缺失率</vt:lpstr>
      <vt:lpstr>4.3.6  Cache性能提高      2. 降低Cache的缺失率</vt:lpstr>
      <vt:lpstr>4.3.6  Cache性能提高      3. 减少Cache开销</vt:lpstr>
      <vt:lpstr>例子：Intel x86 处理器 的 Cache</vt:lpstr>
      <vt:lpstr>例子：Pentium II 的 Cache</vt:lpstr>
      <vt:lpstr>PowerPoint 演示文稿</vt:lpstr>
      <vt:lpstr>计算机组成与系统结构 第4章  存储系统 4.3  高速缓冲存储器</vt:lpstr>
      <vt:lpstr>Cache一致性协议：MESI</vt:lpstr>
      <vt:lpstr>Cache一致性协议：MESI</vt:lpstr>
      <vt:lpstr>Cache一致性协议：MESI</vt:lpstr>
      <vt:lpstr>Cache一致性协议：MESI</vt:lpstr>
      <vt:lpstr>Cache一致性协议：MESI</vt:lpstr>
      <vt:lpstr>Cache一致性协议：MESI</vt:lpstr>
      <vt:lpstr>Cache一致性协议：MESI</vt:lpstr>
      <vt:lpstr>Cache一致性协议：MESI</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第4章 存储系统</dc:subject>
  <dc:creator>车向泉</dc:creator>
  <dc:description>4.3 高速缓冲存储器_x000d_
  1.原理_x000d_
  2.地址映射_x000d_
  3.替换算法_x000d_
  4.主存与Cache内容一致性问题_x000d_
  5.Cache性能分析_x000d_
  6.Pentium的Cache</dc:description>
  <cp:lastModifiedBy>Che Xiangquan</cp:lastModifiedBy>
  <cp:revision>1394</cp:revision>
  <dcterms:created xsi:type="dcterms:W3CDTF">1601-01-01T00:00:00Z</dcterms:created>
  <dcterms:modified xsi:type="dcterms:W3CDTF">2021-04-06T08:49:45Z</dcterms:modified>
</cp:coreProperties>
</file>