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8"/>
  </p:notesMasterIdLst>
  <p:handoutMasterIdLst>
    <p:handoutMasterId r:id="rId69"/>
  </p:handoutMasterIdLst>
  <p:sldIdLst>
    <p:sldId id="1072" r:id="rId2"/>
    <p:sldId id="1116" r:id="rId3"/>
    <p:sldId id="1180" r:id="rId4"/>
    <p:sldId id="1119" r:id="rId5"/>
    <p:sldId id="1168" r:id="rId6"/>
    <p:sldId id="1120" r:id="rId7"/>
    <p:sldId id="1121" r:id="rId8"/>
    <p:sldId id="1122" r:id="rId9"/>
    <p:sldId id="1123" r:id="rId10"/>
    <p:sldId id="1124" r:id="rId11"/>
    <p:sldId id="1125" r:id="rId12"/>
    <p:sldId id="1126" r:id="rId13"/>
    <p:sldId id="1127" r:id="rId14"/>
    <p:sldId id="1128" r:id="rId15"/>
    <p:sldId id="1129" r:id="rId16"/>
    <p:sldId id="1130" r:id="rId17"/>
    <p:sldId id="1131" r:id="rId18"/>
    <p:sldId id="1132" r:id="rId19"/>
    <p:sldId id="1133" r:id="rId20"/>
    <p:sldId id="1134" r:id="rId21"/>
    <p:sldId id="1135" r:id="rId22"/>
    <p:sldId id="1136" r:id="rId23"/>
    <p:sldId id="1137" r:id="rId24"/>
    <p:sldId id="1138" r:id="rId25"/>
    <p:sldId id="1139" r:id="rId26"/>
    <p:sldId id="1140" r:id="rId27"/>
    <p:sldId id="1142" r:id="rId28"/>
    <p:sldId id="1143" r:id="rId29"/>
    <p:sldId id="1146" r:id="rId30"/>
    <p:sldId id="1147" r:id="rId31"/>
    <p:sldId id="1169" r:id="rId32"/>
    <p:sldId id="1148" r:id="rId33"/>
    <p:sldId id="1149" r:id="rId34"/>
    <p:sldId id="1150" r:id="rId35"/>
    <p:sldId id="1183" r:id="rId36"/>
    <p:sldId id="1181" r:id="rId37"/>
    <p:sldId id="1184" r:id="rId38"/>
    <p:sldId id="1187" r:id="rId39"/>
    <p:sldId id="1185" r:id="rId40"/>
    <p:sldId id="1188" r:id="rId41"/>
    <p:sldId id="1190" r:id="rId42"/>
    <p:sldId id="1189" r:id="rId43"/>
    <p:sldId id="1192" r:id="rId44"/>
    <p:sldId id="1191" r:id="rId45"/>
    <p:sldId id="1194" r:id="rId46"/>
    <p:sldId id="1196" r:id="rId47"/>
    <p:sldId id="1195" r:id="rId48"/>
    <p:sldId id="1198" r:id="rId49"/>
    <p:sldId id="1199" r:id="rId50"/>
    <p:sldId id="1200" r:id="rId51"/>
    <p:sldId id="1197" r:id="rId52"/>
    <p:sldId id="1151" r:id="rId53"/>
    <p:sldId id="1170" r:id="rId54"/>
    <p:sldId id="1171" r:id="rId55"/>
    <p:sldId id="1179" r:id="rId56"/>
    <p:sldId id="1174" r:id="rId57"/>
    <p:sldId id="1182" r:id="rId58"/>
    <p:sldId id="1161" r:id="rId59"/>
    <p:sldId id="1162" r:id="rId60"/>
    <p:sldId id="1163" r:id="rId61"/>
    <p:sldId id="1164" r:id="rId62"/>
    <p:sldId id="1172" r:id="rId63"/>
    <p:sldId id="1165" r:id="rId64"/>
    <p:sldId id="1166" r:id="rId65"/>
    <p:sldId id="1178" r:id="rId66"/>
    <p:sldId id="1201" r:id="rId67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  <a:srgbClr val="CC0099"/>
    <a:srgbClr val="FF0000"/>
    <a:srgbClr val="008000"/>
    <a:srgbClr val="00FF00"/>
    <a:srgbClr val="00CC00"/>
    <a:srgbClr val="FF6600"/>
    <a:srgbClr val="00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32" autoAdjust="0"/>
    <p:restoredTop sz="96525" autoAdjust="0"/>
  </p:normalViewPr>
  <p:slideViewPr>
    <p:cSldViewPr>
      <p:cViewPr varScale="1">
        <p:scale>
          <a:sx n="112" d="100"/>
          <a:sy n="112" d="100"/>
        </p:scale>
        <p:origin x="10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D1CC1EA3-B7D6-48E9-BAA5-CD8FCB09B1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30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23T00:29:34.3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20840 13427 52 0,'0'0'186'0,"0"0"-47"15,0 0-17-15,0 0 1 16,0 0 7-16,0 0-16 16,0 0-29-16,0 0-7 15,0 0 8-15,0 0 6 16,0 0 8-16,0 0 7 16,0 0 1-16,0 0-21 15,0 0-18-15,0 0-14 16,0 0-21-16,0 0-18 15,0 0-10-15,0 0-5 16,0 0 18-16,8 2 8 16,1 1 1-16,-1 1 1 15,1-1 10-15,5 1-9 0,-3-1-6 16,4 1-7 0,2-2-5-16,-6 1 2 0,3-2 1 15,0 2 1-15,-2 0 6 16,2-3-7-16,-3 3-8 15,-2 0 1-15,5-2 2 16,-3 0-1-16,-2 1-8 16,5-1 10-16,-5-1-4 15,-1 2 2-15,1-2-8 16,-4 1 0-16,4 0 0 16,-6 1 0-16,5-1-1 15,-2 1 1-15,3 0 1 16,-7-1-1-16,7 1 1 15,-1 0-1-15,-2-1 5 16,3-1-6-16,-6 1 1 0,2-1 0 16,4 0 0-16,-6 0 0 15,5 0 0-15,3 0-1 16,-2 0 1-16,0 0 1 16,-1 0-1-16,1 0 0 15,-7 0 1-15,7 0-1 16,-3 0 0-16,-4 0-1 15,4 0 0-15,3 0 1 16,-6 0 1-16,11 0-1 16,-3 0 0-16,-2 0 6 15,-1 0-7-15,1 0 0 16,-4 0 0-16,1 0 0 0,-3 0-6 16,-3 0 5-16,6 0 1 15,-6 0 0-15,8 0 0 16,-5 0 1-16,5 0 0 15,1 0 5-15,0 0-5 16,-1 0 0-16,1 0-1 16,-4 0 1-16,-2 0-1 15,3 0 0-15,2 0 1 16,1 0-1-16,2 0 1 16,-2 0-1-16,5-1 1 15,0 0-1-15,-5-1 0 16,-1 0 0-16,-5 2 0 15,6 0 0-15,-4 0-1 0,-2 0 1 16,3 0 0 0,2 0 0-16,-5 0 0 0,6 0 0 15,-1 0 0-15,6 0 0 16,-11 0 1-16,12 0-1 16,-10 0 0-16,4 0 0 15,-1 0 1-15,4 0-1 16,-4 0 0-16,6 0 1 15,-2 0 0-15,2 0 6 16,-3 0-6-16,-2 0 1 16,5 0-1-16,-5 0-1 15,-1 0 2-15,1 0-1 16,-1 0 1-16,6 0-1 16,-5-1-1-16,2 0 0 15,-2 0 0-15,5-1 0 0,-3 1 1 16,4 1 0-16,-7-2 0 15,6 2-1-15,-11-1 0 16,6 1 0-16,-1 0 0 16,1-1 0-16,-1-1 0 15,6 1 1-15,-5-1-1 16,2 1 0-16,-2-2 0 16,-1 2 1-16,7-2 4 15,-7 3-5-15,4-2 0 16,-1 1 0-16,0-2 1 15,3 2-1-15,-2-1-1 16,2-1 1-16,-3 3-1 16,-2-2 1-16,-1 2 0 0,-2 0 0 15,3 0 0 1,-6 0-1-16,5 0 1 0,1 0 0 16,2 0 1-16,-3 0-1 15,4 0 5-15,-4 0-5 16,1 0-1-16,5 0 1 15,-11 0 0-15,5 0 0 16,1 0 0-16,-3 0 1 16,2 0-1-16,1-2 0 15,2 2 1-15,3-1-1 16,1-1 0-16,-4 1 0 16,3-1 1-16,-2 1 6 0,2 1 7 15,-3-1-13 1,-2-1 5-16,5 1-5 0,-6-1 0 15,4 1-1-15,8-1 7 16,-9 1-7-16,3 0 7 16,3-2-5-16,-5 0 4 15,5-1 1-15,0 0 4 16,-3 1-3-16,-6 0-2 16,1 2-6-16,-3-1 0 15,-3 2 0-15,5 0-1 16,-2 0 0-16,-3 0 1 15,5 0 0-15,1-2 0 16,-1 2 0-16,1 0 8 16,-1-1-7-16,1 0 5 15,-1 0-5-15,-2-1 8 0,-3 2-3 16,-3 0-5-16,8 0-1 16,-8 0 2-16,6 0-2 15,-6 0 0-15,3 0 0 16,-3 0 0-16,6 0 1 15,-4-1 11-15,4 1 3 16,0 0 8-16,-6 0-9 16,0 0-13-16,0 0-1 15,-6 0-31-15,-25 0-126 16,2 4-216-16,-2 2-533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23T00:29:34.3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23693 13422 162 0,'0'0'249'16,"0"0"-78"-16,0 0-31 15,0 0 5-15,0 0-10 16,0 0-22-16,0 0-28 16,-3 0-8-16,3 0-5 15,0 0 8-15,0 0-10 16,0 0-15-16,0 0-9 16,0 0-3-16,0 0-4 15,0 0 3-15,0 0-11 16,0 0-9-16,0 0-3 15,0 0 3-15,0 0-6 16,0 0 0-16,3 0 7 0,3 0-1 16,-3 0-13-16,3 0 15 15,2 0-10-15,1 0 8 16,2-1 5-16,3 1-1 16,0-2-9-16,3-1-16 15,-5 2 8-15,5-2-8 16,-3 2 5-16,-5 1-5 15,2 0 0-15,-2 0 4 16,-4 0-4-16,4 0 4 16,-4 0-4-16,4 0-1 15,-1 0 5-15,-5 0-5 16,12 0 0-16,-7 0 1 16,1 0-1-16,-1 0 8 0,1 0-7 15,-7 0-1-15,4 0 0 16,3 0 0-16,-6 0 6 15,2 0-6-15,4 0 0 16,-1 0 0-16,6 0 1 16,-2 0 0-16,-4 0-1 15,7-2 1-15,-4 2-1 16,-3 0 0-16,1 0 1 16,-3 0-1-16,2 0 0 15,1 0 0-15,-1 0 0 16,1 0 0-16,2 0 0 15,1 0 4-15,5-1-4 16,-6 1 0-16,3 0 0 16,-2-1 0-16,-4 1 1 15,1 0-1-15,-1 0-1 0,-2 0-6 16,2 0 7-16,1 0 0 16,-1 0 1-16,7 0-1 15,-4 0 9-15,3 0-9 16,3 0 0-16,-5 0 0 15,-4 0 0-15,6 0 0 16,-11 0 0-16,6 0 0 16,-1 0 0-16,6 0 0 15,-2 0 0-15,2 0 0 16,0 0 1-16,6-2 0 16,-3 0 0-16,0 2-1 15,-3 0 2-15,-2 0 5 0,2 0-5 16,-5 0-1-16,-1 0 5 15,1 0-5-15,5 0 0 16,-6 0-1-16,1 0 6 16,2 0-3-16,-2 0 3 15,5 0 0-15,-11 0-6 16,11 0 9-16,-11 0-2 16,5 0-6-16,1 0 6 15,2 0-6-15,-2 0-1 16,2 0 1-16,3 0-1 15,3 0 0-15,-8 0 1 16,2 0 0-16,4 0 0 16,-7 0 1-16,1 0-1 0,-1 0 0 15,1 0 0-15,-1 0 10 16,9-1-11-16,-3-1 0 16,4-1 0-16,-1 2 0 15,0-2 0-15,0 1 0 16,0 2 0-16,-9 0 2 15,6 0-2-15,-5 0 1 16,0 0-1-16,2 0 0 16,3 0 1-16,-5 0 1 15,8 0-1-15,-6 0-1 16,3 0-1-16,3 0 1 16,-8 0 0-16,5 0 1 15,-5 0-1-15,2 0 0 16,-3 0 0-16,7 0 0 15,-4 0 0-15,3 0 1 0,3 0 0 16,-5 0 0-16,2 0-1 16,0 0 5-16,-5 0-5 15,-1 0 0-15,1-1 9 16,-1 0-8-16,4-1 1 16,2 0-1-16,-6 1 9 15,4 0-2-15,2 1-7 16,0-3 14-16,-3 3-13 15,4 0 5-15,-7 0-5 16,1 0-1-16,-1 0 0 16,1 0 0-16,2 0-1 15,-2 0 5-15,5 0-5 16,-3 0 0-16,-2 0 1 0,11 0-1 16,-9 0 1-16,3 0 1 15,3-1 8-15,-5-1-9 16,5 2-1-16,-3-1 0 15,3 1 0-15,0 0 0 16,0 0 0-16,-3 0 0 16,3 0-1-16,0 0 1 15,-5 0 1-15,5 0-1 16,-3-2 0-16,-3 2 0 16,9-1 1-16,-8 0 0 15,5-1-1-15,-3 1 0 16,-3 1 0-16,4-1 0 0,-7 1 0 15,1 0-1-15,-1 0 1 16,1 0-1-16,-1 0 1 16,1 0 0-16,5 0 0 15,-3-2 1-15,4 0-1 16,-4 0 0-16,3 2 1 16,-5 0-1-16,2 0 0 15,-2 0 0-15,5 0-1 16,-6 0 0-16,6 0 1 15,4 0 0-15,-7-2 2 16,6 1-2-16,-3-1 0 16,3 2 0-16,-5-1 0 15,-4 1 0-15,1 0 0 0,2 0-1 16,-2 0 0 0,2 0 1-16,-3 0 0 0,7 0 0 15,-4 0 0-15,3 0 0 16,-2 0 1-16,2 0-1 15,-3 0 0-15,-2 0 0 16,-1 0 0-16,6 0 0 16,-5 0 0-16,5 0 0 15,-2 0 0-15,2 0 0 16,-3 0-2-16,3 0 1 16,-2 0 1-16,2 0 1 15,-3 0-1-15,1 0 0 16,-4 0 0-16,1 1 0 15,-1-1 0-15,1 2 1 16,-1-2-1-16,1 0 0 0,-1 0 1 16,1 0-1-16,-1 0 1 15,1 0-1-15,-1 0 0 16,-5 0 0-16,6 0-1 16,-3 0 1-16,-4 0 0 15,10 0-1-15,-4 0 0 16,4 0 1-16,5 0 1 15,0 0 0-15,0 0-1 16,-3 0 1-16,3 0 1 16,-6 0-2-16,4 0 0 15,-7 0 0-15,6 1-2 16,-5 1-4-16,2-2 6 0,3 2 1 16,-2 0 1-16,5 0-1 15,-3-1 0-15,-3 0 0 16,-2-1-1-16,5 0 2 15,-5 2-1-15,5-2 0 16,-6 0 0-16,1 0 0 16,2 0-1-16,4 1 1 15,-4 0 0-15,3 1 4 16,-2-2-4-16,7 0-1 16,-7 1 0-16,2-1 0 15,-5 0 0-15,2 2-1 16,-3-2 1-16,1 0 0 15,-3 1 0-15,2-1 0 0,1 3 0 16,2-3 0 0,3 1 1-16,0 0 0 0,-2-1-1 15,2 0 0-15,-5 2 1 16,2-2 0-16,-5 0-1 16,2 2 1-16,1-2-1 15,-1 1-1-15,1-1 1 16,2 1 0-16,3-1 0 15,-5 2 6-15,5-2-6 16,-11 0 1-16,5 0 0 16,-2 0 0-16,-3 0 0 15,-3 0 0-15,9 0 5 16,-4 0-6-16,4 0 1 16,-1 0 6-16,-5 0-1 15,6 0-5-15,-9 0 0 0,5 0-1 16,-2 0 1-16,3 0 7 15,2 0-2-15,1 0 14 16,-1 0-8-16,7 0-4 16,-7 0 5-16,-5 0-3 15,3 0-2-15,-3 0-8 16,-3 0-1-16,0 0 0 16,0 1 1-16,0-1-5 15,0 0 5-15,0 0 0 16,0 0 1-16,5 0 4 15,-5 0 7-15,3 0 15 16,3 0 6-16,-6 0-11 16,0 0-7-16,0 0-15 0,-23 7-11 15,-3 0-224-15,1 0-526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23T00:29:34.3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30728 5800 5 0,'0'0'75'0,"0"0"4"15,0 0-3-15,0 0-18 0,0 0-12 16,0 0 15-16,-14-6-5 16,8 4-24-16,3 2-16 15,3-1 11-15,-5 1 44 16,5-2 2-16,0 2 5 15,0-1 9-15,-3 1-9 16,3-2-26-16,-6 1-9 16,3 0-5-16,3 1-9 15,-5 0 0-15,5-2-5 16,-3 2 4-16,3 0 12 16,0 0-6-16,0 0-5 15,0 0-2-15,0 0 9 16,0 0-2-16,0 0-8 15,0 0-4-15,0 0-1 0,0 0-6 16,0-1-2-16,0 1 0 16,0 0-1-16,0-2 2 15,3 2-4-15,2 0-1 16,4 0 3-16,-6-1 2 16,5 1 7-16,3 0-8 15,-2-1-3-15,0 1 9 16,2-2 10-16,3 2-6 15,-3-1-14-15,4 1-8 16,2 0 11-16,-9 0-4 16,4 0-7-16,-4 0 1 15,1 0-1-15,-4 0 11 16,4 0-11-16,-1 0 10 0,1 0-1 16,-1 0 6-16,7 0 0 15,2 1-6-15,-6 2-1 16,3-2 0-16,-2 1 1 15,2-1-1-15,0 1-1 16,-5-1-7-16,-7 0-1 16,7 1 1-16,-3-1 0 15,2 1 0-15,1-1 0 16,-1 1 5-16,1 1 6 16,-1-2-5-16,1 0 5 15,2 0 1-15,-2 1-10 16,-1 0 7-16,7-1-4 0,-7-1-6 15,6 1 1 1,-2-1 1-16,-4 0-2 0,6 0 0 16,-2 0 2-16,-4 0 4 15,1 0-6-15,-1 0 0 16,-8 0-1-16,9 0 1 16,-9 0 0-16,6 0 1 15,2 2-1-15,1-2 1 16,-4 1 5-16,4 1-6 15,-1-1 2-15,4 1-1 16,-4-1 0-16,1 0 1 16,5 1 5-16,-6 0-1 15,4-2-6-15,2 1 1 16,3 0 0-16,-3-1 0 16,-2 1-1-16,2 1 1 0,3-1-1 15,-6 1 1-15,4-2 0 16,-4 1-1-16,-3 1 1 15,7-1 6-15,-4-1-7 16,3 0 1-16,0 0 0 16,-2 0 0-16,2 0 5 15,-3 0-6-15,4 3 1 16,-7-3-1-16,3 1-1 16,4-1 1-16,-4 2 0 15,3-1 0-15,3 2 0 16,-2 0 0-16,2-2 0 15,0 2 1-15,0-2-1 16,3 1 1-16,-3 0-1 0,3-1 7 16,-3 1-5-1,-6 1-1-15,6-2 5 0,-3 3-5 16,-5-3 0-16,2 0 5 16,3 0-6-16,3 1 1 15,-8-2 0-15,8 0-1 16,-3 1 2-16,-2-1-2 15,-4 0 2-15,6 1-2 16,-2-1 0-16,-4 2 0 16,6-1 1-16,-2-1-1 15,2 0 1-15,0 0 0 16,-2 0-1-16,2 0 2 0,-6 0-2 16,1 0 1-1,-1 0-1-15,1 0 0 0,-1 0 1 16,1 0-1-16,2 2 0 15,6-2 0-15,3 0 0 16,0 0 0-16,-3 1 0 16,0 2 0-16,0-2 0 15,-2 2 0-15,-4 0 0 16,9-1 0-16,-9 0 1 16,6 0 0-16,6-1-1 15,-6 1 0-15,0-1 8 16,0 1-8-16,-6-2 0 15,4 2 9-15,-1 0-9 0,-6-1 1 16,-5-1 1 0,6 0-1-16,-4 2 5 0,4-2-6 15,-6 0 0-15,5 0 6 16,7 0 8-16,2 0 3 16,0 0-3-16,-3 0-13 15,3 0 5-15,0 0-5 16,0 1-1-16,3 1 1 15,3-2-1-15,-3 0 2 16,2 1-2-16,1-1 1 16,-6 0-1-16,0 0 0 15,0 0 0-15,-5 1 0 16,-4-1 1-16,6 0-1 16,-11 0 0-16,9 2-1 15,-10-2 1-15,7 0 0 0,-1 0 0 16,1 0 1-16,0 0-1 15,5 0 2-15,-3 1-2 16,3 1 0-16,3-2 1 16,0 1-1-16,6-1 1 15,3 2 6-15,-1 0-1 16,4-1-5-16,-4 3 8 16,4-2-3-16,-4 1-5 15,-8-1 0-15,0 0 0 16,0 1 8-16,-8-1-9 15,0-1 0-15,-7 0 1 16,4-1-1-16,0 2 7 16,-3-2-6-16,-3 1 9 0,5-1-1 15,-5 1-7 1,3-1 6-16,-3 0-8 0,0 2-2 16,0-2 2-16,0 0 0 15,0 0-1-15,0 1-9 16,-23 1-78-16,3-2-292 15,-11 0-816-15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23T00:29:34.3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22591 6285 137 0,'0'0'156'0,"0"0"-3"0,0 0-25 16,0 0-5-16,0 0 17 15,0 0 0-15,0 0-18 16,-9-12-15-16,3 11-41 16,6 1-16-16,0-1-3 15,0 1 16-15,0 0-8 16,0 0-10-16,0 0-9 16,0 0-17-16,0 0-1 15,0 0-5-15,0 0-3 16,0 0 3-16,0 0-11 15,0 0-1-15,0 0 1 16,0 0-1-16,6 0 16 16,3 0 18-16,5 0 0 0,-3 0 9 15,3 0-12-15,3 0 12 16,0 1-2-16,0-1-9 16,1 1-7-16,-1-1-5 15,-3 0-2-15,-3 0-5 16,3 0-6-16,-2 0 9 15,2 0-7-15,-3 0 5 16,-2 0-3-16,5 0-4 16,-5 0-6-16,-1 0 10 15,1 0-11-15,-1 0 7 16,-2 0 10-16,2 0-9 16,-5 0 1-16,6 0-4 15,-4 0 2-15,-2 0-1 16,6 0-7-16,-4 0 0 15,4 0 0-15,0 2 0 0,-7-2 1 16,7 0 4-16,-3 2-5 16,2-2 0-16,-5 0 0 15,5 0 1-15,1 0 10 16,-3 1-11-16,2-1 0 16,-2 0 0-16,-3 0 1 15,2 0 6-15,-2 0-5 16,3 0-2-16,3 0 0 15,-7 1 1-15,7-1 0 16,-1 0-1-16,-2 0 0 16,-3 0-1-16,5 0 2 15,1 0-1-15,0 0 0 0,-4 2 1 16,4-2 0-16,-1 0-1 16,1 0 0-16,-1 1-1 15,1-1 0-15,-1 2 1 16,1-2 0-16,-1 1 0 15,1-1 0-15,-1 0 5 16,-2 0-5-16,3 0 0 16,-6 0 0-16,2 0 0 15,-2 0 0-15,3 1-1 16,2-1-1-16,-5 0 1 16,3 2 0-16,2-2 0 15,1 0 1-15,-6 1 0 16,2-1 0-16,-2 0 0 0,3 0 2 15,0 0-2-15,-6 0 0 16,2 0 0-16,4 0-1 16,-3 2 1-16,5-2 0 15,-2 0 0-15,3 0 1 16,-6 0-1-16,5 0-6 16,-8 0 6-16,6 0 0 15,-6 1 0-15,3-1-1 16,-3 0 0-16,8 1 1 15,-2-1-1-15,-3 2 1 16,5-2 1-16,-2 0-1 16,2 1-1-16,1-1 1 15,-6 0-1-15,2 0 0 16,-2 1 1-16,3-1-8 16,0 2 8-16,2-1-6 0,1 1 5 15,-1-1 0-15,4 0 1 16,2 1 0-16,-6-1-1 15,4 1 0-15,2-1 1 16,-3 0-9-16,3 1 0 16,1 0 0-16,-4-1-8 15,6 0 8-15,0 0-13 16,6-1 9-16,-3 2 12 16,5-2-1-16,4 1 1 15,-12 1 0-15,3-1-11 16,-6 1 11-16,3 0-12 15,-6 0 2-15,6 1 4 0,-2-2 5 16,2 1-4-16,5 0 6 16,-5-2-5-16,1 0 5 15,-1 0 0-15,-6 0 0 16,6 0 0-16,-6 0 2 16,-2 0-2-16,2 0 0 15,-5 0 0-15,3 0 0 16,-1 0 0-16,3 0 0 15,4 0 0-15,2 0 0 16,3 0-1-16,-1 0 0 16,1 0 1-16,-3 0 1 15,6 0-1-15,-3 0 0 16,3 0 0-16,0 0 0 0,-4 2 0 16,4-2-1-1,3 1 2-15,-6-1-1 0,5 2 0 16,-2-2 0-16,-6 1 0 15,6-1 1-15,-6 0-2 16,3 0 1-16,-3 0-1 16,-3 0 1-16,3 0 0 15,-3 0 0-15,3 0 0 16,-5 0 0-16,5 0 0 16,-3 0-1-16,3 0 2 15,0 0-1-15,0 0 1 16,6 0-1-16,-6 0 1 15,3 0 0-15,5 0 1 16,-2 0-1-16,0 0 0 16,2 0 1-16,-5 0-2 0,3 0 1 15,-3 0 0-15,3 0-1 16,-1 0 8-16,-2 0-8 16,-3 0 1-16,0 0-1 15,-2 0 0-15,-4 0 1 16,3 0 5-16,-2 0-5 15,-1 0 5-15,-3 0-6 16,4 0 0-16,-4 0 0 16,7 2 3-16,-4-1-3 15,3-1 9-15,3 0 3 16,0 1 0-16,-5-1-12 16,2 2 6-16,0-2 10 15,-3 0-15-15,-5 0 8 0,-3 0-7 16,3 0 4-16,-6 0-6 15,0 0 1-15,2 0-1 16,-2 0 0-16,0 0 0 16,6 0 0-16,-6 0 1 15,0 3-1-15,-14 0-39 16,-3-1-213-16,-9-2-701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23T00:29:34.3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19961 6740 152 0,'0'0'236'15,"0"0"-58"-15,0 0-33 16,0 0 6-16,0 0 18 16,0 0-51-16,3-18-9 15,-3 16-38-15,0-3-26 0,0 3 11 16,0-1 27-16,0 0-1 16,0 3 2-16,0-1-20 15,0 1-21-15,0 0-21 16,0 0-11-16,0 0 1 15,0 0-12-15,0 0 0 16,0 0-9-16,0 0 2 16,0 0-3-16,6 0 10 15,2 0 1-15,1 1 8 16,2 0-8-16,4-1 0 16,-4 2 0-16,6-2 0 15,3 0 5-15,-9 0 3 16,6 0-8-16,0 0 0 0,-2 0 5 15,2 0-6-15,0 0 1 16,0 0 7-16,-6 0-6 16,3 0 5-16,3 0 1 15,-8 0-1-15,8 0-6 16,-3 1 14-16,3-1 0 16,0 0-14-16,0 0 6 15,0 0-1-15,-2 0 0 16,2 0-4-16,-9 0-1 15,4 0 0-15,2 0 8 16,-6 0-9-16,1 0 0 16,-1 0 0-16,4 0 0 15,2 0 1-15,0 0 0 16,-3 0 0-16,7 0 5 16,-4 0 1-16,-3 0 2 0,3 0-8 15,-2 0-1-15,5-1 0 16,3-1 11-16,-3 1-9 15,3-2 4-15,2 2-5 16,-5 1 0-16,0-3 0 16,1 3 0-16,-1 0 6 15,-3 0-2-15,-3 0-5 16,3 0 0-16,-2-2 2 16,2 2-1-16,-3 0 0 15,4-1-1-15,-4 1 0 16,6-2 0-16,3 1 6 15,-3-2-5-15,0 2-1 0,0 1 0 16,0 0 0-16,-6 0 0 16,4 0 0-16,-4 0-1 15,9 0 1-15,-3 0 1 16,3 0 0-16,5-2 0 16,-2 2-1-16,-3 0-1 15,8 0 1-15,-8 0 0 16,3 0 1-16,3 0 0 15,-6 0-1-15,2-2 1 16,4 0 3-16,-1-1-2 16,1 0-3-16,0 2 2 15,2 0-1-15,-8-1 0 16,3 2 0-16,2-1 0 0,-5 1 0 16,-3-2 1-1,6 1 0-15,-6-1 1 0,0 1-2 16,0 0 2-16,-3 1-2 15,-2-2 0-15,-4 2 0 16,1 0-2-16,-4 0-1 16,4 0 2-16,0 0 1 15,5 0 0-15,-3 0 0 16,3 0 1-16,-2 0-1 16,5 0-1-16,0 0 1 15,0 0-1-15,0 0 1 16,6 0 0-16,2 0 1 15,1 0 0-15,-1 0 0 16,7 0-1-16,-7-1 0 16,1 1 2-16,-1-2-2 0,1 2 3 15,0 0-3-15,-4 0 1 16,-5 0 0-16,0 0 0 16,0 0 0-16,0 0 0 15,-2 0 0-15,-4 0 6 16,-2 0-6-16,2 0 0 15,-3 0 0-15,4 0-1 16,-6 0 1-16,5 0-1 16,-3 0 1-16,1 0 0 15,5 0-1-15,-5 0 0 16,-1 0 3-16,1 0-3 16,-6 0 6-16,2 0-6 15,4 0 1-15,-6 0-1 0,8 0 0 16,-2 0-1-16,-1 0 1 15,-5 0 0-15,5 0 1 16,-2 0 0-16,-6 0 0 16,3 0 0-16,-3 0 7 15,0 2 0-15,0-2 0 16,0 0 7-16,-3 0 24 16,3 1-37-16,-6-1-2 15,6 2-6-15,-2-1-7 16,-4 5-28-16,3-1-101 15,-3 0-392-15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23T00:29:34.3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28477 6506 10 0,'0'0'48'16,"0"0"24"-16,0 0-6 15,0 0-21-15,0 0 0 16,3-3 17-16,-3 2 1 15,0-1-9-15,0 1-8 16,0 0-7-16,0 1 1 16,0-2 6-16,0 2-1 15,0 0-10-15,-3-1-9 16,3 1 0-16,0 0 7 0,0 0-1 16,-6-2 18-16,6 2 2 15,0 0 0-15,-3-1 12 16,3 1-6-16,0-1-12 15,0 1-8-15,0 0-12 16,0-2-6-16,0 2-11 16,0-1-9-16,0-1 22 15,3 1 8-15,3 0-17 16,-3 1-11-16,2-1 9 16,4-1 4-16,-6 0-3 15,-3 2-10-15,5 0 7 16,4 0-2-16,-6 0-5 0,3 0 6 15,2 0-7-15,1 0-1 16,-1 0 7-16,-5 0-7 16,3 0 2-16,2 0-1 15,-2 0 0-15,-3 0 0 16,5 0 8-16,1 0-8 16,-1 0 0-16,-2-2 0 15,2 0 0-15,-5 0 0 16,3 1 0-16,-3 1-1 15,-3 0 0-15,0 0 0 16,0 0-6-16,0 0 5 16,0 0-1-16,6 0 1 15,-6 0-1-15,0 0 2 16,2 0 0-16,-2 0 2 16,0 0-2-16,6 0 0 0,-3 0 1 15,5 0 0-15,-2 0 0 16,-3 0 1-16,6 0-2 15,-4 0 0-15,4 0 1 16,-1 0-1-16,1 0 1 16,-1 0-1-16,1 0 0 15,-3 0 1-15,-4 0-1 16,4 0 0-16,-3 0 0 16,3 0-1-16,2 0 1 15,1 0-2-15,-1 0 1 16,1 0 0-16,-6 0-7 15,5 0 7-15,-2 0 1 16,-3 0-1-16,2 0 1 0,-5 0-8 16,3 0 6-16,3 0 1 15,-3 0-7-15,2 0 8 16,4 0-13-16,-3 0 12 16,-4 0-6-16,7 0-8 15,-3 0 15-15,-4-1 0 16,4 1 0-16,-3 0 0 15,3 0 1-15,-4 0-1 16,7 0 2-16,0 0-2 16,-1 0 0-16,1 0-2 15,-1 0 2-15,1 0 0 16,-4 0-1-16,4 0 0 0,-6 0 1 16,8 0 0-1,-8 0 0-15,5 0-1 16,1 0-12-16,5 0 12 0,-5 0 0 15,-1 0-7-15,1 1 8 16,2 0-10-16,-2 1 10 16,-1 0 0-16,1-1 0 15,-1 0 0-15,6 1 0 16,-5 0 1-16,5-1-1 16,-2-1 0-16,-4 1-1 15,1-1 1-15,-1 1-1 16,6 1 1-16,-5-1-1 15,-1 1 0-15,4-2-17 16,-4 1 6-16,9-1 3 16,-2 0 8-16,2 0 1 0,-3 0 0 15,-6 0 0-15,4 0 0 16,-4 0 0-16,1 1-1 16,-4 1 1-16,4-2-1 15,-1 1 1-15,4 1-1 16,-4-1 1-16,7 0 0 15,-1 1 0-15,-3-2 1 16,3 1-1-16,-5-1 0 16,2 3 0-16,-2-3 0 15,-1 0 0-15,-2 0 0 16,3 0 0-16,-7 2 0 16,4-2 0-16,3 0 0 15,-1 1 0-15,1-1 0 0,5 0 0 16,-3 2 1-16,3-2-1 15,-2 0 1-15,2 0-1 16,-3 0 0-16,-2 0 0 16,-1 0 0-16,-2 0 0 15,3 0-1-15,-6 0 1 16,2 1-1-16,4 0 0 16,-4 1 1-16,4-1 0 15,-1-1 0-15,1 2-1 16,0-2 1-16,-1 0 1 15,1 0 4-15,-1 0-4 16,1 0-2-16,-1 0 1 16,1 0 0-16,-1 3-1 0,1-3 1 15,-1 1-1 1,1-1 1-16,5 1 0 0,-5-1 0 16,-7 0 1-16,7 2-1 15,-3-2 0-15,2 0 0 16,1 0 1-16,-1 0 0 15,-5 0 0-15,6 0 1 16,-1 0-1-16,-2 0-1 16,5 0 0-16,-2 0 0 15,-1 0 7-15,4 0-6 16,-4 0-1-16,1 0 1 16,-1 0-1-16,1 0 1 15,-1 0 0-15,1 0 1 16,-1 0-2-16,4 0 1 0,-4 0 0 15,6 0 2-15,3 0-2 16,-2 0 8-16,2 0-2 16,-6-2 5-16,3 2-6 15,-2-1-5-15,-4 1 0 16,1 0 0-16,-1 0-1 16,1 0 0-16,5-1 6 15,-6-2-6-15,1 3 9 16,5 0-8-16,-5-2 6 15,-1 1 11-15,-5 1-8 16,6 0-2-16,-4 0-8 16,4 0 0-16,-6 0-1 15,5 0 1-15,6 0 0 0,-5 0-1 16,2 0 1-16,6 0 0 16,-2 0 0-16,-1 0 1 15,-3 0 0-15,-2 0 6 16,-1 0-7-16,-2 0 0 15,2 0-4-15,-5 0 4 16,3 0 0-16,2 0 0 16,1 0 1-16,-6 0 0 15,5 0 0-15,-2-3 0 16,3 2 1-16,-7-1-1 16,7 1 0-16,-3-1 0 15,-1 2 0-15,4 0-1 16,-6 0 0-16,5 0 0 0,6 0 0 15,-2 0 0 1,2 0 0-16,-3 0 1 0,6 0-1 16,-2 0 0-16,-4 0-1 15,3 0 1-15,0 0 0 16,3 0 0-16,1 0 1 16,-7 0-2-16,6 0 1 15,0 0 0-15,0 2 1 16,-3-2-1-16,0 1-1 15,-5-1 1-15,2 2 0 16,-5-2 0-16,-3 1 0 16,5-1 1-16,-2 0-1 15,-3 0 0-15,5 0 1 16,-2 0-1-16,-3 0 0 16,6 0 1-16,-4 0-1 0,4 0 0 15,-1 0 0-15,1 0-1 16,5 1 1-16,3-1 0 15,0 2 0-15,3-1 0 16,3 1 0-16,-6-2-1 16,0 0 1-16,-3 0-1 15,-5 3 0-15,2-2 0 16,-5 0 1-16,2-1-1 16,1 2-8-16,-6-2 9 15,5 1 0-15,-2-1 2 16,-3 0-1-16,5 0 0 15,-2 0 0-15,-6 0-1 0,3 0 1 16,-3 0 1-16,5 0-1 16,-2 0 0-16,3 0-1 15,-3 0 0-15,5 0 0 16,1 0 0-16,2 0 0 16,-2 0 1-16,-7 0 6 15,7 0-6-15,-9 0 7 16,6 0 5-16,-6 0-2 15,0 0-1-15,0 0-10 16,0 0-2-16,0 0 2 16,0 0-1-16,0 0 0 15,0 0-10-15,0 0 4 16,-6 0-9-16,-11 0-234 0,-9-1-895 16</inkml:trace>
  <inkml:trace contextRef="#ctx0" brushRef="#br1" timeOffset="1">23364 6962 54 0,'0'0'43'0,"0"0"-6"15,0 0-24-15,0 0-13 16,0 0 0-16,0 0 19 16,0 0 1-16,-29-17 5 15,29 17 2-15,0 0 9 16,-3 0-1-16,3 0-35 16,0 0-30-16,0 0-90 15</inkml:trace>
  <inkml:trace contextRef="#ctx0" brushRef="#br1" timeOffset="2">23364 6962 42 0,'-37'-18'75'0,"37"18"-22"16,0-2 9-16,-3 1-2 0,3 1 13 16,-6-2 11-16,6 2-21 15,0-1-5-15,0-1 17 16,0 2 0-16,0-1-3 15,0 1 6-15,0 0-13 16,0 0-10-16,0 0-7 16,0 0-9-16,0 0-20 15,0 0-18-15,0 0 6 16,0 0-6-16,0 0 5 16,0 0 7-16,0 0 0 15,0 0 23-15,6 0-3 16,-3 1-4-16,2 1 2 0,-2-1-2 15,3-1 2-15,-6 2 3 16,3-2-2-16,-3 1-8 16,0 1-16-16,0-1-8 15,0 1 7-15,0 0 5 16,5 1-6-16,-2-1-5 16,3 1 15-16,0-1 7 15,2 1-14-15,-5 0-9 16,3 0 0-16,-6-3 1 15,3 3-1-15,2 0 0 16,-5-2-1-16,0 1 1 16,3-1 0-16,-3 0 1 15,6 1 6-15,2-2-7 0,-5 1 1 16,3-1 0-16,2 0 0 16,-5 0-1-16,3 0 8 15,-3 0-8-15,2 0 0 16,-2 0 1-16,3 0-1 15,-6 0 2-15,8 0-2 16,-5 0 1-16,6 0-1 16,-1 0-19-16,7 0 10 15,-7-3-18-15,1 1 1 16,-1-1 11-16,1 0-8 16,-4 0 21-16,-2 3 1 15,3-1-1-15,-3-1-9 16,2 1 11-16,-2-1-19 0,6 1 18 15,-1-2-7 1,1 2 6-16,-1 0-19 0,1 1 3 16,-3-2 4-16,-4 0 4 15,4 2 9-15,-6 0 1 16,0 0-1-16,6 0-6 16,-6 0-5-16,0 0-1 15,0 0 6-15,3 0 7 16,2 0 1-16,-2 0-1 15,3 2 2-15,-3 0 13 16,2-1-8-16,-2 0 3 16,3 0-2-16,-6 1-8 0,3-1 0 15,-3 1 0 1,5-1 0-16,-5 1 0 16,3-2 9-16,3 1-2 0,-3-1-6 15,5 0 14-15,1 0-14 16,-4 0 7-16,4 0-8 15,0 0-1-15,-7 0 0 16,7 0 0-16,-3 0 0 16,2 0 0-16,-5 0-1 15,11 0-24-15,-8-1 3 16,5-2 17-16,-5 0-1 16,-3 1 7-16,5 1 0 15,-8 1 0-15,6 0 0 16,-6 0-8-16,3 0 7 15,2 0 1-15,-2 0-1 0,3 0 1 16,3 0 0-16,-7 0-18 16,7 0 18-16,-3 0 0 15,-4 0 0-15,-2 0-1 16,0 0-15-16,6 0 0 16,-6 0 15-16,3 0-1 15,-3 0 2-15,9 0-1 16,-4 0-16-16,-2 0 7 15,8 0 9-15,-2 0-7 16,-6 0 7-16,2 0 1 16,-5 0-1-16,3 1-12 15,-3-1 2-15,0 2 10 16,0-2 1-16,0 0 0 0,6 0 2 16,-6 0 11-1,3 0 7-15,3 1-3 0,2 1 2 16,-5-2-6-16,5 1-12 15,-2 1-1-15,3-1 1 16,-1-1-1-16,1 0-2 16,-1 0 2-16,1 0 1 15,-6 0 7-15,5 0-8 16,-2 0 0-16,-1 3 1 16,4-3-1-16,-6 0 1 15,3 0-1-15,2 0-6 16,-5 0 6-16,5 0 1 15,1 0 0-15,-1 0 0 0,7 0 0 16,-7 0-1 0,1-3-1-16,2 3 0 0,-2-1-9 15,-1-1-2-15,4 1-7 16,-1-1-11-16,-5 2 20 16,2-1 10-16,1 1 0 15,-7 0 0-15,4 0-1 16,-6 0 0-16,3 0-9 15,-3 0 4-15,6 0 3 16,-6 0 2-16,3 0 1 16,2 0-6-16,-2 0 6 15,3 0 6-15,2 1 1 16,-5 1-1-16,-3-1-6 16,6 2-1-16,-3 0-9 0,-3 0 9 15,5 0 1-15,-2-1 1 16,3 1 10-16,2 0-4 15,1-3-6-15,-1 0-1 16,1 0 1-16,-1 0 8 16,1 1-8-16,-3-1-1 15,-3 2-3-15,-3-1 2 16,5 0-5-16,-2 0 5 16,3 1 1-16,-3 0 0 15,5-2 0-15,1 0 0 16,-1 1 7-16,1-1-7 15,-4 0-1-15,-2 1 1 16,6 1 1-16,-4 0 0 0,-2-1 1 16,6 0-2-16,2-1 0 15,-2 0-31-15,-1 0 14 16,4 0-2-16,-4 0-35 16,1 0 33-16,5 0 15 15,-11-1 0-15,5 0 6 16,-2-1 7-16,-3 2-7 15,5 0 0-15,-2 0 0 16,-3 0-1-16,5 0 1 16,-2 0 0-16,3 0 0 15,-4 0 1-15,4 0-1 16,-6 0 2-16,5 0-2 16,-2 0 1-16,2 0-1 0,1 0-9 15,2 0 9 1,-2 0 1-16,5 0-1 0,-6-2 9 15,1 1-9-15,-6 1 0 16,5-1 1-16,1 1-1 16,-3-2 2-16,2 2-2 15,-2-2 1-15,2 1-1 16,4 0 6-16,-4-2-6 16,6 1 0-16,-2-1 0 15,2 0 0-15,-3 0 0 16,4 0 0-16,-7 2 5 15,1-2 3-15,-4 3 5 0,4 0-5 16,-1-1-8 0,-5 1 7-16,6 0-7 15,-4-2 1-15,4 2-1 0,0-1 1 16,-7 1 5-16,7 0-3 16,-3 0 4-16,-6 0 3 15,2 0-10-15,-2 0 0 16,6 0-1-16,-6 0-6 15,3 0 7-15,3 0 8 16,-4 1-8-16,4 2 1 16,-3 0 11-16,6 0-5 15,-4 0-4-15,-2-1 3 16,6 1-5-16,-4 0 7 16,1-2-7-16,2 1 11 15,-5-2 1-15,6 0-12 0,-1 0 0 16,1 0 7-16,-3 0-8 15,2 0 7-15,-5 0 4 16,-3 0-2-16,6 0-2 16,-6 0-5-16,0 0 8 15,2 0-9-15,4 0 0 16,3 0 13-16,-1 0-12 16,4 0 9-16,5 0-6 15,3 0-4-15,-3-3-1 16,0 0 0-16,0 2 0 15,-6-1 0-15,3 2 0 16,-5 0 1-16,-1 0 0 16,-5 0-1-16,6 0 0 15,2 0 1-15,0 0 0 16,4-1-1-16,-7 1 0 0,-5 0 0 16,-3 0-1-16,-9 4-93 15,-16 7-129-15,-6-1-388 0</inkml:trace>
  <inkml:trace contextRef="#ctx0" brushRef="#br1" timeOffset="3">28619 6989 159 0,'0'0'213'0,"0"0"-68"15,0 0-37-15,0 0 25 16,0 0 21-16,0 0-43 0,0-14-21 16,0 13 0-16,0-1-12 15,0 2-16-15,0 0-24 16,0 0-29-16,0-1-9 16,0 1-6-16,0 0-6 15,0 0 5-15,0 0 7 16,0 0 0-16,0 0 1 15,0 0 0-15,0 0 1 16,0 0 0-16,0 0-2 16,0 0 1-16,3 0 4 15,5 0-4-15,1 0 14 16,5 0 1-16,-5 0-3 16,-1 0 6-16,4 0-9 0,2 0 13 15,-6 0-11 1,7 0-11-16,-7 0 18 0,3 0-19 15,4 0 1-15,-13 0 13 16,7 0-2-16,0 0-2 16,-4 0-9-16,4 0 6 15,-6 0 0-15,2 0 3 16,4 0-8-16,-6 0 7 16,2 0-9-16,4 1 1 15,-3 2-1-15,-4-1 0 16,7 0 1-16,-3 0-1 15,5-1-1-15,-5 1 1 0,2-1 1 16,1 0-1 0,-1 1 0-16,1-2-1 0,-1 1 1 15,1-1 0-15,-1 0 1 16,1 0 12-16,-6 0-11 16,8 1 4-16,-8 0-5 15,3 1-1-15,2 0 3 16,1-2 3-16,-1 0-12 15,4 0 2-15,2 0 4 16,-3 0 6-16,-2 0-6 16,-1 0 0-16,1 0-1 15,-4 1-8-15,-2 0 9 16,3 1 0-16,-6 0 0 16,3-2 0-16,2 1-2 15,-2-1 1-15,3 1 0 0,0 2-6 16,2-2 0-16,1 2 7 15,-1 0 9-15,1-2 2 16,-1 2-11-16,1-2 0 16,-1 2 0-16,1 1-7 15,-1-2 7-15,1 1-6 16,2-2 6-16,-2 1 8 16,5-2-8-16,0 1 0 15,-2-1-10-15,2 0 3 16,-3 0 7-16,3 0-2 15,-2 0 4-15,5 0-10 16,0 0-3-16,-3 0 9 16,3 0 2-16,0 0 0 15,-8 0 0-15,5 0 0 16,-3 0-1-16,-2 0 1 0,5 0 4 16,-5 0-4-16,2 0-7 15,9 0 6-15,-9 0 1 16,6 0-14-16,-3 0 2 15,4 0-5-15,-10 0 10 16,3 0 7-16,-2 0 1 16,-1 0-1-16,-2 0 7 15,3 0-7-15,-1 0 0 16,1 0-1-16,-1 0 1 16,1 0 0-16,5 0-1 15,-3 0 1-15,-2 0-10 16,-1 0-6-16,1 0 14 0,-3 0 1 15,2 0-25-15,-5 0-1 16,6 0 11-16,-1 1 0 16,1-1-2-16,5 0-9 15,0 0-21-15,-3 0 28 16,4 0-15-16,-4 0 16 16,-3 0 12-16,1 0 6 15,0 0 0-15,-1 0-28 16,-2 0-13-16,5 0 42 15,-2 0 0-15,5 0-1 16,0 0 1-16,3 0-10 16,-6 0 10-16,7 0 1 15,-4 0 0-15,-3-1 6 0,-2-2-7 16,5 2 0-16,-6-1 0 16,7 1 1-16,-7-1 0 15,3 1 0-15,4-2-1 16,2 2-7-16,-6-2 7 15,3 1 0-15,3 1 1 16,-5 0 1-16,2-1 10 16,-6 2-10-16,7-1-1 15,-7 1-1-15,4 0 7 16,-4 0-7-16,1 0 0 16,5 0 0-16,-3 0 0 15,-2 0-5-15,5 0 5 16,-3 0 0-16,9-1 1 0,-3-1 0 15,-5 1 0 1,5-1 0-16,-3 2-1 0,-6-1 5 16,4 1-5-16,-4 0 0 15,7-1-1-15,-7 1 0 16,6 0 1-16,-2-1 0 16,5-1 0-16,-3 0 9 15,-3 2-8-15,4-1-1 16,-4 1 0-16,-3 0 8 15,7 0-8-15,-7 0-7 16,1 0 7-16,-1 0 0 16,1 0 0-16,5 0 0 15,-6 0-6-15,10 0 6 16,-7 0 2-16,3 0-1 16,-3 0 0-16,-2 0 5 0,5 0-6 15,-11 0 3-15,3 0-2 16,2 0 1-16,-2 0-2 15,2 0 1-15,1 0 5 16,2 0-6-16,-2 0 1 16,8 0-1-16,-3 0 2 15,3 0 3-15,-5 0-4 16,7 0-1-16,-7 0 6 16,5 0-6-16,-3 0 0 15,3 1 2-15,0 1-1 16,3-2-2-16,3 2 2 15,-6-2-1-15,6 0 0 0,-6 0-1 16,0 0 1-16,-6 0 6 16,-2 0-5-16,-4 0 2 15,4 0 4-15,-6 0-7 16,-3 0 0-16,8 0 0 16,-2 0 0-16,2 0 14 15,1 0-13-15,5 0-1 16,-5 0 0-16,2 0 1 15,3 0 0-15,-5 0 5 16,-1 0-6-16,1 0 2 16,-1 0-2-16,4 0 0 15,2 0 0-15,0 0 0 16,6 0 0-16,3 0 10 0,2 1-8 16,-5-1 11-1,6 1 11-15,2 0-2 0,-2 2 0 16,-6 0-11-16,3-2 2 15,-6 2-7-15,8-2 3 16,-2 1-9-16,-3-2 6 16,5 0 9-16,-2 0 2 15,-6 0 5-15,0 0 0 16,-3 0-5-16,-5 0 2 16,-1 0-19-16,-8 0-8 15,3 0 0-15,-3 0 8 16,0 0-2-16,0 0 2 15,0 1 0-15,0 1-15 16,-8 2-138-16,-12-3-201 16,-9-1-347-16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49" charset="-122"/>
              </a:defRPr>
            </a:lvl1pPr>
          </a:lstStyle>
          <a:p>
            <a:fld id="{DECBA7D7-105B-47B6-8A35-E0951C63A6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37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说明：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PAGESIZE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是常数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（页面大小为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4KB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）；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Sv32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LEVELS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（两级页表）且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PTESIZE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（每个页表项共四个字节）；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Sv39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LEVELS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（三级页表）且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PTESIZE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（每个页表项共八个字节）；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Sv48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LEVELS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（四级页表）且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PTESIZE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（每个页表项共八个字节）。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BA7D7-105B-47B6-8A35-E0951C63A6AE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54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BA7D7-105B-47B6-8A35-E0951C63A6AE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58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BA7D7-105B-47B6-8A35-E0951C63A6AE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96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C889C-1156-43B3-AF84-98A3855095A4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69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89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BA7D7-105B-47B6-8A35-E0951C63A6AE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3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BA7D7-105B-47B6-8A35-E0951C63A6AE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26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BA7D7-105B-47B6-8A35-E0951C63A6AE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85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endParaRPr lang="en-US" altLang="zh-CN" dirty="0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1"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09BECF-C9FD-4C70-A3D0-0FB309BB432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26" name="直接连接符 25"/>
            <p:cNvCxnSpPr/>
            <p:nvPr userDrawn="1"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组合 26"/>
            <p:cNvGrpSpPr/>
            <p:nvPr userDrawn="1"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53" name="Line 5"/>
              <p:cNvSpPr>
                <a:spLocks noChangeShapeType="1"/>
              </p:cNvSpPr>
              <p:nvPr userDrawn="1"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" name="Line 15"/>
              <p:cNvSpPr>
                <a:spLocks noChangeShapeType="1"/>
              </p:cNvSpPr>
              <p:nvPr userDrawn="1"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5" name="Line 16"/>
              <p:cNvSpPr>
                <a:spLocks noChangeShapeType="1"/>
              </p:cNvSpPr>
              <p:nvPr userDrawn="1"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6" name="Line 17"/>
              <p:cNvSpPr>
                <a:spLocks noChangeShapeType="1"/>
              </p:cNvSpPr>
              <p:nvPr userDrawn="1"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49" name="Line 6"/>
              <p:cNvSpPr>
                <a:spLocks noChangeShapeType="1"/>
              </p:cNvSpPr>
              <p:nvPr userDrawn="1"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0" name="Line 7"/>
              <p:cNvSpPr>
                <a:spLocks noChangeShapeType="1"/>
              </p:cNvSpPr>
              <p:nvPr userDrawn="1"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1" name="Line 18"/>
              <p:cNvSpPr>
                <a:spLocks noChangeShapeType="1"/>
              </p:cNvSpPr>
              <p:nvPr userDrawn="1"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2" name="Line 19"/>
              <p:cNvSpPr>
                <a:spLocks noChangeShapeType="1"/>
              </p:cNvSpPr>
              <p:nvPr userDrawn="1"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9" name="Line 25"/>
            <p:cNvSpPr>
              <a:spLocks noChangeShapeType="1"/>
            </p:cNvSpPr>
            <p:nvPr userDrawn="1"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30" name="组合 29"/>
            <p:cNvGrpSpPr/>
            <p:nvPr userDrawn="1"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36" name="Line 8"/>
              <p:cNvSpPr>
                <a:spLocks noChangeShapeType="1"/>
              </p:cNvSpPr>
              <p:nvPr userDrawn="1"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7" name="Line 9"/>
              <p:cNvSpPr>
                <a:spLocks noChangeShapeType="1"/>
              </p:cNvSpPr>
              <p:nvPr userDrawn="1"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8" name="Line 10"/>
              <p:cNvSpPr>
                <a:spLocks noChangeShapeType="1"/>
              </p:cNvSpPr>
              <p:nvPr userDrawn="1"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9" name="Line 11"/>
              <p:cNvSpPr>
                <a:spLocks noChangeShapeType="1"/>
              </p:cNvSpPr>
              <p:nvPr userDrawn="1"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" name="Line 12"/>
              <p:cNvSpPr>
                <a:spLocks noChangeShapeType="1"/>
              </p:cNvSpPr>
              <p:nvPr userDrawn="1"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1" name="Line 13"/>
              <p:cNvSpPr>
                <a:spLocks noChangeShapeType="1"/>
              </p:cNvSpPr>
              <p:nvPr userDrawn="1"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" name="Line 14"/>
              <p:cNvSpPr>
                <a:spLocks noChangeShapeType="1"/>
              </p:cNvSpPr>
              <p:nvPr userDrawn="1"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3" name="Line 20"/>
              <p:cNvSpPr>
                <a:spLocks noChangeShapeType="1"/>
              </p:cNvSpPr>
              <p:nvPr userDrawn="1"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4" name="Line 21"/>
              <p:cNvSpPr>
                <a:spLocks noChangeShapeType="1"/>
              </p:cNvSpPr>
              <p:nvPr userDrawn="1"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 userDrawn="1"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6" name="Line 23"/>
              <p:cNvSpPr>
                <a:spLocks noChangeShapeType="1"/>
              </p:cNvSpPr>
              <p:nvPr userDrawn="1"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 userDrawn="1"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8" name="Line 27"/>
              <p:cNvSpPr>
                <a:spLocks noChangeShapeType="1"/>
              </p:cNvSpPr>
              <p:nvPr userDrawn="1"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 userDrawn="1"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2" name="Line 24"/>
              <p:cNvSpPr>
                <a:spLocks noChangeShapeType="1"/>
              </p:cNvSpPr>
              <p:nvPr userDrawn="1"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 userDrawn="1"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 userDrawn="1"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5" name="Line 24"/>
              <p:cNvSpPr>
                <a:spLocks noChangeShapeType="1"/>
              </p:cNvSpPr>
              <p:nvPr userDrawn="1"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FAD17195-DA15-4A7A-A327-D5290AFE4E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rgbClr val="CACA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2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58" name="Text Box 22">
            <a:extLst>
              <a:ext uri="{FF2B5EF4-FFF2-40B4-BE49-F238E27FC236}">
                <a16:creationId xmlns:a16="http://schemas.microsoft.com/office/drawing/2014/main" id="{34B0720A-069B-4F9B-B3A2-332E5AD0AB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/>
                <a:ea typeface="黑体"/>
              </a:rPr>
              <a:t>计算机科学与技术学院</a:t>
            </a:r>
            <a:endParaRPr lang="en-US" altLang="zh-CN" sz="2800" dirty="0">
              <a:solidFill>
                <a:srgbClr val="000000"/>
              </a:solidFill>
              <a:latin typeface="黑体"/>
              <a:ea typeface="黑体"/>
            </a:endParaRP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School of Computer Science and Technology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D7E219D4-61F8-4506-BF44-A79D3D40F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8" y="89034"/>
            <a:ext cx="1677745" cy="1686468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FABBC47D-C599-4FC2-B595-7BC75185BE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936" y="620610"/>
            <a:ext cx="2914088" cy="865415"/>
          </a:xfrm>
          <a:prstGeom prst="rect">
            <a:avLst/>
          </a:prstGeom>
        </p:spPr>
      </p:pic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970DE1B-3207-4E87-BE16-95E883A34AC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092990" y="1536228"/>
            <a:ext cx="3799490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52B2347-6D5E-4321-8F5B-C0EA3F1205C9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1873936" y="1536228"/>
            <a:ext cx="2914072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16">
            <a:extLst>
              <a:ext uri="{FF2B5EF4-FFF2-40B4-BE49-F238E27FC236}">
                <a16:creationId xmlns:a16="http://schemas.microsoft.com/office/drawing/2014/main" id="{71707090-7E2E-4C31-AE75-AF65332BE6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8CD90-EB6C-4EF8-843B-BC01DDFAB9E6}" type="datetime3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2021年4月6日星期二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16:50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ADDFEA-6932-4013-9B0E-E9F9C48327E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D54BB1-9CF8-4DA5-AC41-D2AEBBCC926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8E9F1B-FF9F-4B3E-AF81-D74A3E24AAA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765175"/>
            <a:ext cx="8362950" cy="54721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B582772-0FC3-4ED4-BDC0-365498DBF6D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6792"/>
            <a:ext cx="2895600" cy="36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1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6792"/>
            <a:ext cx="2133600" cy="36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</a:defRPr>
            </a:lvl1pPr>
          </a:lstStyle>
          <a:p>
            <a:fld id="{173ADE3B-F9E4-42A2-BC4B-30E8A6E9B91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57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299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1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  <p:sldLayoutId id="2147483665" r:id="rId6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9pPr>
    </p:titleStyle>
    <p:bodyStyle>
      <a:lvl1pPr marL="355600" indent="-3556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6353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074738" indent="-355600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439863" indent="-36512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701800" indent="-26193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4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5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" Target="slide6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customXml" Target="../ink/ink5.xml"/><Relationship Id="rId17" Type="http://schemas.openxmlformats.org/officeDocument/2006/relationships/image" Target="../media/image26.png"/><Relationship Id="rId2" Type="http://schemas.openxmlformats.org/officeDocument/2006/relationships/image" Target="../media/image28.png"/><Relationship Id="rId16" Type="http://schemas.openxmlformats.org/officeDocument/2006/relationships/slide" Target="slide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3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存储系统</a:t>
            </a:r>
            <a:endParaRPr lang="zh-CN" altLang="en-US" sz="4000" b="0" dirty="0">
              <a:solidFill>
                <a:srgbClr val="CCFF66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96419" name="Rectangle 3"/>
          <p:cNvSpPr>
            <a:spLocks noChangeArrowheads="1"/>
          </p:cNvSpPr>
          <p:nvPr/>
        </p:nvSpPr>
        <p:spPr bwMode="auto">
          <a:xfrm>
            <a:off x="1979613" y="4651375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000" b="0" dirty="0">
                <a:ea typeface="楷体" panose="02010609060101010101" pitchFamily="49" charset="-122"/>
              </a:rPr>
              <a:t>4.4  </a:t>
            </a:r>
            <a:r>
              <a:rPr lang="zh-CN" altLang="en-US" sz="4000" b="0" dirty="0">
                <a:ea typeface="楷体" panose="02010609060101010101" pitchFamily="49" charset="-122"/>
              </a:rPr>
              <a:t>虚拟存储器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414BC6-B5E4-4189-A83B-8A2DDB74D969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olidFill>
                  <a:srgbClr val="FF0000"/>
                </a:solidFill>
              </a:rPr>
              <a:t>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640763" cy="5616575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地址变换方法：</a:t>
            </a:r>
          </a:p>
          <a:p>
            <a:pPr marL="80645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由</a:t>
            </a:r>
            <a:r>
              <a:rPr lang="zh-CN" altLang="en-US" dirty="0">
                <a:solidFill>
                  <a:srgbClr val="FF3300"/>
                </a:solidFill>
              </a:rPr>
              <a:t>用户号</a:t>
            </a:r>
            <a:r>
              <a:rPr lang="zh-CN" altLang="en-US" dirty="0"/>
              <a:t>找到</a:t>
            </a:r>
            <a:r>
              <a:rPr lang="zh-CN" altLang="en-US" dirty="0">
                <a:solidFill>
                  <a:srgbClr val="FF3300"/>
                </a:solidFill>
              </a:rPr>
              <a:t>基址寄存器</a:t>
            </a:r>
            <a:r>
              <a:rPr lang="zh-CN" altLang="en-US" dirty="0"/>
              <a:t>；</a:t>
            </a:r>
          </a:p>
          <a:p>
            <a:pPr marL="80645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从基址寄存器中读出</a:t>
            </a:r>
            <a:r>
              <a:rPr lang="zh-CN" altLang="en-US" dirty="0">
                <a:solidFill>
                  <a:srgbClr val="FF3300"/>
                </a:solidFill>
              </a:rPr>
              <a:t>段表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起始地址</a:t>
            </a:r>
            <a:r>
              <a:rPr lang="zh-CN" altLang="en-US" dirty="0"/>
              <a:t>；</a:t>
            </a:r>
          </a:p>
          <a:p>
            <a:pPr marL="80645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把</a:t>
            </a:r>
            <a:r>
              <a:rPr lang="zh-CN" altLang="en-US" dirty="0">
                <a:solidFill>
                  <a:srgbClr val="FF3300"/>
                </a:solidFill>
              </a:rPr>
              <a:t>起始地址</a:t>
            </a:r>
            <a:r>
              <a:rPr lang="zh-CN" altLang="en-US" dirty="0"/>
              <a:t>与多用户虚地址中</a:t>
            </a:r>
            <a:r>
              <a:rPr lang="zh-CN" altLang="en-US" dirty="0">
                <a:solidFill>
                  <a:srgbClr val="FF3300"/>
                </a:solidFill>
              </a:rPr>
              <a:t>段号</a:t>
            </a:r>
            <a:r>
              <a:rPr lang="zh-CN" altLang="en-US" dirty="0"/>
              <a:t>相加得到</a:t>
            </a:r>
            <a:r>
              <a:rPr lang="zh-CN" altLang="en-US" dirty="0">
                <a:solidFill>
                  <a:srgbClr val="FF3300"/>
                </a:solidFill>
              </a:rPr>
              <a:t>段表地址</a:t>
            </a:r>
            <a:r>
              <a:rPr lang="zh-CN" altLang="en-US" dirty="0"/>
              <a:t>；</a:t>
            </a:r>
          </a:p>
          <a:p>
            <a:pPr marL="80645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把</a:t>
            </a:r>
            <a:r>
              <a:rPr lang="zh-CN" altLang="en-US" dirty="0">
                <a:solidFill>
                  <a:srgbClr val="FF3300"/>
                </a:solidFill>
              </a:rPr>
              <a:t>段表</a:t>
            </a:r>
            <a:r>
              <a:rPr lang="zh-CN" altLang="en-US" dirty="0"/>
              <a:t>中给出的</a:t>
            </a:r>
            <a:r>
              <a:rPr lang="zh-CN" altLang="en-US" dirty="0">
                <a:solidFill>
                  <a:srgbClr val="FF3300"/>
                </a:solidFill>
              </a:rPr>
              <a:t>起始地址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3300"/>
                </a:solidFill>
              </a:rPr>
              <a:t>段内偏移</a:t>
            </a:r>
            <a:r>
              <a:rPr lang="en-US" altLang="zh-CN" dirty="0"/>
              <a:t>D</a:t>
            </a:r>
            <a:r>
              <a:rPr lang="zh-CN" altLang="en-US" dirty="0"/>
              <a:t>相加就能得到</a:t>
            </a:r>
            <a:r>
              <a:rPr lang="zh-CN" altLang="en-US" dirty="0">
                <a:solidFill>
                  <a:srgbClr val="FF3300"/>
                </a:solidFill>
              </a:rPr>
              <a:t>主存实地址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3855C-77BF-46A2-A7C5-EBA5AC5D365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olidFill>
                  <a:srgbClr val="FF0000"/>
                </a:solidFill>
              </a:rPr>
              <a:t>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37288"/>
            <a:ext cx="8640763" cy="431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1650692" name="Line 4"/>
          <p:cNvSpPr>
            <a:spLocks noChangeAspect="1" noChangeShapeType="1"/>
          </p:cNvSpPr>
          <p:nvPr/>
        </p:nvSpPr>
        <p:spPr bwMode="auto">
          <a:xfrm flipV="1">
            <a:off x="320675" y="2708275"/>
            <a:ext cx="18129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693" name="Rectangle 5"/>
          <p:cNvSpPr>
            <a:spLocks noChangeAspect="1" noChangeArrowheads="1"/>
          </p:cNvSpPr>
          <p:nvPr/>
        </p:nvSpPr>
        <p:spPr bwMode="auto">
          <a:xfrm flipH="1">
            <a:off x="395288" y="3175000"/>
            <a:ext cx="642937" cy="4032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650694" name="Rectangle 6"/>
          <p:cNvSpPr>
            <a:spLocks noChangeAspect="1" noChangeArrowheads="1"/>
          </p:cNvSpPr>
          <p:nvPr/>
        </p:nvSpPr>
        <p:spPr bwMode="auto">
          <a:xfrm>
            <a:off x="1038225" y="5241925"/>
            <a:ext cx="773113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段表</a:t>
            </a:r>
            <a:b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</a:b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长度</a:t>
            </a:r>
          </a:p>
        </p:txBody>
      </p:sp>
      <p:sp>
        <p:nvSpPr>
          <p:cNvPr id="1650695" name="Rectangle 7"/>
          <p:cNvSpPr>
            <a:spLocks noChangeAspect="1" noChangeArrowheads="1"/>
          </p:cNvSpPr>
          <p:nvPr/>
        </p:nvSpPr>
        <p:spPr bwMode="auto">
          <a:xfrm>
            <a:off x="1811338" y="5241925"/>
            <a:ext cx="771525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段表</a:t>
            </a:r>
            <a:b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</a:b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基址</a:t>
            </a:r>
          </a:p>
        </p:txBody>
      </p:sp>
      <p:sp>
        <p:nvSpPr>
          <p:cNvPr id="1650696" name="Rectangle 8"/>
          <p:cNvSpPr>
            <a:spLocks noChangeAspect="1" noChangeArrowheads="1"/>
          </p:cNvSpPr>
          <p:nvPr/>
        </p:nvSpPr>
        <p:spPr bwMode="auto">
          <a:xfrm>
            <a:off x="1038225" y="4792663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en-US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697" name="Rectangle 9"/>
          <p:cNvSpPr>
            <a:spLocks noChangeAspect="1" noChangeArrowheads="1"/>
          </p:cNvSpPr>
          <p:nvPr/>
        </p:nvSpPr>
        <p:spPr bwMode="auto">
          <a:xfrm>
            <a:off x="1811338" y="4792663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698" name="Rectangle 10"/>
          <p:cNvSpPr>
            <a:spLocks noChangeAspect="1" noChangeArrowheads="1"/>
          </p:cNvSpPr>
          <p:nvPr/>
        </p:nvSpPr>
        <p:spPr bwMode="auto">
          <a:xfrm>
            <a:off x="1038225" y="3983038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5</a:t>
            </a:r>
          </a:p>
        </p:txBody>
      </p:sp>
      <p:sp>
        <p:nvSpPr>
          <p:cNvPr id="1650699" name="Rectangle 11"/>
          <p:cNvSpPr>
            <a:spLocks noChangeAspect="1" noChangeArrowheads="1"/>
          </p:cNvSpPr>
          <p:nvPr/>
        </p:nvSpPr>
        <p:spPr bwMode="auto">
          <a:xfrm>
            <a:off x="1809750" y="3983038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400" dirty="0">
                <a:latin typeface="Book Antiqua" pitchFamily="18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50700" name="Rectangle 12"/>
          <p:cNvSpPr>
            <a:spLocks noChangeAspect="1" noChangeArrowheads="1"/>
          </p:cNvSpPr>
          <p:nvPr/>
        </p:nvSpPr>
        <p:spPr bwMode="auto">
          <a:xfrm>
            <a:off x="1038225" y="4387850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en-US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01" name="Rectangle 13"/>
          <p:cNvSpPr>
            <a:spLocks noChangeAspect="1" noChangeArrowheads="1"/>
          </p:cNvSpPr>
          <p:nvPr/>
        </p:nvSpPr>
        <p:spPr bwMode="auto">
          <a:xfrm>
            <a:off x="1811338" y="4387850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02" name="Rectangle 14"/>
          <p:cNvSpPr>
            <a:spLocks noChangeAspect="1" noChangeArrowheads="1"/>
          </p:cNvSpPr>
          <p:nvPr/>
        </p:nvSpPr>
        <p:spPr bwMode="auto">
          <a:xfrm>
            <a:off x="1038225" y="3578225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en-US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03" name="Rectangle 15"/>
          <p:cNvSpPr>
            <a:spLocks noChangeAspect="1" noChangeArrowheads="1"/>
          </p:cNvSpPr>
          <p:nvPr/>
        </p:nvSpPr>
        <p:spPr bwMode="auto">
          <a:xfrm>
            <a:off x="1811338" y="3578225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04" name="Rectangle 16"/>
          <p:cNvSpPr>
            <a:spLocks noChangeAspect="1" noChangeArrowheads="1"/>
          </p:cNvSpPr>
          <p:nvPr/>
        </p:nvSpPr>
        <p:spPr bwMode="auto">
          <a:xfrm>
            <a:off x="1038225" y="3175000"/>
            <a:ext cx="773113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en-US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05" name="Rectangle 17"/>
          <p:cNvSpPr>
            <a:spLocks noChangeAspect="1" noChangeArrowheads="1"/>
          </p:cNvSpPr>
          <p:nvPr/>
        </p:nvSpPr>
        <p:spPr bwMode="auto">
          <a:xfrm>
            <a:off x="1811338" y="3175000"/>
            <a:ext cx="771525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06" name="Rectangle 18"/>
          <p:cNvSpPr>
            <a:spLocks noChangeAspect="1" noChangeArrowheads="1"/>
          </p:cNvSpPr>
          <p:nvPr/>
        </p:nvSpPr>
        <p:spPr bwMode="auto">
          <a:xfrm>
            <a:off x="3419475" y="5234051"/>
            <a:ext cx="773113" cy="635000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+mn-lt"/>
                <a:ea typeface="楷体" panose="02010609060101010101" pitchFamily="49" charset="-122"/>
              </a:rPr>
              <a:t>段名</a:t>
            </a:r>
            <a:r>
              <a:rPr kumimoji="1" lang="en-US" altLang="zh-CN" sz="2000" dirty="0">
                <a:latin typeface="+mn-lt"/>
                <a:ea typeface="楷体" panose="02010609060101010101" pitchFamily="49" charset="-122"/>
              </a:rPr>
              <a:t>/</a:t>
            </a:r>
            <a:br>
              <a:rPr kumimoji="1" lang="en-US" altLang="zh-CN" sz="2000" dirty="0">
                <a:latin typeface="+mn-lt"/>
                <a:ea typeface="楷体" panose="02010609060101010101" pitchFamily="49" charset="-122"/>
              </a:rPr>
            </a:br>
            <a:r>
              <a:rPr kumimoji="1" lang="zh-CN" altLang="en-US" sz="2000" dirty="0">
                <a:latin typeface="+mn-lt"/>
                <a:ea typeface="楷体" panose="02010609060101010101" pitchFamily="49" charset="-122"/>
              </a:rPr>
              <a:t>段号</a:t>
            </a:r>
          </a:p>
        </p:txBody>
      </p:sp>
      <p:sp>
        <p:nvSpPr>
          <p:cNvPr id="1650707" name="Rectangle 19"/>
          <p:cNvSpPr>
            <a:spLocks noChangeAspect="1" noChangeArrowheads="1"/>
          </p:cNvSpPr>
          <p:nvPr/>
        </p:nvSpPr>
        <p:spPr bwMode="auto">
          <a:xfrm>
            <a:off x="4192588" y="5234051"/>
            <a:ext cx="771525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起始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Book Antiqua" pitchFamily="18" charset="0"/>
                <a:ea typeface="楷体" panose="02010609060101010101" pitchFamily="49" charset="-122"/>
              </a:rPr>
              <a:t>地址</a:t>
            </a:r>
          </a:p>
        </p:txBody>
      </p:sp>
      <p:sp>
        <p:nvSpPr>
          <p:cNvPr id="1650708" name="Rectangle 20"/>
          <p:cNvSpPr>
            <a:spLocks noChangeAspect="1" noChangeArrowheads="1"/>
          </p:cNvSpPr>
          <p:nvPr/>
        </p:nvSpPr>
        <p:spPr bwMode="auto">
          <a:xfrm>
            <a:off x="4964113" y="5234051"/>
            <a:ext cx="773112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装入</a:t>
            </a:r>
            <a:b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</a:b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位</a:t>
            </a:r>
          </a:p>
        </p:txBody>
      </p:sp>
      <p:sp>
        <p:nvSpPr>
          <p:cNvPr id="1650709" name="Rectangle 21"/>
          <p:cNvSpPr>
            <a:spLocks noChangeAspect="1" noChangeArrowheads="1"/>
          </p:cNvSpPr>
          <p:nvPr/>
        </p:nvSpPr>
        <p:spPr bwMode="auto">
          <a:xfrm>
            <a:off x="5737225" y="5234051"/>
            <a:ext cx="771525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段长</a:t>
            </a:r>
          </a:p>
        </p:txBody>
      </p:sp>
      <p:sp>
        <p:nvSpPr>
          <p:cNvPr id="1650710" name="Rectangle 22"/>
          <p:cNvSpPr>
            <a:spLocks noChangeAspect="1" noChangeArrowheads="1"/>
          </p:cNvSpPr>
          <p:nvPr/>
        </p:nvSpPr>
        <p:spPr bwMode="auto">
          <a:xfrm>
            <a:off x="6508750" y="5234051"/>
            <a:ext cx="773113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访问</a:t>
            </a:r>
            <a:b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</a:b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方式</a:t>
            </a:r>
          </a:p>
        </p:txBody>
      </p:sp>
      <p:sp>
        <p:nvSpPr>
          <p:cNvPr id="1650711" name="Rectangle 23"/>
          <p:cNvSpPr>
            <a:spLocks noChangeAspect="1" noChangeArrowheads="1"/>
          </p:cNvSpPr>
          <p:nvPr/>
        </p:nvSpPr>
        <p:spPr bwMode="auto">
          <a:xfrm>
            <a:off x="1746250" y="1903413"/>
            <a:ext cx="16097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用户号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U</a:t>
            </a:r>
          </a:p>
        </p:txBody>
      </p:sp>
      <p:sp>
        <p:nvSpPr>
          <p:cNvPr id="1650712" name="Rectangle 24"/>
          <p:cNvSpPr>
            <a:spLocks noChangeAspect="1" noChangeArrowheads="1"/>
          </p:cNvSpPr>
          <p:nvPr/>
        </p:nvSpPr>
        <p:spPr bwMode="auto">
          <a:xfrm>
            <a:off x="3355975" y="1903413"/>
            <a:ext cx="1093788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段号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S</a:t>
            </a:r>
          </a:p>
        </p:txBody>
      </p:sp>
      <p:sp>
        <p:nvSpPr>
          <p:cNvPr id="1650713" name="Rectangle 25"/>
          <p:cNvSpPr>
            <a:spLocks noChangeAspect="1" noChangeArrowheads="1"/>
          </p:cNvSpPr>
          <p:nvPr/>
        </p:nvSpPr>
        <p:spPr bwMode="auto">
          <a:xfrm>
            <a:off x="4449763" y="1903413"/>
            <a:ext cx="2832100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段内偏移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D</a:t>
            </a:r>
          </a:p>
        </p:txBody>
      </p:sp>
      <p:sp>
        <p:nvSpPr>
          <p:cNvPr id="1650714" name="Rectangle 26"/>
          <p:cNvSpPr>
            <a:spLocks noChangeAspect="1" noChangeArrowheads="1"/>
          </p:cNvSpPr>
          <p:nvPr/>
        </p:nvSpPr>
        <p:spPr bwMode="auto">
          <a:xfrm>
            <a:off x="588963" y="1787525"/>
            <a:ext cx="1093787" cy="693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多用户</a:t>
            </a:r>
            <a:b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</a:b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虚地址</a:t>
            </a: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15" name="Rectangle 27"/>
          <p:cNvSpPr>
            <a:spLocks noChangeAspect="1" noChangeArrowheads="1"/>
          </p:cNvSpPr>
          <p:nvPr/>
        </p:nvSpPr>
        <p:spPr bwMode="auto">
          <a:xfrm>
            <a:off x="5414963" y="2538413"/>
            <a:ext cx="1866900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主存实地址</a:t>
            </a: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16" name="Rectangle 28"/>
          <p:cNvSpPr>
            <a:spLocks noChangeAspect="1" noChangeArrowheads="1"/>
          </p:cNvSpPr>
          <p:nvPr/>
        </p:nvSpPr>
        <p:spPr bwMode="auto">
          <a:xfrm>
            <a:off x="4192588" y="4792663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17" name="Rectangle 29"/>
          <p:cNvSpPr>
            <a:spLocks noChangeAspect="1" noChangeArrowheads="1"/>
          </p:cNvSpPr>
          <p:nvPr/>
        </p:nvSpPr>
        <p:spPr bwMode="auto">
          <a:xfrm>
            <a:off x="4964113" y="4792663"/>
            <a:ext cx="773112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18" name="Rectangle 30"/>
          <p:cNvSpPr>
            <a:spLocks noChangeAspect="1" noChangeArrowheads="1"/>
          </p:cNvSpPr>
          <p:nvPr/>
        </p:nvSpPr>
        <p:spPr bwMode="auto">
          <a:xfrm>
            <a:off x="5737225" y="4792663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19" name="Rectangle 31"/>
          <p:cNvSpPr>
            <a:spLocks noChangeAspect="1" noChangeArrowheads="1"/>
          </p:cNvSpPr>
          <p:nvPr/>
        </p:nvSpPr>
        <p:spPr bwMode="auto">
          <a:xfrm>
            <a:off x="6508750" y="4792663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20" name="Rectangle 32"/>
          <p:cNvSpPr>
            <a:spLocks noChangeAspect="1" noChangeArrowheads="1"/>
          </p:cNvSpPr>
          <p:nvPr/>
        </p:nvSpPr>
        <p:spPr bwMode="auto">
          <a:xfrm>
            <a:off x="3419475" y="4792663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 dirty="0">
                <a:latin typeface="Book Antiqua" pitchFamily="18" charset="0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1650721" name="Rectangle 33"/>
          <p:cNvSpPr>
            <a:spLocks noChangeAspect="1" noChangeArrowheads="1"/>
          </p:cNvSpPr>
          <p:nvPr/>
        </p:nvSpPr>
        <p:spPr bwMode="auto">
          <a:xfrm>
            <a:off x="4192588" y="4387850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22" name="Rectangle 34"/>
          <p:cNvSpPr>
            <a:spLocks noChangeAspect="1" noChangeArrowheads="1"/>
          </p:cNvSpPr>
          <p:nvPr/>
        </p:nvSpPr>
        <p:spPr bwMode="auto">
          <a:xfrm>
            <a:off x="4964113" y="4387850"/>
            <a:ext cx="773112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23" name="Rectangle 35"/>
          <p:cNvSpPr>
            <a:spLocks noChangeAspect="1" noChangeArrowheads="1"/>
          </p:cNvSpPr>
          <p:nvPr/>
        </p:nvSpPr>
        <p:spPr bwMode="auto">
          <a:xfrm>
            <a:off x="5737225" y="4387850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24" name="Rectangle 36"/>
          <p:cNvSpPr>
            <a:spLocks noChangeAspect="1" noChangeArrowheads="1"/>
          </p:cNvSpPr>
          <p:nvPr/>
        </p:nvSpPr>
        <p:spPr bwMode="auto">
          <a:xfrm>
            <a:off x="6508750" y="4387850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25" name="Rectangle 37"/>
          <p:cNvSpPr>
            <a:spLocks noChangeAspect="1" noChangeArrowheads="1"/>
          </p:cNvSpPr>
          <p:nvPr/>
        </p:nvSpPr>
        <p:spPr bwMode="auto">
          <a:xfrm>
            <a:off x="3419475" y="4387850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 dirty="0">
                <a:latin typeface="Book Antiqua" pitchFamily="18" charset="0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650726" name="Rectangle 38"/>
          <p:cNvSpPr>
            <a:spLocks noChangeAspect="1" noChangeArrowheads="1"/>
          </p:cNvSpPr>
          <p:nvPr/>
        </p:nvSpPr>
        <p:spPr bwMode="auto">
          <a:xfrm>
            <a:off x="4192588" y="3983038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27" name="Rectangle 39"/>
          <p:cNvSpPr>
            <a:spLocks noChangeAspect="1" noChangeArrowheads="1"/>
          </p:cNvSpPr>
          <p:nvPr/>
        </p:nvSpPr>
        <p:spPr bwMode="auto">
          <a:xfrm>
            <a:off x="5737225" y="3983038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28" name="Rectangle 40"/>
          <p:cNvSpPr>
            <a:spLocks noChangeAspect="1" noChangeArrowheads="1"/>
          </p:cNvSpPr>
          <p:nvPr/>
        </p:nvSpPr>
        <p:spPr bwMode="auto">
          <a:xfrm>
            <a:off x="6508750" y="3983038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29" name="Rectangle 41"/>
          <p:cNvSpPr>
            <a:spLocks noChangeAspect="1" noChangeArrowheads="1"/>
          </p:cNvSpPr>
          <p:nvPr/>
        </p:nvSpPr>
        <p:spPr bwMode="auto">
          <a:xfrm>
            <a:off x="3419475" y="3983038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 dirty="0">
                <a:latin typeface="Book Antiqua" pitchFamily="18" charset="0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1650730" name="Rectangle 42"/>
          <p:cNvSpPr>
            <a:spLocks noChangeAspect="1" noChangeArrowheads="1"/>
          </p:cNvSpPr>
          <p:nvPr/>
        </p:nvSpPr>
        <p:spPr bwMode="auto">
          <a:xfrm>
            <a:off x="4192588" y="3578225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31" name="Rectangle 43"/>
          <p:cNvSpPr>
            <a:spLocks noChangeAspect="1" noChangeArrowheads="1"/>
          </p:cNvSpPr>
          <p:nvPr/>
        </p:nvSpPr>
        <p:spPr bwMode="auto">
          <a:xfrm>
            <a:off x="4964113" y="3578225"/>
            <a:ext cx="773112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32" name="Rectangle 44"/>
          <p:cNvSpPr>
            <a:spLocks noChangeAspect="1" noChangeArrowheads="1"/>
          </p:cNvSpPr>
          <p:nvPr/>
        </p:nvSpPr>
        <p:spPr bwMode="auto">
          <a:xfrm>
            <a:off x="5737225" y="3578225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33" name="Rectangle 45"/>
          <p:cNvSpPr>
            <a:spLocks noChangeAspect="1" noChangeArrowheads="1"/>
          </p:cNvSpPr>
          <p:nvPr/>
        </p:nvSpPr>
        <p:spPr bwMode="auto">
          <a:xfrm>
            <a:off x="6508750" y="3578225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34" name="Rectangle 46"/>
          <p:cNvSpPr>
            <a:spLocks noChangeAspect="1" noChangeArrowheads="1"/>
          </p:cNvSpPr>
          <p:nvPr/>
        </p:nvSpPr>
        <p:spPr bwMode="auto">
          <a:xfrm>
            <a:off x="3419475" y="3578225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 dirty="0">
                <a:latin typeface="Book Antiqua" pitchFamily="18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650735" name="Rectangle 47"/>
          <p:cNvSpPr>
            <a:spLocks noChangeAspect="1" noChangeArrowheads="1"/>
          </p:cNvSpPr>
          <p:nvPr/>
        </p:nvSpPr>
        <p:spPr bwMode="auto">
          <a:xfrm>
            <a:off x="4192588" y="3175000"/>
            <a:ext cx="771525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36" name="Rectangle 48"/>
          <p:cNvSpPr>
            <a:spLocks noChangeAspect="1" noChangeArrowheads="1"/>
          </p:cNvSpPr>
          <p:nvPr/>
        </p:nvSpPr>
        <p:spPr bwMode="auto">
          <a:xfrm>
            <a:off x="4964113" y="3175000"/>
            <a:ext cx="773112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37" name="Rectangle 49"/>
          <p:cNvSpPr>
            <a:spLocks noChangeAspect="1" noChangeArrowheads="1"/>
          </p:cNvSpPr>
          <p:nvPr/>
        </p:nvSpPr>
        <p:spPr bwMode="auto">
          <a:xfrm>
            <a:off x="5737225" y="3175000"/>
            <a:ext cx="771525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38" name="Rectangle 50"/>
          <p:cNvSpPr>
            <a:spLocks noChangeAspect="1" noChangeArrowheads="1"/>
          </p:cNvSpPr>
          <p:nvPr/>
        </p:nvSpPr>
        <p:spPr bwMode="auto">
          <a:xfrm>
            <a:off x="6508750" y="3175000"/>
            <a:ext cx="773113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39" name="Rectangle 51"/>
          <p:cNvSpPr>
            <a:spLocks noChangeAspect="1" noChangeArrowheads="1"/>
          </p:cNvSpPr>
          <p:nvPr/>
        </p:nvSpPr>
        <p:spPr bwMode="auto">
          <a:xfrm>
            <a:off x="3419475" y="3175000"/>
            <a:ext cx="773113" cy="403225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 dirty="0">
                <a:latin typeface="Book Antiqua" pitchFamily="18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650740" name="AutoShape 52"/>
          <p:cNvSpPr>
            <a:spLocks noChangeAspect="1" noChangeArrowheads="1"/>
          </p:cNvSpPr>
          <p:nvPr/>
        </p:nvSpPr>
        <p:spPr bwMode="auto">
          <a:xfrm>
            <a:off x="2822575" y="4098925"/>
            <a:ext cx="193675" cy="193675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1" name="Line 53"/>
          <p:cNvSpPr>
            <a:spLocks noChangeAspect="1" noChangeShapeType="1"/>
          </p:cNvSpPr>
          <p:nvPr/>
        </p:nvSpPr>
        <p:spPr bwMode="auto">
          <a:xfrm flipV="1">
            <a:off x="2519363" y="4186238"/>
            <a:ext cx="2968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2" name="Line 54"/>
          <p:cNvSpPr>
            <a:spLocks noChangeAspect="1" noChangeShapeType="1"/>
          </p:cNvSpPr>
          <p:nvPr/>
        </p:nvSpPr>
        <p:spPr bwMode="auto">
          <a:xfrm flipV="1">
            <a:off x="3028950" y="4192588"/>
            <a:ext cx="3905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3" name="Line 55"/>
          <p:cNvSpPr>
            <a:spLocks noChangeAspect="1" noChangeShapeType="1"/>
          </p:cNvSpPr>
          <p:nvPr/>
        </p:nvSpPr>
        <p:spPr bwMode="auto">
          <a:xfrm>
            <a:off x="2919413" y="2597150"/>
            <a:ext cx="0" cy="14890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4" name="Line 56"/>
          <p:cNvSpPr>
            <a:spLocks noChangeAspect="1" noChangeShapeType="1"/>
          </p:cNvSpPr>
          <p:nvPr/>
        </p:nvSpPr>
        <p:spPr bwMode="auto">
          <a:xfrm flipV="1">
            <a:off x="2921000" y="2597150"/>
            <a:ext cx="949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5" name="Line 57"/>
          <p:cNvSpPr>
            <a:spLocks noChangeAspect="1" noChangeShapeType="1"/>
          </p:cNvSpPr>
          <p:nvPr/>
        </p:nvSpPr>
        <p:spPr bwMode="auto">
          <a:xfrm flipV="1">
            <a:off x="3870325" y="2308225"/>
            <a:ext cx="0" cy="2889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6" name="Rectangle 58"/>
          <p:cNvSpPr>
            <a:spLocks noChangeAspect="1" noChangeArrowheads="1"/>
          </p:cNvSpPr>
          <p:nvPr/>
        </p:nvSpPr>
        <p:spPr bwMode="auto">
          <a:xfrm>
            <a:off x="4964113" y="3983038"/>
            <a:ext cx="773112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 dirty="0">
                <a:latin typeface="Book Antiqua" pitchFamily="18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650747" name="AutoShape 59"/>
          <p:cNvSpPr>
            <a:spLocks noChangeAspect="1" noChangeArrowheads="1"/>
          </p:cNvSpPr>
          <p:nvPr/>
        </p:nvSpPr>
        <p:spPr bwMode="auto">
          <a:xfrm>
            <a:off x="4610100" y="2654300"/>
            <a:ext cx="193675" cy="198438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8" name="Line 60"/>
          <p:cNvSpPr>
            <a:spLocks noChangeAspect="1" noChangeShapeType="1"/>
          </p:cNvSpPr>
          <p:nvPr/>
        </p:nvSpPr>
        <p:spPr bwMode="auto">
          <a:xfrm flipV="1">
            <a:off x="4706938" y="2827338"/>
            <a:ext cx="0" cy="1330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9" name="Line 61"/>
          <p:cNvSpPr>
            <a:spLocks noChangeAspect="1" noChangeShapeType="1"/>
          </p:cNvSpPr>
          <p:nvPr/>
        </p:nvSpPr>
        <p:spPr bwMode="auto">
          <a:xfrm>
            <a:off x="4706938" y="2308225"/>
            <a:ext cx="0" cy="3460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50" name="Line 62"/>
          <p:cNvSpPr>
            <a:spLocks noChangeAspect="1" noChangeShapeType="1"/>
          </p:cNvSpPr>
          <p:nvPr/>
        </p:nvSpPr>
        <p:spPr bwMode="auto">
          <a:xfrm flipV="1">
            <a:off x="4835525" y="2732088"/>
            <a:ext cx="5794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51" name="Line 63"/>
          <p:cNvSpPr>
            <a:spLocks noChangeAspect="1" noChangeShapeType="1"/>
          </p:cNvSpPr>
          <p:nvPr/>
        </p:nvSpPr>
        <p:spPr bwMode="auto">
          <a:xfrm flipV="1">
            <a:off x="2133600" y="2308225"/>
            <a:ext cx="0" cy="4000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52" name="Line 64"/>
          <p:cNvSpPr>
            <a:spLocks noChangeAspect="1" noChangeShapeType="1"/>
          </p:cNvSpPr>
          <p:nvPr/>
        </p:nvSpPr>
        <p:spPr bwMode="auto">
          <a:xfrm flipV="1">
            <a:off x="323850" y="2708275"/>
            <a:ext cx="0" cy="1468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53" name="Line 65"/>
          <p:cNvSpPr>
            <a:spLocks noChangeAspect="1" noChangeShapeType="1"/>
          </p:cNvSpPr>
          <p:nvPr/>
        </p:nvSpPr>
        <p:spPr bwMode="auto">
          <a:xfrm flipV="1">
            <a:off x="330200" y="4176713"/>
            <a:ext cx="4286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54" name="Rectangle 66"/>
          <p:cNvSpPr>
            <a:spLocks noChangeAspect="1" noChangeArrowheads="1"/>
          </p:cNvSpPr>
          <p:nvPr/>
        </p:nvSpPr>
        <p:spPr bwMode="auto">
          <a:xfrm flipH="1">
            <a:off x="428625" y="4792663"/>
            <a:ext cx="642938" cy="4048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n-1</a:t>
            </a:r>
          </a:p>
        </p:txBody>
      </p:sp>
      <p:sp>
        <p:nvSpPr>
          <p:cNvPr id="1650755" name="Rectangle 67"/>
          <p:cNvSpPr>
            <a:spLocks noChangeAspect="1" noChangeArrowheads="1"/>
          </p:cNvSpPr>
          <p:nvPr/>
        </p:nvSpPr>
        <p:spPr bwMode="auto">
          <a:xfrm flipH="1">
            <a:off x="2760663" y="3024188"/>
            <a:ext cx="642937" cy="4048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400" dirty="0">
                <a:latin typeface="Book Antiqua" pitchFamily="18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50756" name="Rectangle 68"/>
          <p:cNvSpPr>
            <a:spLocks noChangeAspect="1" noChangeArrowheads="1"/>
          </p:cNvSpPr>
          <p:nvPr/>
        </p:nvSpPr>
        <p:spPr bwMode="auto">
          <a:xfrm>
            <a:off x="468313" y="2794000"/>
            <a:ext cx="2509837" cy="347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Book Antiqua" pitchFamily="18" charset="0"/>
                <a:ea typeface="楷体" panose="02010609060101010101" pitchFamily="49" charset="-122"/>
              </a:rPr>
              <a:t>段表基址寄存器</a:t>
            </a:r>
            <a:endParaRPr kumimoji="1" lang="zh-CN" altLang="zh-CN" sz="2000" dirty="0">
              <a:solidFill>
                <a:srgbClr val="FF3300"/>
              </a:solidFill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57" name="Rectangle 69"/>
          <p:cNvSpPr>
            <a:spLocks noChangeAspect="1" noChangeArrowheads="1"/>
          </p:cNvSpPr>
          <p:nvPr/>
        </p:nvSpPr>
        <p:spPr bwMode="auto">
          <a:xfrm>
            <a:off x="3203575" y="5746750"/>
            <a:ext cx="4440238" cy="3460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一个用户（一道作业）的</a:t>
            </a:r>
            <a:r>
              <a:rPr kumimoji="1" lang="zh-CN" altLang="en-US" sz="2000" dirty="0">
                <a:solidFill>
                  <a:srgbClr val="FF3300"/>
                </a:solidFill>
                <a:latin typeface="Book Antiqua" pitchFamily="18" charset="0"/>
                <a:ea typeface="楷体" panose="02010609060101010101" pitchFamily="49" charset="-122"/>
              </a:rPr>
              <a:t>段表</a:t>
            </a:r>
            <a:endParaRPr kumimoji="1" lang="zh-CN" altLang="zh-CN" sz="2000" dirty="0">
              <a:solidFill>
                <a:srgbClr val="FF3300"/>
              </a:solidFill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0758" name="Rectangle 70"/>
          <p:cNvSpPr>
            <a:spLocks noChangeArrowheads="1"/>
          </p:cNvSpPr>
          <p:nvPr/>
        </p:nvSpPr>
        <p:spPr bwMode="auto">
          <a:xfrm>
            <a:off x="1404938" y="1052513"/>
            <a:ext cx="5183187" cy="576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段式虚拟存储器的地址变换</a:t>
            </a:r>
          </a:p>
        </p:txBody>
      </p:sp>
      <p:sp>
        <p:nvSpPr>
          <p:cNvPr id="1650759" name="AutoShape 71"/>
          <p:cNvSpPr>
            <a:spLocks noChangeArrowheads="1"/>
          </p:cNvSpPr>
          <p:nvPr/>
        </p:nvSpPr>
        <p:spPr bwMode="auto">
          <a:xfrm>
            <a:off x="7164388" y="3644900"/>
            <a:ext cx="1655762" cy="503238"/>
          </a:xfrm>
          <a:prstGeom prst="wedgeRoundRectCallout">
            <a:avLst>
              <a:gd name="adj1" fmla="val -108389"/>
              <a:gd name="adj2" fmla="val 230440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8000"/>
                </a:solidFill>
                <a:latin typeface="Arial" pitchFamily="34" charset="0"/>
              </a:rPr>
              <a:t>越段界检查</a:t>
            </a:r>
          </a:p>
        </p:txBody>
      </p:sp>
      <p:sp>
        <p:nvSpPr>
          <p:cNvPr id="1650760" name="AutoShape 72"/>
          <p:cNvSpPr>
            <a:spLocks noChangeArrowheads="1"/>
          </p:cNvSpPr>
          <p:nvPr/>
        </p:nvSpPr>
        <p:spPr bwMode="auto">
          <a:xfrm>
            <a:off x="6948488" y="4292600"/>
            <a:ext cx="2016125" cy="503238"/>
          </a:xfrm>
          <a:prstGeom prst="wedgeRoundRectCallout">
            <a:avLst>
              <a:gd name="adj1" fmla="val -45750"/>
              <a:gd name="adj2" fmla="val 105838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8000"/>
                </a:solidFill>
                <a:latin typeface="Arial" pitchFamily="34" charset="0"/>
              </a:rPr>
              <a:t>访问方式保护</a:t>
            </a:r>
          </a:p>
        </p:txBody>
      </p:sp>
      <p:sp>
        <p:nvSpPr>
          <p:cNvPr id="1650761" name="AutoShape 73"/>
          <p:cNvSpPr>
            <a:spLocks noChangeArrowheads="1"/>
          </p:cNvSpPr>
          <p:nvPr/>
        </p:nvSpPr>
        <p:spPr bwMode="auto">
          <a:xfrm>
            <a:off x="6372225" y="1196975"/>
            <a:ext cx="2232025" cy="503238"/>
          </a:xfrm>
          <a:prstGeom prst="wedgeRoundRectCallout">
            <a:avLst>
              <a:gd name="adj1" fmla="val -188407"/>
              <a:gd name="adj2" fmla="val 115931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8000"/>
                </a:solidFill>
                <a:latin typeface="Arial" pitchFamily="34" charset="0"/>
              </a:rPr>
              <a:t>程序号（基号）</a:t>
            </a:r>
          </a:p>
        </p:txBody>
      </p:sp>
      <p:sp>
        <p:nvSpPr>
          <p:cNvPr id="1650762" name="Rectangle 74"/>
          <p:cNvSpPr>
            <a:spLocks noChangeAspect="1" noChangeArrowheads="1"/>
          </p:cNvSpPr>
          <p:nvPr/>
        </p:nvSpPr>
        <p:spPr bwMode="auto">
          <a:xfrm flipH="1">
            <a:off x="409575" y="3973513"/>
            <a:ext cx="642938" cy="4048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50763" name="Rectangle 75"/>
          <p:cNvSpPr>
            <a:spLocks noChangeAspect="1" noChangeArrowheads="1"/>
          </p:cNvSpPr>
          <p:nvPr/>
        </p:nvSpPr>
        <p:spPr bwMode="auto">
          <a:xfrm flipH="1">
            <a:off x="2352675" y="2246313"/>
            <a:ext cx="414338" cy="4048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Book Antiqua" pitchFamily="18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50764" name="Rectangle 76"/>
          <p:cNvSpPr>
            <a:spLocks noChangeAspect="1" noChangeArrowheads="1"/>
          </p:cNvSpPr>
          <p:nvPr/>
        </p:nvSpPr>
        <p:spPr bwMode="auto">
          <a:xfrm flipH="1">
            <a:off x="3851275" y="2259013"/>
            <a:ext cx="414338" cy="4048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Book Antiqua" pitchFamily="18" charset="0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1650765" name="AutoShape 77"/>
          <p:cNvSpPr>
            <a:spLocks noChangeArrowheads="1"/>
          </p:cNvSpPr>
          <p:nvPr/>
        </p:nvSpPr>
        <p:spPr bwMode="auto">
          <a:xfrm>
            <a:off x="7488238" y="2678113"/>
            <a:ext cx="1146175" cy="503237"/>
          </a:xfrm>
          <a:prstGeom prst="wedgeRoundRectCallout">
            <a:avLst>
              <a:gd name="adj1" fmla="val -217588"/>
              <a:gd name="adj2" fmla="val 227602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8000"/>
                </a:solidFill>
                <a:latin typeface="Arial" pitchFamily="34" charset="0"/>
              </a:rPr>
              <a:t>已装入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5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5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65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65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65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65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65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165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65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65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165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165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65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165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65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165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2" grpId="0" animBg="1"/>
      <p:bldP spid="1650715" grpId="0" animBg="1"/>
      <p:bldP spid="1650740" grpId="0" animBg="1"/>
      <p:bldP spid="1650741" grpId="0" animBg="1"/>
      <p:bldP spid="1650742" grpId="0" animBg="1"/>
      <p:bldP spid="1650743" grpId="0" animBg="1"/>
      <p:bldP spid="1650744" grpId="0" animBg="1"/>
      <p:bldP spid="1650745" grpId="0" animBg="1"/>
      <p:bldP spid="1650747" grpId="0" animBg="1"/>
      <p:bldP spid="1650748" grpId="0" animBg="1"/>
      <p:bldP spid="1650749" grpId="0" animBg="1"/>
      <p:bldP spid="1650750" grpId="0" animBg="1"/>
      <p:bldP spid="1650751" grpId="0" animBg="1"/>
      <p:bldP spid="1650752" grpId="0" animBg="1"/>
      <p:bldP spid="1650753" grpId="0" animBg="1"/>
      <p:bldP spid="1650759" grpId="0" animBg="1"/>
      <p:bldP spid="1650760" grpId="0" animBg="1"/>
      <p:bldP spid="1650761" grpId="0" animBg="1"/>
      <p:bldP spid="16507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2DC62-0551-42EF-999B-20004B75FC66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olidFill>
                  <a:srgbClr val="FF0000"/>
                </a:solidFill>
              </a:rPr>
              <a:t>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640763" cy="5903913"/>
          </a:xfrm>
        </p:spPr>
        <p:txBody>
          <a:bodyPr/>
          <a:lstStyle/>
          <a:p>
            <a:r>
              <a:rPr lang="zh-CN" altLang="en-US"/>
              <a:t>主要优点：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程序的</a:t>
            </a:r>
            <a:r>
              <a:rPr lang="zh-CN" altLang="en-US">
                <a:solidFill>
                  <a:srgbClr val="0000FF"/>
                </a:solidFill>
              </a:rPr>
              <a:t>模块化</a:t>
            </a:r>
            <a:r>
              <a:rPr lang="zh-CN" altLang="en-US"/>
              <a:t>性能好。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便于多道程序</a:t>
            </a:r>
            <a:r>
              <a:rPr lang="zh-CN" altLang="en-US">
                <a:solidFill>
                  <a:srgbClr val="0000FF"/>
                </a:solidFill>
              </a:rPr>
              <a:t>共享</a:t>
            </a:r>
            <a:r>
              <a:rPr lang="zh-CN" altLang="en-US"/>
              <a:t>主存中的某些段。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程序的</a:t>
            </a:r>
            <a:r>
              <a:rPr lang="zh-CN" altLang="en-US">
                <a:solidFill>
                  <a:srgbClr val="0000FF"/>
                </a:solidFill>
              </a:rPr>
              <a:t>动态链接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调度</a:t>
            </a:r>
            <a:r>
              <a:rPr lang="zh-CN" altLang="en-US"/>
              <a:t>比较容易。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便于按逻辑意义实现存储器的</a:t>
            </a:r>
            <a:r>
              <a:rPr lang="zh-CN" altLang="en-US">
                <a:solidFill>
                  <a:srgbClr val="0000FF"/>
                </a:solidFill>
              </a:rPr>
              <a:t>访问方式保护</a:t>
            </a:r>
            <a:r>
              <a:rPr lang="zh-CN" altLang="en-US"/>
              <a:t>。</a:t>
            </a:r>
          </a:p>
          <a:p>
            <a:r>
              <a:rPr lang="zh-CN" altLang="en-US"/>
              <a:t> 主要缺点：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CC0066"/>
                </a:solidFill>
              </a:rPr>
              <a:t>地址变换</a:t>
            </a:r>
            <a:r>
              <a:rPr lang="zh-CN" altLang="en-US"/>
              <a:t>所花费的</a:t>
            </a:r>
            <a:r>
              <a:rPr lang="zh-CN" altLang="en-US">
                <a:solidFill>
                  <a:srgbClr val="CC0066"/>
                </a:solidFill>
              </a:rPr>
              <a:t>时间长</a:t>
            </a:r>
            <a:r>
              <a:rPr lang="zh-CN" altLang="en-US"/>
              <a:t>，两次加法。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CC0066"/>
                </a:solidFill>
              </a:rPr>
              <a:t>段映象表庞大</a:t>
            </a:r>
            <a:r>
              <a:rPr lang="zh-CN" altLang="en-US"/>
              <a:t>，地址、段长字段太长。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CC0066"/>
                </a:solidFill>
              </a:rPr>
              <a:t>主存储器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66"/>
                </a:solidFill>
              </a:rPr>
              <a:t>利用率</a:t>
            </a:r>
            <a:r>
              <a:rPr lang="zh-CN" altLang="en-US"/>
              <a:t>往往比较</a:t>
            </a:r>
            <a:r>
              <a:rPr lang="zh-CN" altLang="en-US">
                <a:solidFill>
                  <a:srgbClr val="CC0066"/>
                </a:solidFill>
              </a:rPr>
              <a:t>低</a:t>
            </a:r>
            <a:r>
              <a:rPr lang="en-US" altLang="zh-CN"/>
              <a:t>——</a:t>
            </a:r>
            <a:r>
              <a:rPr lang="zh-CN" altLang="en-US"/>
              <a:t>存储管理复杂；段间“零头”。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对</a:t>
            </a:r>
            <a:r>
              <a:rPr lang="zh-CN" altLang="en-US">
                <a:solidFill>
                  <a:srgbClr val="CC0066"/>
                </a:solidFill>
              </a:rPr>
              <a:t>辅存</a:t>
            </a:r>
            <a:r>
              <a:rPr lang="zh-CN" altLang="en-US"/>
              <a:t>（磁盘存储器）的</a:t>
            </a:r>
            <a:r>
              <a:rPr lang="zh-CN" altLang="en-US">
                <a:solidFill>
                  <a:srgbClr val="CC0066"/>
                </a:solidFill>
              </a:rPr>
              <a:t>管理</a:t>
            </a:r>
            <a:r>
              <a:rPr lang="zh-CN" altLang="en-US"/>
              <a:t>比较</a:t>
            </a:r>
            <a:r>
              <a:rPr lang="zh-CN" altLang="en-US">
                <a:solidFill>
                  <a:srgbClr val="CC0066"/>
                </a:solidFill>
              </a:rPr>
              <a:t>困难</a:t>
            </a:r>
            <a:r>
              <a:rPr lang="zh-CN" altLang="en-US"/>
              <a:t>。</a:t>
            </a:r>
          </a:p>
        </p:txBody>
      </p:sp>
      <p:sp>
        <p:nvSpPr>
          <p:cNvPr id="165171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620713"/>
            <a:ext cx="576263" cy="576262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动作按钮: 前进或下一项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AB930AB-576D-47A8-8FFF-3064D0AF6597}"/>
              </a:ext>
            </a:extLst>
          </p:cNvPr>
          <p:cNvSpPr/>
          <p:nvPr/>
        </p:nvSpPr>
        <p:spPr bwMode="auto">
          <a:xfrm>
            <a:off x="8028384" y="5805264"/>
            <a:ext cx="792088" cy="576064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5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5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65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65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5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5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65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A5BDF1-33E5-4889-A70F-A362518B76B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olidFill>
                  <a:srgbClr val="FF0000"/>
                </a:solidFill>
              </a:rPr>
              <a:t>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52739" name="Rectangle 3"/>
          <p:cNvSpPr>
            <a:spLocks noChangeArrowheads="1"/>
          </p:cNvSpPr>
          <p:nvPr/>
        </p:nvSpPr>
        <p:spPr bwMode="auto">
          <a:xfrm>
            <a:off x="2266950" y="1811338"/>
            <a:ext cx="1728788" cy="2159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40" name="Rectangle 4"/>
          <p:cNvSpPr>
            <a:spLocks noChangeArrowheads="1"/>
          </p:cNvSpPr>
          <p:nvPr/>
        </p:nvSpPr>
        <p:spPr bwMode="auto">
          <a:xfrm>
            <a:off x="2266950" y="2027238"/>
            <a:ext cx="1728788" cy="936625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A</a:t>
            </a:r>
          </a:p>
        </p:txBody>
      </p:sp>
      <p:sp>
        <p:nvSpPr>
          <p:cNvPr id="1652741" name="Rectangle 5"/>
          <p:cNvSpPr>
            <a:spLocks noChangeArrowheads="1"/>
          </p:cNvSpPr>
          <p:nvPr/>
        </p:nvSpPr>
        <p:spPr bwMode="auto">
          <a:xfrm>
            <a:off x="2266950" y="2963863"/>
            <a:ext cx="1728788" cy="1511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42" name="Rectangle 6"/>
          <p:cNvSpPr>
            <a:spLocks noChangeArrowheads="1"/>
          </p:cNvSpPr>
          <p:nvPr/>
        </p:nvSpPr>
        <p:spPr bwMode="auto">
          <a:xfrm>
            <a:off x="2266950" y="4475163"/>
            <a:ext cx="1728788" cy="360362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B</a:t>
            </a:r>
          </a:p>
        </p:txBody>
      </p:sp>
      <p:sp>
        <p:nvSpPr>
          <p:cNvPr id="1652743" name="Rectangle 7"/>
          <p:cNvSpPr>
            <a:spLocks noChangeArrowheads="1"/>
          </p:cNvSpPr>
          <p:nvPr/>
        </p:nvSpPr>
        <p:spPr bwMode="auto">
          <a:xfrm>
            <a:off x="2266950" y="4835525"/>
            <a:ext cx="1728788" cy="7921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44" name="Rectangle 8"/>
          <p:cNvSpPr>
            <a:spLocks noChangeArrowheads="1"/>
          </p:cNvSpPr>
          <p:nvPr/>
        </p:nvSpPr>
        <p:spPr bwMode="auto">
          <a:xfrm>
            <a:off x="2266950" y="5627688"/>
            <a:ext cx="1728788" cy="360362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C</a:t>
            </a:r>
          </a:p>
        </p:txBody>
      </p:sp>
      <p:sp>
        <p:nvSpPr>
          <p:cNvPr id="1652745" name="Rectangle 9"/>
          <p:cNvSpPr>
            <a:spLocks noChangeArrowheads="1"/>
          </p:cNvSpPr>
          <p:nvPr/>
        </p:nvSpPr>
        <p:spPr bwMode="auto">
          <a:xfrm>
            <a:off x="4716463" y="1811338"/>
            <a:ext cx="1728787" cy="360362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D</a:t>
            </a:r>
          </a:p>
        </p:txBody>
      </p:sp>
      <p:sp>
        <p:nvSpPr>
          <p:cNvPr id="1652746" name="Rectangle 10"/>
          <p:cNvSpPr>
            <a:spLocks noChangeArrowheads="1"/>
          </p:cNvSpPr>
          <p:nvPr/>
        </p:nvSpPr>
        <p:spPr bwMode="auto">
          <a:xfrm>
            <a:off x="4716463" y="2963863"/>
            <a:ext cx="1728787" cy="935037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E</a:t>
            </a:r>
          </a:p>
        </p:txBody>
      </p:sp>
      <p:sp>
        <p:nvSpPr>
          <p:cNvPr id="1652747" name="Rectangle 11"/>
          <p:cNvSpPr>
            <a:spLocks noChangeArrowheads="1"/>
          </p:cNvSpPr>
          <p:nvPr/>
        </p:nvSpPr>
        <p:spPr bwMode="auto">
          <a:xfrm>
            <a:off x="4716463" y="4619625"/>
            <a:ext cx="1728787" cy="792163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F</a:t>
            </a:r>
          </a:p>
        </p:txBody>
      </p:sp>
      <p:sp>
        <p:nvSpPr>
          <p:cNvPr id="1652748" name="Text Box 12"/>
          <p:cNvSpPr txBox="1">
            <a:spLocks noChangeArrowheads="1"/>
          </p:cNvSpPr>
          <p:nvPr/>
        </p:nvSpPr>
        <p:spPr bwMode="auto">
          <a:xfrm>
            <a:off x="2628900" y="1341438"/>
            <a:ext cx="9350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Arial" pitchFamily="34" charset="0"/>
              </a:rPr>
              <a:t>主存</a:t>
            </a:r>
          </a:p>
        </p:txBody>
      </p:sp>
      <p:sp>
        <p:nvSpPr>
          <p:cNvPr id="1652749" name="Text Box 13"/>
          <p:cNvSpPr txBox="1">
            <a:spLocks noChangeArrowheads="1"/>
          </p:cNvSpPr>
          <p:nvPr/>
        </p:nvSpPr>
        <p:spPr bwMode="auto">
          <a:xfrm>
            <a:off x="5076825" y="1341438"/>
            <a:ext cx="9350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Arial" pitchFamily="34" charset="0"/>
              </a:rPr>
              <a:t>程序</a:t>
            </a:r>
          </a:p>
        </p:txBody>
      </p:sp>
      <p:sp>
        <p:nvSpPr>
          <p:cNvPr id="1652750" name="Text Box 14"/>
          <p:cNvSpPr txBox="1">
            <a:spLocks noChangeArrowheads="1"/>
          </p:cNvSpPr>
          <p:nvPr/>
        </p:nvSpPr>
        <p:spPr bwMode="auto">
          <a:xfrm>
            <a:off x="1547813" y="1582738"/>
            <a:ext cx="720725" cy="4257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0</a:t>
            </a: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0.5k</a:t>
            </a: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3k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7k</a:t>
            </a:r>
          </a:p>
          <a:p>
            <a:pPr algn="r">
              <a:spcBef>
                <a:spcPct val="0"/>
              </a:spcBef>
            </a:pPr>
            <a:endParaRPr lang="en-US" altLang="zh-CN" sz="9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8k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10k</a:t>
            </a:r>
          </a:p>
        </p:txBody>
      </p:sp>
      <p:sp>
        <p:nvSpPr>
          <p:cNvPr id="1652751" name="Text Box 15"/>
          <p:cNvSpPr txBox="1">
            <a:spLocks noChangeArrowheads="1"/>
          </p:cNvSpPr>
          <p:nvPr/>
        </p:nvSpPr>
        <p:spPr bwMode="auto">
          <a:xfrm>
            <a:off x="3997325" y="1811338"/>
            <a:ext cx="720725" cy="33877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1k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2.5k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2k</a:t>
            </a:r>
          </a:p>
        </p:txBody>
      </p:sp>
      <p:sp>
        <p:nvSpPr>
          <p:cNvPr id="1652752" name="Rectangle 16"/>
          <p:cNvSpPr>
            <a:spLocks noChangeArrowheads="1"/>
          </p:cNvSpPr>
          <p:nvPr/>
        </p:nvSpPr>
        <p:spPr bwMode="auto">
          <a:xfrm>
            <a:off x="2268538" y="2963863"/>
            <a:ext cx="1728787" cy="360362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D</a:t>
            </a:r>
          </a:p>
        </p:txBody>
      </p:sp>
      <p:sp>
        <p:nvSpPr>
          <p:cNvPr id="1652753" name="Rectangle 17"/>
          <p:cNvSpPr>
            <a:spLocks noChangeArrowheads="1"/>
          </p:cNvSpPr>
          <p:nvPr/>
        </p:nvSpPr>
        <p:spPr bwMode="auto">
          <a:xfrm>
            <a:off x="2268538" y="3322638"/>
            <a:ext cx="1728787" cy="935037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E</a:t>
            </a:r>
          </a:p>
        </p:txBody>
      </p:sp>
      <p:sp>
        <p:nvSpPr>
          <p:cNvPr id="1652754" name="Rectangle 18"/>
          <p:cNvSpPr>
            <a:spLocks noChangeArrowheads="1"/>
          </p:cNvSpPr>
          <p:nvPr/>
        </p:nvSpPr>
        <p:spPr bwMode="auto">
          <a:xfrm>
            <a:off x="2268538" y="4835525"/>
            <a:ext cx="1728787" cy="792163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F</a:t>
            </a:r>
          </a:p>
        </p:txBody>
      </p:sp>
      <p:sp>
        <p:nvSpPr>
          <p:cNvPr id="1652755" name="Line 19"/>
          <p:cNvSpPr>
            <a:spLocks noChangeShapeType="1"/>
          </p:cNvSpPr>
          <p:nvPr/>
        </p:nvSpPr>
        <p:spPr bwMode="auto">
          <a:xfrm flipH="1">
            <a:off x="3779838" y="2171700"/>
            <a:ext cx="936625" cy="1008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56" name="Line 20"/>
          <p:cNvSpPr>
            <a:spLocks noChangeShapeType="1"/>
          </p:cNvSpPr>
          <p:nvPr/>
        </p:nvSpPr>
        <p:spPr bwMode="auto">
          <a:xfrm flipH="1">
            <a:off x="3779838" y="3611563"/>
            <a:ext cx="1008062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57" name="Line 21"/>
          <p:cNvSpPr>
            <a:spLocks noChangeShapeType="1"/>
          </p:cNvSpPr>
          <p:nvPr/>
        </p:nvSpPr>
        <p:spPr bwMode="auto">
          <a:xfrm flipH="1">
            <a:off x="3708400" y="5122863"/>
            <a:ext cx="1152525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58" name="Text Box 22"/>
          <p:cNvSpPr txBox="1">
            <a:spLocks noChangeArrowheads="1"/>
          </p:cNvSpPr>
          <p:nvPr/>
        </p:nvSpPr>
        <p:spPr bwMode="auto">
          <a:xfrm>
            <a:off x="755650" y="2243138"/>
            <a:ext cx="647700" cy="22272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首先分配法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5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5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65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52" grpId="0" animBg="1"/>
      <p:bldP spid="1652753" grpId="0" animBg="1"/>
      <p:bldP spid="1652754" grpId="0" animBg="1"/>
      <p:bldP spid="1652755" grpId="0" animBg="1"/>
      <p:bldP spid="1652756" grpId="0" animBg="1"/>
      <p:bldP spid="16527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62923A-DF94-41FC-A276-5A9DD46BA759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olidFill>
                  <a:srgbClr val="FF0000"/>
                </a:solidFill>
              </a:rPr>
              <a:t>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53763" name="Rectangle 3"/>
          <p:cNvSpPr>
            <a:spLocks noChangeArrowheads="1"/>
          </p:cNvSpPr>
          <p:nvPr/>
        </p:nvSpPr>
        <p:spPr bwMode="auto">
          <a:xfrm>
            <a:off x="2266950" y="1811338"/>
            <a:ext cx="1728788" cy="2159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3764" name="Rectangle 4"/>
          <p:cNvSpPr>
            <a:spLocks noChangeArrowheads="1"/>
          </p:cNvSpPr>
          <p:nvPr/>
        </p:nvSpPr>
        <p:spPr bwMode="auto">
          <a:xfrm>
            <a:off x="2266950" y="2027238"/>
            <a:ext cx="1728788" cy="936625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A</a:t>
            </a:r>
          </a:p>
        </p:txBody>
      </p:sp>
      <p:sp>
        <p:nvSpPr>
          <p:cNvPr id="1653765" name="Rectangle 5"/>
          <p:cNvSpPr>
            <a:spLocks noChangeArrowheads="1"/>
          </p:cNvSpPr>
          <p:nvPr/>
        </p:nvSpPr>
        <p:spPr bwMode="auto">
          <a:xfrm>
            <a:off x="2266950" y="2963863"/>
            <a:ext cx="1728788" cy="1511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3766" name="Rectangle 6"/>
          <p:cNvSpPr>
            <a:spLocks noChangeArrowheads="1"/>
          </p:cNvSpPr>
          <p:nvPr/>
        </p:nvSpPr>
        <p:spPr bwMode="auto">
          <a:xfrm>
            <a:off x="2266950" y="4475163"/>
            <a:ext cx="1728788" cy="360362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B</a:t>
            </a:r>
          </a:p>
        </p:txBody>
      </p:sp>
      <p:sp>
        <p:nvSpPr>
          <p:cNvPr id="1653767" name="Rectangle 7"/>
          <p:cNvSpPr>
            <a:spLocks noChangeArrowheads="1"/>
          </p:cNvSpPr>
          <p:nvPr/>
        </p:nvSpPr>
        <p:spPr bwMode="auto">
          <a:xfrm>
            <a:off x="2266950" y="4835525"/>
            <a:ext cx="1728788" cy="7921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3768" name="Rectangle 8"/>
          <p:cNvSpPr>
            <a:spLocks noChangeArrowheads="1"/>
          </p:cNvSpPr>
          <p:nvPr/>
        </p:nvSpPr>
        <p:spPr bwMode="auto">
          <a:xfrm>
            <a:off x="2266950" y="5627688"/>
            <a:ext cx="1728788" cy="360362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C</a:t>
            </a:r>
          </a:p>
        </p:txBody>
      </p:sp>
      <p:sp>
        <p:nvSpPr>
          <p:cNvPr id="1653769" name="Rectangle 9"/>
          <p:cNvSpPr>
            <a:spLocks noChangeArrowheads="1"/>
          </p:cNvSpPr>
          <p:nvPr/>
        </p:nvSpPr>
        <p:spPr bwMode="auto">
          <a:xfrm>
            <a:off x="4716463" y="1811338"/>
            <a:ext cx="1728787" cy="360362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D</a:t>
            </a:r>
          </a:p>
        </p:txBody>
      </p:sp>
      <p:sp>
        <p:nvSpPr>
          <p:cNvPr id="1653770" name="Rectangle 10"/>
          <p:cNvSpPr>
            <a:spLocks noChangeArrowheads="1"/>
          </p:cNvSpPr>
          <p:nvPr/>
        </p:nvSpPr>
        <p:spPr bwMode="auto">
          <a:xfrm>
            <a:off x="4716463" y="2963863"/>
            <a:ext cx="1728787" cy="935037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E</a:t>
            </a:r>
          </a:p>
        </p:txBody>
      </p:sp>
      <p:sp>
        <p:nvSpPr>
          <p:cNvPr id="1653771" name="Rectangle 11"/>
          <p:cNvSpPr>
            <a:spLocks noChangeArrowheads="1"/>
          </p:cNvSpPr>
          <p:nvPr/>
        </p:nvSpPr>
        <p:spPr bwMode="auto">
          <a:xfrm>
            <a:off x="4716463" y="4619625"/>
            <a:ext cx="1728787" cy="792163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F</a:t>
            </a:r>
          </a:p>
        </p:txBody>
      </p:sp>
      <p:sp>
        <p:nvSpPr>
          <p:cNvPr id="1653772" name="Text Box 12"/>
          <p:cNvSpPr txBox="1">
            <a:spLocks noChangeArrowheads="1"/>
          </p:cNvSpPr>
          <p:nvPr/>
        </p:nvSpPr>
        <p:spPr bwMode="auto">
          <a:xfrm>
            <a:off x="2628900" y="1341438"/>
            <a:ext cx="9350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Arial" pitchFamily="34" charset="0"/>
              </a:rPr>
              <a:t>主存</a:t>
            </a:r>
          </a:p>
        </p:txBody>
      </p:sp>
      <p:sp>
        <p:nvSpPr>
          <p:cNvPr id="1653773" name="Text Box 13"/>
          <p:cNvSpPr txBox="1">
            <a:spLocks noChangeArrowheads="1"/>
          </p:cNvSpPr>
          <p:nvPr/>
        </p:nvSpPr>
        <p:spPr bwMode="auto">
          <a:xfrm>
            <a:off x="5076825" y="1341438"/>
            <a:ext cx="9350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Arial" pitchFamily="34" charset="0"/>
              </a:rPr>
              <a:t>程序</a:t>
            </a:r>
          </a:p>
        </p:txBody>
      </p:sp>
      <p:sp>
        <p:nvSpPr>
          <p:cNvPr id="1653774" name="Text Box 14"/>
          <p:cNvSpPr txBox="1">
            <a:spLocks noChangeArrowheads="1"/>
          </p:cNvSpPr>
          <p:nvPr/>
        </p:nvSpPr>
        <p:spPr bwMode="auto">
          <a:xfrm>
            <a:off x="1547813" y="1582738"/>
            <a:ext cx="720725" cy="4257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0</a:t>
            </a: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0.5k</a:t>
            </a: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3k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5.5k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7k</a:t>
            </a:r>
          </a:p>
          <a:p>
            <a:pPr algn="r">
              <a:spcBef>
                <a:spcPct val="0"/>
              </a:spcBef>
            </a:pPr>
            <a:endParaRPr lang="en-US" altLang="zh-CN" sz="9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8k</a:t>
            </a: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9k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10k</a:t>
            </a:r>
          </a:p>
        </p:txBody>
      </p:sp>
      <p:sp>
        <p:nvSpPr>
          <p:cNvPr id="1653775" name="Text Box 15"/>
          <p:cNvSpPr txBox="1">
            <a:spLocks noChangeArrowheads="1"/>
          </p:cNvSpPr>
          <p:nvPr/>
        </p:nvSpPr>
        <p:spPr bwMode="auto">
          <a:xfrm>
            <a:off x="3997325" y="1811338"/>
            <a:ext cx="720725" cy="33877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1k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2.5k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2k</a:t>
            </a:r>
          </a:p>
        </p:txBody>
      </p:sp>
      <p:sp>
        <p:nvSpPr>
          <p:cNvPr id="1653776" name="Text Box 16"/>
          <p:cNvSpPr txBox="1">
            <a:spLocks noChangeArrowheads="1"/>
          </p:cNvSpPr>
          <p:nvPr/>
        </p:nvSpPr>
        <p:spPr bwMode="auto">
          <a:xfrm>
            <a:off x="755650" y="2243138"/>
            <a:ext cx="647700" cy="22272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最佳分配法</a:t>
            </a:r>
          </a:p>
        </p:txBody>
      </p:sp>
      <p:sp>
        <p:nvSpPr>
          <p:cNvPr id="1653777" name="Rectangle 17"/>
          <p:cNvSpPr>
            <a:spLocks noChangeArrowheads="1"/>
          </p:cNvSpPr>
          <p:nvPr/>
        </p:nvSpPr>
        <p:spPr bwMode="auto">
          <a:xfrm>
            <a:off x="2268538" y="4835525"/>
            <a:ext cx="1728787" cy="360363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D</a:t>
            </a:r>
          </a:p>
        </p:txBody>
      </p:sp>
      <p:sp>
        <p:nvSpPr>
          <p:cNvPr id="1653778" name="Freeform 18"/>
          <p:cNvSpPr>
            <a:spLocks/>
          </p:cNvSpPr>
          <p:nvPr/>
        </p:nvSpPr>
        <p:spPr bwMode="auto">
          <a:xfrm>
            <a:off x="3779838" y="2171700"/>
            <a:ext cx="936625" cy="2879725"/>
          </a:xfrm>
          <a:custGeom>
            <a:avLst/>
            <a:gdLst/>
            <a:ahLst/>
            <a:cxnLst>
              <a:cxn ang="0">
                <a:pos x="590" y="0"/>
              </a:cxn>
              <a:cxn ang="0">
                <a:pos x="318" y="362"/>
              </a:cxn>
              <a:cxn ang="0">
                <a:pos x="272" y="1270"/>
              </a:cxn>
              <a:cxn ang="0">
                <a:pos x="0" y="1859"/>
              </a:cxn>
            </a:cxnLst>
            <a:rect l="0" t="0" r="r" b="b"/>
            <a:pathLst>
              <a:path w="590" h="1859">
                <a:moveTo>
                  <a:pt x="590" y="0"/>
                </a:moveTo>
                <a:cubicBezTo>
                  <a:pt x="480" y="75"/>
                  <a:pt x="371" y="150"/>
                  <a:pt x="318" y="362"/>
                </a:cubicBezTo>
                <a:cubicBezTo>
                  <a:pt x="265" y="574"/>
                  <a:pt x="325" y="1020"/>
                  <a:pt x="272" y="1270"/>
                </a:cubicBezTo>
                <a:cubicBezTo>
                  <a:pt x="219" y="1520"/>
                  <a:pt x="109" y="1689"/>
                  <a:pt x="0" y="185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3779" name="Rectangle 19"/>
          <p:cNvSpPr>
            <a:spLocks noChangeArrowheads="1"/>
          </p:cNvSpPr>
          <p:nvPr/>
        </p:nvSpPr>
        <p:spPr bwMode="auto">
          <a:xfrm>
            <a:off x="2268538" y="2963863"/>
            <a:ext cx="1728787" cy="935037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E</a:t>
            </a:r>
          </a:p>
        </p:txBody>
      </p:sp>
      <p:sp>
        <p:nvSpPr>
          <p:cNvPr id="1653780" name="Line 20"/>
          <p:cNvSpPr>
            <a:spLocks noChangeShapeType="1"/>
          </p:cNvSpPr>
          <p:nvPr/>
        </p:nvSpPr>
        <p:spPr bwMode="auto">
          <a:xfrm flipH="1">
            <a:off x="3779838" y="3106738"/>
            <a:ext cx="10080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3781" name="Rectangle 21"/>
          <p:cNvSpPr>
            <a:spLocks noChangeArrowheads="1"/>
          </p:cNvSpPr>
          <p:nvPr/>
        </p:nvSpPr>
        <p:spPr bwMode="auto">
          <a:xfrm>
            <a:off x="4716463" y="4619625"/>
            <a:ext cx="1728787" cy="792163"/>
          </a:xfrm>
          <a:prstGeom prst="rect">
            <a:avLst/>
          </a:prstGeom>
          <a:solidFill>
            <a:srgbClr val="0080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F</a:t>
            </a:r>
          </a:p>
        </p:txBody>
      </p:sp>
      <p:sp>
        <p:nvSpPr>
          <p:cNvPr id="1653782" name="AutoShape 22"/>
          <p:cNvSpPr>
            <a:spLocks noChangeArrowheads="1"/>
          </p:cNvSpPr>
          <p:nvPr/>
        </p:nvSpPr>
        <p:spPr bwMode="auto">
          <a:xfrm>
            <a:off x="6804025" y="3971925"/>
            <a:ext cx="1944688" cy="647700"/>
          </a:xfrm>
          <a:prstGeom prst="wedgeRoundRectCallout">
            <a:avLst>
              <a:gd name="adj1" fmla="val -78162"/>
              <a:gd name="adj2" fmla="val 90194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Arial" pitchFamily="34" charset="0"/>
              </a:rPr>
              <a:t>无法装入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5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5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65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77" grpId="0" animBg="1"/>
      <p:bldP spid="1653778" grpId="0" animBg="1"/>
      <p:bldP spid="1653779" grpId="0" animBg="1"/>
      <p:bldP spid="1653780" grpId="0" animBg="1"/>
      <p:bldP spid="1653781" grpId="0" animBg="1"/>
      <p:bldP spid="16537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E2F2F-F520-4379-AA7F-B6E1B8E9ED7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/>
              <a:t>虚拟存储器</a:t>
            </a:r>
          </a:p>
        </p:txBody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640763" cy="5903913"/>
          </a:xfrm>
        </p:spPr>
        <p:txBody>
          <a:bodyPr/>
          <a:lstStyle/>
          <a:p>
            <a:r>
              <a:rPr lang="zh-CN" altLang="en-US"/>
              <a:t>段式管理的缺点：</a:t>
            </a:r>
          </a:p>
          <a:p>
            <a:pPr marL="990600" lvl="1" indent="-468313"/>
            <a:r>
              <a:rPr lang="zh-CN" altLang="en-US"/>
              <a:t>装入主存的起点随意，段表中的地址字段为主存绝对地址；各段长度随意，因此地址、段长字段很长。</a:t>
            </a:r>
            <a:br>
              <a:rPr lang="zh-CN" altLang="en-US"/>
            </a:br>
            <a:r>
              <a:rPr lang="en-US" altLang="zh-CN"/>
              <a:t>—— </a:t>
            </a:r>
            <a:r>
              <a:rPr lang="zh-CN" altLang="en-US"/>
              <a:t>存储管理复杂</a:t>
            </a:r>
          </a:p>
          <a:p>
            <a:pPr marL="990600" lvl="1" indent="-468313"/>
            <a:r>
              <a:rPr lang="zh-CN" altLang="en-US"/>
              <a:t>段间零头浪费。</a:t>
            </a:r>
          </a:p>
          <a:p>
            <a:r>
              <a:rPr lang="zh-CN" altLang="en-US"/>
              <a:t>页式存储管理方式：</a:t>
            </a:r>
            <a:br>
              <a:rPr lang="zh-CN" altLang="en-US"/>
            </a:br>
            <a:r>
              <a:rPr lang="zh-CN" altLang="en-US"/>
              <a:t>将</a:t>
            </a:r>
            <a:r>
              <a:rPr lang="zh-CN" altLang="en-US">
                <a:solidFill>
                  <a:srgbClr val="FF3300"/>
                </a:solidFill>
              </a:rPr>
              <a:t>主存空间</a:t>
            </a:r>
            <a:r>
              <a:rPr lang="zh-CN" altLang="en-US"/>
              <a:t>和</a:t>
            </a:r>
            <a:r>
              <a:rPr lang="zh-CN" altLang="en-US">
                <a:solidFill>
                  <a:srgbClr val="FF3300"/>
                </a:solidFill>
              </a:rPr>
              <a:t>程序空间</a:t>
            </a:r>
            <a:r>
              <a:rPr lang="zh-CN" altLang="en-US"/>
              <a:t>都机械等</a:t>
            </a:r>
            <a:r>
              <a:rPr lang="zh-CN" altLang="en-US">
                <a:solidFill>
                  <a:srgbClr val="FF3300"/>
                </a:solidFill>
              </a:rPr>
              <a:t>分成</a:t>
            </a:r>
            <a:r>
              <a:rPr lang="zh-CN" altLang="en-US"/>
              <a:t>相同大小的</a:t>
            </a:r>
            <a:r>
              <a:rPr lang="zh-CN" altLang="en-US">
                <a:solidFill>
                  <a:srgbClr val="FF3300"/>
                </a:solidFill>
              </a:rPr>
              <a:t>页面</a:t>
            </a:r>
            <a:r>
              <a:rPr lang="zh-CN" altLang="en-US"/>
              <a:t>，按页顺序编号，让程序的起点必须处在主存中某一个页面位置的起点上。</a:t>
            </a:r>
            <a:br>
              <a:rPr lang="zh-CN" altLang="en-US"/>
            </a:br>
            <a:r>
              <a:rPr lang="zh-CN" altLang="en-US"/>
              <a:t>任一主存单元的地址由</a:t>
            </a:r>
            <a:r>
              <a:rPr lang="zh-CN" altLang="en-US">
                <a:solidFill>
                  <a:srgbClr val="FF0066"/>
                </a:solidFill>
                <a:ea typeface="黑体" pitchFamily="49" charset="-122"/>
              </a:rPr>
              <a:t>实页号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66"/>
                </a:solidFill>
                <a:ea typeface="黑体" pitchFamily="49" charset="-122"/>
              </a:rPr>
              <a:t>页内位移</a:t>
            </a:r>
            <a:r>
              <a:rPr lang="zh-CN" altLang="en-US"/>
              <a:t>两个字段组成。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E5C919-FDC3-43A4-9DB2-2B93051D4FF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640763" cy="576263"/>
          </a:xfrm>
        </p:spPr>
        <p:txBody>
          <a:bodyPr/>
          <a:lstStyle/>
          <a:p>
            <a:r>
              <a:rPr lang="zh-CN" altLang="en-US"/>
              <a:t>地址映象方法：</a:t>
            </a:r>
          </a:p>
        </p:txBody>
      </p:sp>
      <p:grpSp>
        <p:nvGrpSpPr>
          <p:cNvPr id="1655812" name="Group 4"/>
          <p:cNvGrpSpPr>
            <a:grpSpLocks/>
          </p:cNvGrpSpPr>
          <p:nvPr/>
        </p:nvGrpSpPr>
        <p:grpSpPr bwMode="auto">
          <a:xfrm>
            <a:off x="828675" y="1917700"/>
            <a:ext cx="1582738" cy="2952750"/>
            <a:chOff x="930" y="1706"/>
            <a:chExt cx="997" cy="1860"/>
          </a:xfrm>
        </p:grpSpPr>
        <p:sp>
          <p:nvSpPr>
            <p:cNvPr id="1655813" name="Rectangle 5"/>
            <p:cNvSpPr>
              <a:spLocks noChangeArrowheads="1"/>
            </p:cNvSpPr>
            <p:nvPr/>
          </p:nvSpPr>
          <p:spPr bwMode="auto">
            <a:xfrm>
              <a:off x="930" y="1706"/>
              <a:ext cx="997" cy="408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Arial" pitchFamily="34" charset="0"/>
                </a:rPr>
                <a:t>0</a:t>
              </a:r>
              <a:r>
                <a:rPr lang="zh-CN" altLang="en-US" sz="2400">
                  <a:latin typeface="Arial" pitchFamily="34" charset="0"/>
                </a:rPr>
                <a:t>页</a:t>
              </a:r>
            </a:p>
          </p:txBody>
        </p:sp>
        <p:sp>
          <p:nvSpPr>
            <p:cNvPr id="1655814" name="Rectangle 6"/>
            <p:cNvSpPr>
              <a:spLocks noChangeArrowheads="1"/>
            </p:cNvSpPr>
            <p:nvPr/>
          </p:nvSpPr>
          <p:spPr bwMode="auto">
            <a:xfrm>
              <a:off x="930" y="2115"/>
              <a:ext cx="997" cy="408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Arial" pitchFamily="34" charset="0"/>
                </a:rPr>
                <a:t>1</a:t>
              </a:r>
              <a:r>
                <a:rPr lang="zh-CN" altLang="en-US" sz="2400">
                  <a:latin typeface="Arial" pitchFamily="34" charset="0"/>
                </a:rPr>
                <a:t>页</a:t>
              </a:r>
            </a:p>
          </p:txBody>
        </p:sp>
        <p:sp>
          <p:nvSpPr>
            <p:cNvPr id="1655815" name="Rectangle 7"/>
            <p:cNvSpPr>
              <a:spLocks noChangeArrowheads="1"/>
            </p:cNvSpPr>
            <p:nvPr/>
          </p:nvSpPr>
          <p:spPr bwMode="auto">
            <a:xfrm>
              <a:off x="930" y="2523"/>
              <a:ext cx="997" cy="408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Arial" pitchFamily="34" charset="0"/>
                </a:rPr>
                <a:t>2</a:t>
              </a:r>
              <a:r>
                <a:rPr lang="zh-CN" altLang="en-US" sz="2400">
                  <a:latin typeface="Arial" pitchFamily="34" charset="0"/>
                </a:rPr>
                <a:t>页</a:t>
              </a:r>
            </a:p>
          </p:txBody>
        </p:sp>
        <p:sp>
          <p:nvSpPr>
            <p:cNvPr id="1655816" name="Rectangle 8"/>
            <p:cNvSpPr>
              <a:spLocks noChangeArrowheads="1"/>
            </p:cNvSpPr>
            <p:nvPr/>
          </p:nvSpPr>
          <p:spPr bwMode="auto">
            <a:xfrm>
              <a:off x="930" y="3339"/>
              <a:ext cx="997" cy="227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817" name="Rectangle 9"/>
            <p:cNvSpPr>
              <a:spLocks noChangeArrowheads="1"/>
            </p:cNvSpPr>
            <p:nvPr/>
          </p:nvSpPr>
          <p:spPr bwMode="auto">
            <a:xfrm>
              <a:off x="930" y="2931"/>
              <a:ext cx="997" cy="408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Arial" pitchFamily="34" charset="0"/>
                </a:rPr>
                <a:t>3</a:t>
              </a:r>
              <a:r>
                <a:rPr lang="zh-CN" altLang="en-US" sz="2400">
                  <a:latin typeface="Arial" pitchFamily="34" charset="0"/>
                </a:rPr>
                <a:t>页</a:t>
              </a:r>
            </a:p>
          </p:txBody>
        </p:sp>
      </p:grpSp>
      <p:graphicFrame>
        <p:nvGraphicFramePr>
          <p:cNvPr id="1655818" name="Group 10"/>
          <p:cNvGraphicFramePr>
            <a:graphicFrameLocks noGrp="1"/>
          </p:cNvGraphicFramePr>
          <p:nvPr/>
        </p:nvGraphicFramePr>
        <p:xfrm>
          <a:off x="3421063" y="1917700"/>
          <a:ext cx="2016125" cy="19812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页号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主存页号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55842" name="Rectangle 34" descr="宽上对角线"/>
          <p:cNvSpPr>
            <a:spLocks noChangeArrowheads="1"/>
          </p:cNvSpPr>
          <p:nvPr/>
        </p:nvSpPr>
        <p:spPr bwMode="auto">
          <a:xfrm>
            <a:off x="6516688" y="2381250"/>
            <a:ext cx="1800225" cy="5334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3" name="Rectangle 35" descr="宽下对角线"/>
          <p:cNvSpPr>
            <a:spLocks noChangeArrowheads="1"/>
          </p:cNvSpPr>
          <p:nvPr/>
        </p:nvSpPr>
        <p:spPr bwMode="auto">
          <a:xfrm>
            <a:off x="6516688" y="2914650"/>
            <a:ext cx="1800225" cy="534988"/>
          </a:xfrm>
          <a:prstGeom prst="rect">
            <a:avLst/>
          </a:prstGeom>
          <a:pattFill prst="wdDnDiag">
            <a:fgClr>
              <a:srgbClr val="000000"/>
            </a:fgClr>
            <a:bgClr>
              <a:srgbClr val="FFFFFF"/>
            </a:bgClr>
          </a:patt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4" name="Rectangle 36"/>
          <p:cNvSpPr>
            <a:spLocks noChangeArrowheads="1"/>
          </p:cNvSpPr>
          <p:nvPr/>
        </p:nvSpPr>
        <p:spPr bwMode="auto">
          <a:xfrm>
            <a:off x="6516688" y="3449638"/>
            <a:ext cx="1800225" cy="534987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5" name="Rectangle 37" descr="宽上对角线"/>
          <p:cNvSpPr>
            <a:spLocks noChangeArrowheads="1"/>
          </p:cNvSpPr>
          <p:nvPr/>
        </p:nvSpPr>
        <p:spPr bwMode="auto">
          <a:xfrm>
            <a:off x="6516688" y="3984625"/>
            <a:ext cx="1800225" cy="534988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6" name="Rectangle 38"/>
          <p:cNvSpPr>
            <a:spLocks noChangeArrowheads="1"/>
          </p:cNvSpPr>
          <p:nvPr/>
        </p:nvSpPr>
        <p:spPr bwMode="auto">
          <a:xfrm>
            <a:off x="6516688" y="4519613"/>
            <a:ext cx="1800225" cy="534987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7" name="Rectangle 39" descr="宽上对角线"/>
          <p:cNvSpPr>
            <a:spLocks noChangeArrowheads="1"/>
          </p:cNvSpPr>
          <p:nvPr/>
        </p:nvSpPr>
        <p:spPr bwMode="auto">
          <a:xfrm>
            <a:off x="6516688" y="5054600"/>
            <a:ext cx="1800225" cy="534988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8" name="Rectangle 40"/>
          <p:cNvSpPr>
            <a:spLocks noChangeArrowheads="1"/>
          </p:cNvSpPr>
          <p:nvPr/>
        </p:nvSpPr>
        <p:spPr bwMode="auto">
          <a:xfrm>
            <a:off x="6516688" y="1844675"/>
            <a:ext cx="1800225" cy="534988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9" name="Line 41"/>
          <p:cNvSpPr>
            <a:spLocks noChangeShapeType="1"/>
          </p:cNvSpPr>
          <p:nvPr/>
        </p:nvSpPr>
        <p:spPr bwMode="auto">
          <a:xfrm>
            <a:off x="2341563" y="2276475"/>
            <a:ext cx="1079500" cy="2174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0" name="Line 42"/>
          <p:cNvSpPr>
            <a:spLocks noChangeShapeType="1"/>
          </p:cNvSpPr>
          <p:nvPr/>
        </p:nvSpPr>
        <p:spPr bwMode="auto">
          <a:xfrm>
            <a:off x="2341563" y="2925763"/>
            <a:ext cx="10795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1" name="Line 43"/>
          <p:cNvSpPr>
            <a:spLocks noChangeShapeType="1"/>
          </p:cNvSpPr>
          <p:nvPr/>
        </p:nvSpPr>
        <p:spPr bwMode="auto">
          <a:xfrm flipV="1">
            <a:off x="2341563" y="3286125"/>
            <a:ext cx="1079500" cy="2873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2" name="Line 44"/>
          <p:cNvSpPr>
            <a:spLocks noChangeShapeType="1"/>
          </p:cNvSpPr>
          <p:nvPr/>
        </p:nvSpPr>
        <p:spPr bwMode="auto">
          <a:xfrm flipV="1">
            <a:off x="2341563" y="3717925"/>
            <a:ext cx="1079500" cy="5032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3" name="Line 45"/>
          <p:cNvSpPr>
            <a:spLocks noChangeShapeType="1"/>
          </p:cNvSpPr>
          <p:nvPr/>
        </p:nvSpPr>
        <p:spPr bwMode="auto">
          <a:xfrm>
            <a:off x="5437188" y="2493963"/>
            <a:ext cx="1079500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4" name="Line 46"/>
          <p:cNvSpPr>
            <a:spLocks noChangeShapeType="1"/>
          </p:cNvSpPr>
          <p:nvPr/>
        </p:nvSpPr>
        <p:spPr bwMode="auto">
          <a:xfrm>
            <a:off x="5437188" y="2925763"/>
            <a:ext cx="1079500" cy="2160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5" name="Line 47"/>
          <p:cNvSpPr>
            <a:spLocks noChangeShapeType="1"/>
          </p:cNvSpPr>
          <p:nvPr/>
        </p:nvSpPr>
        <p:spPr bwMode="auto">
          <a:xfrm flipV="1">
            <a:off x="5437188" y="2349500"/>
            <a:ext cx="1079500" cy="936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6" name="Line 48"/>
          <p:cNvSpPr>
            <a:spLocks noChangeShapeType="1"/>
          </p:cNvSpPr>
          <p:nvPr/>
        </p:nvSpPr>
        <p:spPr bwMode="auto">
          <a:xfrm>
            <a:off x="5437188" y="3717925"/>
            <a:ext cx="1079500" cy="2873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7" name="Text Box 49"/>
          <p:cNvSpPr txBox="1">
            <a:spLocks noChangeArrowheads="1"/>
          </p:cNvSpPr>
          <p:nvPr/>
        </p:nvSpPr>
        <p:spPr bwMode="auto">
          <a:xfrm>
            <a:off x="684213" y="4868863"/>
            <a:ext cx="18002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用户程序</a:t>
            </a:r>
          </a:p>
        </p:txBody>
      </p:sp>
      <p:sp>
        <p:nvSpPr>
          <p:cNvPr id="1655858" name="Text Box 50"/>
          <p:cNvSpPr txBox="1">
            <a:spLocks noChangeArrowheads="1"/>
          </p:cNvSpPr>
          <p:nvPr/>
        </p:nvSpPr>
        <p:spPr bwMode="auto">
          <a:xfrm>
            <a:off x="3492500" y="3933825"/>
            <a:ext cx="18002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页表</a:t>
            </a:r>
          </a:p>
        </p:txBody>
      </p:sp>
      <p:sp>
        <p:nvSpPr>
          <p:cNvPr id="1655859" name="Text Box 51"/>
          <p:cNvSpPr txBox="1">
            <a:spLocks noChangeArrowheads="1"/>
          </p:cNvSpPr>
          <p:nvPr/>
        </p:nvSpPr>
        <p:spPr bwMode="auto">
          <a:xfrm>
            <a:off x="6516688" y="5589588"/>
            <a:ext cx="18002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主存储器</a:t>
            </a:r>
          </a:p>
        </p:txBody>
      </p:sp>
      <p:sp>
        <p:nvSpPr>
          <p:cNvPr id="1655860" name="Text Box 52"/>
          <p:cNvSpPr txBox="1">
            <a:spLocks noChangeArrowheads="1"/>
          </p:cNvSpPr>
          <p:nvPr/>
        </p:nvSpPr>
        <p:spPr bwMode="auto">
          <a:xfrm>
            <a:off x="468313" y="1325563"/>
            <a:ext cx="23034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虚页</a:t>
            </a:r>
            <a:r>
              <a:rPr lang="en-US" altLang="zh-CN">
                <a:solidFill>
                  <a:srgbClr val="CC0066"/>
                </a:solidFill>
              </a:rPr>
              <a:t>/</a:t>
            </a:r>
            <a:r>
              <a:rPr lang="zh-CN" altLang="en-US">
                <a:solidFill>
                  <a:srgbClr val="CC0066"/>
                </a:solidFill>
              </a:rPr>
              <a:t>逻辑页</a:t>
            </a:r>
          </a:p>
        </p:txBody>
      </p:sp>
      <p:sp>
        <p:nvSpPr>
          <p:cNvPr id="1655861" name="Text Box 53"/>
          <p:cNvSpPr txBox="1">
            <a:spLocks noChangeArrowheads="1"/>
          </p:cNvSpPr>
          <p:nvPr/>
        </p:nvSpPr>
        <p:spPr bwMode="auto">
          <a:xfrm>
            <a:off x="6229350" y="1254125"/>
            <a:ext cx="23034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实页</a:t>
            </a:r>
            <a:r>
              <a:rPr lang="en-US" altLang="zh-CN">
                <a:solidFill>
                  <a:srgbClr val="CC0066"/>
                </a:solidFill>
              </a:rPr>
              <a:t>/</a:t>
            </a:r>
            <a:r>
              <a:rPr lang="zh-CN" altLang="en-US">
                <a:solidFill>
                  <a:srgbClr val="CC0066"/>
                </a:solidFill>
              </a:rPr>
              <a:t>物理页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67344-D42C-428C-815B-EC7879298B7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640763" cy="576263"/>
          </a:xfrm>
        </p:spPr>
        <p:txBody>
          <a:bodyPr/>
          <a:lstStyle/>
          <a:p>
            <a:r>
              <a:rPr lang="zh-CN" altLang="en-US"/>
              <a:t>地址变换方法：</a:t>
            </a:r>
          </a:p>
        </p:txBody>
      </p:sp>
      <p:sp>
        <p:nvSpPr>
          <p:cNvPr id="1656836" name="Line 4"/>
          <p:cNvSpPr>
            <a:spLocks noChangeAspect="1" noChangeShapeType="1"/>
          </p:cNvSpPr>
          <p:nvPr/>
        </p:nvSpPr>
        <p:spPr bwMode="auto">
          <a:xfrm flipV="1">
            <a:off x="1476375" y="2522538"/>
            <a:ext cx="9715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37" name="Rectangle 5"/>
          <p:cNvSpPr>
            <a:spLocks noChangeAspect="1" noChangeArrowheads="1"/>
          </p:cNvSpPr>
          <p:nvPr/>
        </p:nvSpPr>
        <p:spPr bwMode="auto">
          <a:xfrm>
            <a:off x="1779588" y="4881563"/>
            <a:ext cx="1093787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38" name="Rectangle 6"/>
          <p:cNvSpPr>
            <a:spLocks noChangeAspect="1" noChangeArrowheads="1"/>
          </p:cNvSpPr>
          <p:nvPr/>
        </p:nvSpPr>
        <p:spPr bwMode="auto">
          <a:xfrm>
            <a:off x="1779588" y="3978275"/>
            <a:ext cx="1093787" cy="4524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Pa</a:t>
            </a:r>
          </a:p>
        </p:txBody>
      </p:sp>
      <p:sp>
        <p:nvSpPr>
          <p:cNvPr id="1656839" name="Rectangle 7"/>
          <p:cNvSpPr>
            <a:spLocks noChangeAspect="1" noChangeArrowheads="1"/>
          </p:cNvSpPr>
          <p:nvPr/>
        </p:nvSpPr>
        <p:spPr bwMode="auto">
          <a:xfrm>
            <a:off x="1779588" y="4430713"/>
            <a:ext cx="1093787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40" name="Rectangle 8"/>
          <p:cNvSpPr>
            <a:spLocks noChangeAspect="1" noChangeArrowheads="1"/>
          </p:cNvSpPr>
          <p:nvPr/>
        </p:nvSpPr>
        <p:spPr bwMode="auto">
          <a:xfrm>
            <a:off x="1779588" y="3527425"/>
            <a:ext cx="1093787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41" name="Rectangle 9"/>
          <p:cNvSpPr>
            <a:spLocks noChangeAspect="1" noChangeArrowheads="1"/>
          </p:cNvSpPr>
          <p:nvPr/>
        </p:nvSpPr>
        <p:spPr bwMode="auto">
          <a:xfrm>
            <a:off x="1779588" y="3076575"/>
            <a:ext cx="1093787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42" name="Rectangle 10"/>
          <p:cNvSpPr>
            <a:spLocks noChangeAspect="1" noChangeArrowheads="1"/>
          </p:cNvSpPr>
          <p:nvPr/>
        </p:nvSpPr>
        <p:spPr bwMode="auto">
          <a:xfrm>
            <a:off x="3965575" y="5300663"/>
            <a:ext cx="730250" cy="452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装入位</a:t>
            </a:r>
          </a:p>
        </p:txBody>
      </p:sp>
      <p:sp>
        <p:nvSpPr>
          <p:cNvPr id="1656843" name="Rectangle 11"/>
          <p:cNvSpPr>
            <a:spLocks noChangeAspect="1" noChangeArrowheads="1"/>
          </p:cNvSpPr>
          <p:nvPr/>
        </p:nvSpPr>
        <p:spPr bwMode="auto">
          <a:xfrm>
            <a:off x="4695825" y="5300663"/>
            <a:ext cx="728663" cy="452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修改位</a:t>
            </a:r>
          </a:p>
        </p:txBody>
      </p:sp>
      <p:sp>
        <p:nvSpPr>
          <p:cNvPr id="1656844" name="Rectangle 12"/>
          <p:cNvSpPr>
            <a:spLocks noChangeAspect="1" noChangeArrowheads="1"/>
          </p:cNvSpPr>
          <p:nvPr/>
        </p:nvSpPr>
        <p:spPr bwMode="auto">
          <a:xfrm>
            <a:off x="5424488" y="5300663"/>
            <a:ext cx="1457325" cy="452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主存页号</a:t>
            </a:r>
          </a:p>
        </p:txBody>
      </p:sp>
      <p:sp>
        <p:nvSpPr>
          <p:cNvPr id="1656845" name="Rectangle 13"/>
          <p:cNvSpPr>
            <a:spLocks noChangeAspect="1" noChangeArrowheads="1"/>
          </p:cNvSpPr>
          <p:nvPr/>
        </p:nvSpPr>
        <p:spPr bwMode="auto">
          <a:xfrm>
            <a:off x="2084388" y="1555750"/>
            <a:ext cx="151765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用户号</a:t>
            </a: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U</a:t>
            </a:r>
          </a:p>
        </p:txBody>
      </p:sp>
      <p:sp>
        <p:nvSpPr>
          <p:cNvPr id="1656846" name="Rectangle 14"/>
          <p:cNvSpPr>
            <a:spLocks noChangeAspect="1" noChangeArrowheads="1"/>
          </p:cNvSpPr>
          <p:nvPr/>
        </p:nvSpPr>
        <p:spPr bwMode="auto">
          <a:xfrm>
            <a:off x="3602038" y="1555750"/>
            <a:ext cx="139700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虚页号</a:t>
            </a: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P</a:t>
            </a:r>
          </a:p>
        </p:txBody>
      </p:sp>
      <p:sp>
        <p:nvSpPr>
          <p:cNvPr id="1656847" name="Rectangle 15"/>
          <p:cNvSpPr>
            <a:spLocks noChangeAspect="1" noChangeArrowheads="1"/>
          </p:cNvSpPr>
          <p:nvPr/>
        </p:nvSpPr>
        <p:spPr bwMode="auto">
          <a:xfrm>
            <a:off x="4999038" y="1555750"/>
            <a:ext cx="2671762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页内偏移</a:t>
            </a: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D</a:t>
            </a:r>
          </a:p>
        </p:txBody>
      </p:sp>
      <p:sp>
        <p:nvSpPr>
          <p:cNvPr id="1656848" name="Rectangle 16"/>
          <p:cNvSpPr>
            <a:spLocks noChangeAspect="1" noChangeArrowheads="1"/>
          </p:cNvSpPr>
          <p:nvPr/>
        </p:nvSpPr>
        <p:spPr bwMode="auto">
          <a:xfrm>
            <a:off x="4999038" y="2265363"/>
            <a:ext cx="2671762" cy="45085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页内偏移</a:t>
            </a: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d</a:t>
            </a: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49" name="Rectangle 17"/>
          <p:cNvSpPr>
            <a:spLocks noChangeAspect="1" noChangeArrowheads="1"/>
          </p:cNvSpPr>
          <p:nvPr/>
        </p:nvSpPr>
        <p:spPr bwMode="auto">
          <a:xfrm>
            <a:off x="4695825" y="4881563"/>
            <a:ext cx="728663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50" name="Rectangle 18"/>
          <p:cNvSpPr>
            <a:spLocks noChangeAspect="1" noChangeArrowheads="1"/>
          </p:cNvSpPr>
          <p:nvPr/>
        </p:nvSpPr>
        <p:spPr bwMode="auto">
          <a:xfrm>
            <a:off x="5424488" y="4881563"/>
            <a:ext cx="1457325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51" name="Rectangle 19"/>
          <p:cNvSpPr>
            <a:spLocks noChangeAspect="1" noChangeArrowheads="1"/>
          </p:cNvSpPr>
          <p:nvPr/>
        </p:nvSpPr>
        <p:spPr bwMode="auto">
          <a:xfrm>
            <a:off x="3965575" y="4881563"/>
            <a:ext cx="73025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52" name="Rectangle 20"/>
          <p:cNvSpPr>
            <a:spLocks noChangeAspect="1" noChangeArrowheads="1"/>
          </p:cNvSpPr>
          <p:nvPr/>
        </p:nvSpPr>
        <p:spPr bwMode="auto">
          <a:xfrm>
            <a:off x="4695825" y="4430713"/>
            <a:ext cx="728663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53" name="Rectangle 21"/>
          <p:cNvSpPr>
            <a:spLocks noChangeAspect="1" noChangeArrowheads="1"/>
          </p:cNvSpPr>
          <p:nvPr/>
        </p:nvSpPr>
        <p:spPr bwMode="auto">
          <a:xfrm>
            <a:off x="5424488" y="4430713"/>
            <a:ext cx="1457325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54" name="Rectangle 22"/>
          <p:cNvSpPr>
            <a:spLocks noChangeAspect="1" noChangeArrowheads="1"/>
          </p:cNvSpPr>
          <p:nvPr/>
        </p:nvSpPr>
        <p:spPr bwMode="auto">
          <a:xfrm>
            <a:off x="3965575" y="4430713"/>
            <a:ext cx="73025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55" name="Rectangle 23"/>
          <p:cNvSpPr>
            <a:spLocks noChangeAspect="1" noChangeArrowheads="1"/>
          </p:cNvSpPr>
          <p:nvPr/>
        </p:nvSpPr>
        <p:spPr bwMode="auto">
          <a:xfrm>
            <a:off x="4695825" y="3978275"/>
            <a:ext cx="728663" cy="4524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56" name="Rectangle 24"/>
          <p:cNvSpPr>
            <a:spLocks noChangeAspect="1" noChangeArrowheads="1"/>
          </p:cNvSpPr>
          <p:nvPr/>
        </p:nvSpPr>
        <p:spPr bwMode="auto">
          <a:xfrm>
            <a:off x="3965575" y="3978275"/>
            <a:ext cx="730250" cy="4524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1</a:t>
            </a: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57" name="Rectangle 25"/>
          <p:cNvSpPr>
            <a:spLocks noChangeAspect="1" noChangeArrowheads="1"/>
          </p:cNvSpPr>
          <p:nvPr/>
        </p:nvSpPr>
        <p:spPr bwMode="auto">
          <a:xfrm>
            <a:off x="4695825" y="3527425"/>
            <a:ext cx="728663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58" name="Rectangle 26"/>
          <p:cNvSpPr>
            <a:spLocks noChangeAspect="1" noChangeArrowheads="1"/>
          </p:cNvSpPr>
          <p:nvPr/>
        </p:nvSpPr>
        <p:spPr bwMode="auto">
          <a:xfrm>
            <a:off x="5424488" y="3527425"/>
            <a:ext cx="1457325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59" name="Rectangle 27"/>
          <p:cNvSpPr>
            <a:spLocks noChangeAspect="1" noChangeArrowheads="1"/>
          </p:cNvSpPr>
          <p:nvPr/>
        </p:nvSpPr>
        <p:spPr bwMode="auto">
          <a:xfrm>
            <a:off x="3965575" y="3527425"/>
            <a:ext cx="73025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60" name="Rectangle 28"/>
          <p:cNvSpPr>
            <a:spLocks noChangeAspect="1" noChangeArrowheads="1"/>
          </p:cNvSpPr>
          <p:nvPr/>
        </p:nvSpPr>
        <p:spPr bwMode="auto">
          <a:xfrm>
            <a:off x="4695825" y="3076575"/>
            <a:ext cx="728663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61" name="Rectangle 29"/>
          <p:cNvSpPr>
            <a:spLocks noChangeAspect="1" noChangeArrowheads="1"/>
          </p:cNvSpPr>
          <p:nvPr/>
        </p:nvSpPr>
        <p:spPr bwMode="auto">
          <a:xfrm>
            <a:off x="5424488" y="3076575"/>
            <a:ext cx="1457325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62" name="Rectangle 30"/>
          <p:cNvSpPr>
            <a:spLocks noChangeAspect="1" noChangeArrowheads="1"/>
          </p:cNvSpPr>
          <p:nvPr/>
        </p:nvSpPr>
        <p:spPr bwMode="auto">
          <a:xfrm>
            <a:off x="6881813" y="5300663"/>
            <a:ext cx="1003300" cy="452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各种标志</a:t>
            </a:r>
          </a:p>
        </p:txBody>
      </p:sp>
      <p:sp>
        <p:nvSpPr>
          <p:cNvPr id="1656863" name="Rectangle 31"/>
          <p:cNvSpPr>
            <a:spLocks noChangeAspect="1" noChangeArrowheads="1"/>
          </p:cNvSpPr>
          <p:nvPr/>
        </p:nvSpPr>
        <p:spPr bwMode="auto">
          <a:xfrm>
            <a:off x="6881813" y="4881563"/>
            <a:ext cx="100330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64" name="Rectangle 32"/>
          <p:cNvSpPr>
            <a:spLocks noChangeAspect="1" noChangeArrowheads="1"/>
          </p:cNvSpPr>
          <p:nvPr/>
        </p:nvSpPr>
        <p:spPr bwMode="auto">
          <a:xfrm>
            <a:off x="6881813" y="4430713"/>
            <a:ext cx="100330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65" name="Rectangle 33"/>
          <p:cNvSpPr>
            <a:spLocks noChangeAspect="1" noChangeArrowheads="1"/>
          </p:cNvSpPr>
          <p:nvPr/>
        </p:nvSpPr>
        <p:spPr bwMode="auto">
          <a:xfrm>
            <a:off x="6881813" y="3978275"/>
            <a:ext cx="1003300" cy="4524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66" name="Rectangle 34"/>
          <p:cNvSpPr>
            <a:spLocks noChangeAspect="1" noChangeArrowheads="1"/>
          </p:cNvSpPr>
          <p:nvPr/>
        </p:nvSpPr>
        <p:spPr bwMode="auto">
          <a:xfrm>
            <a:off x="6881813" y="3527425"/>
            <a:ext cx="100330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67" name="Rectangle 35"/>
          <p:cNvSpPr>
            <a:spLocks noChangeAspect="1" noChangeArrowheads="1"/>
          </p:cNvSpPr>
          <p:nvPr/>
        </p:nvSpPr>
        <p:spPr bwMode="auto">
          <a:xfrm>
            <a:off x="6881813" y="3076575"/>
            <a:ext cx="100330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68" name="Rectangle 36"/>
          <p:cNvSpPr>
            <a:spLocks noChangeAspect="1" noChangeArrowheads="1"/>
          </p:cNvSpPr>
          <p:nvPr/>
        </p:nvSpPr>
        <p:spPr bwMode="auto">
          <a:xfrm>
            <a:off x="3965575" y="3076575"/>
            <a:ext cx="73025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56869" name="AutoShape 37"/>
          <p:cNvSpPr>
            <a:spLocks noChangeAspect="1" noChangeArrowheads="1"/>
          </p:cNvSpPr>
          <p:nvPr/>
        </p:nvSpPr>
        <p:spPr bwMode="auto">
          <a:xfrm>
            <a:off x="3236913" y="4108450"/>
            <a:ext cx="182562" cy="192088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0" name="Line 38"/>
          <p:cNvSpPr>
            <a:spLocks noChangeAspect="1" noChangeShapeType="1"/>
          </p:cNvSpPr>
          <p:nvPr/>
        </p:nvSpPr>
        <p:spPr bwMode="auto">
          <a:xfrm flipV="1">
            <a:off x="2690813" y="4203700"/>
            <a:ext cx="546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1" name="Line 39"/>
          <p:cNvSpPr>
            <a:spLocks noChangeAspect="1" noChangeShapeType="1"/>
          </p:cNvSpPr>
          <p:nvPr/>
        </p:nvSpPr>
        <p:spPr bwMode="auto">
          <a:xfrm flipV="1">
            <a:off x="3419475" y="4203700"/>
            <a:ext cx="546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2" name="Line 40"/>
          <p:cNvSpPr>
            <a:spLocks noChangeAspect="1" noChangeShapeType="1"/>
          </p:cNvSpPr>
          <p:nvPr/>
        </p:nvSpPr>
        <p:spPr bwMode="auto">
          <a:xfrm>
            <a:off x="3328988" y="2136775"/>
            <a:ext cx="0" cy="19716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3" name="Line 41"/>
          <p:cNvSpPr>
            <a:spLocks noChangeAspect="1" noChangeShapeType="1"/>
          </p:cNvSpPr>
          <p:nvPr/>
        </p:nvSpPr>
        <p:spPr bwMode="auto">
          <a:xfrm flipV="1">
            <a:off x="3324225" y="2136775"/>
            <a:ext cx="9461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4" name="Line 42"/>
          <p:cNvSpPr>
            <a:spLocks noChangeAspect="1" noChangeShapeType="1"/>
          </p:cNvSpPr>
          <p:nvPr/>
        </p:nvSpPr>
        <p:spPr bwMode="auto">
          <a:xfrm flipV="1">
            <a:off x="4270375" y="2006600"/>
            <a:ext cx="0" cy="130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5" name="Rectangle 43"/>
          <p:cNvSpPr>
            <a:spLocks noChangeAspect="1" noChangeArrowheads="1"/>
          </p:cNvSpPr>
          <p:nvPr/>
        </p:nvSpPr>
        <p:spPr bwMode="auto">
          <a:xfrm>
            <a:off x="5424488" y="3978275"/>
            <a:ext cx="1457325" cy="4524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1800" dirty="0">
                <a:latin typeface="Book Antiqua" pitchFamily="18" charset="0"/>
                <a:ea typeface="楷体" panose="02010609060101010101" pitchFamily="49" charset="-122"/>
              </a:rPr>
              <a:t>p</a:t>
            </a:r>
          </a:p>
        </p:txBody>
      </p:sp>
      <p:sp>
        <p:nvSpPr>
          <p:cNvPr id="1656876" name="Line 44"/>
          <p:cNvSpPr>
            <a:spLocks noChangeAspect="1" noChangeShapeType="1"/>
          </p:cNvSpPr>
          <p:nvPr/>
        </p:nvSpPr>
        <p:spPr bwMode="auto">
          <a:xfrm flipV="1">
            <a:off x="4270375" y="2716213"/>
            <a:ext cx="0" cy="1936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7" name="Line 45"/>
          <p:cNvSpPr>
            <a:spLocks noChangeAspect="1" noChangeShapeType="1"/>
          </p:cNvSpPr>
          <p:nvPr/>
        </p:nvSpPr>
        <p:spPr bwMode="auto">
          <a:xfrm flipV="1">
            <a:off x="2447925" y="2006600"/>
            <a:ext cx="0" cy="5159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8" name="Line 46"/>
          <p:cNvSpPr>
            <a:spLocks noChangeAspect="1" noChangeShapeType="1"/>
          </p:cNvSpPr>
          <p:nvPr/>
        </p:nvSpPr>
        <p:spPr bwMode="auto">
          <a:xfrm flipV="1">
            <a:off x="1476375" y="2522538"/>
            <a:ext cx="0" cy="16494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9" name="Line 47"/>
          <p:cNvSpPr>
            <a:spLocks noChangeAspect="1" noChangeShapeType="1"/>
          </p:cNvSpPr>
          <p:nvPr/>
        </p:nvSpPr>
        <p:spPr bwMode="auto">
          <a:xfrm flipV="1">
            <a:off x="1476375" y="4171950"/>
            <a:ext cx="3032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80" name="Rectangle 48"/>
          <p:cNvSpPr>
            <a:spLocks noChangeAspect="1" noChangeArrowheads="1"/>
          </p:cNvSpPr>
          <p:nvPr/>
        </p:nvSpPr>
        <p:spPr bwMode="auto">
          <a:xfrm flipH="1">
            <a:off x="3359150" y="3076575"/>
            <a:ext cx="606425" cy="450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Pa</a:t>
            </a:r>
          </a:p>
        </p:txBody>
      </p:sp>
      <p:sp>
        <p:nvSpPr>
          <p:cNvPr id="1656881" name="Rectangle 49"/>
          <p:cNvSpPr>
            <a:spLocks noChangeAspect="1" noChangeArrowheads="1"/>
          </p:cNvSpPr>
          <p:nvPr/>
        </p:nvSpPr>
        <p:spPr bwMode="auto">
          <a:xfrm>
            <a:off x="1598613" y="5300663"/>
            <a:ext cx="1395412" cy="387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Arial" pitchFamily="34" charset="0"/>
                <a:ea typeface="楷体" panose="02010609060101010101" pitchFamily="49" charset="-122"/>
              </a:rPr>
              <a:t>页表基址寄存器</a:t>
            </a:r>
            <a:endParaRPr lang="zh-CN" altLang="zh-CN" sz="1800" dirty="0">
              <a:solidFill>
                <a:srgbClr val="0000FF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1656882" name="Rectangle 50"/>
          <p:cNvSpPr>
            <a:spLocks noChangeAspect="1" noChangeArrowheads="1"/>
          </p:cNvSpPr>
          <p:nvPr/>
        </p:nvSpPr>
        <p:spPr bwMode="auto">
          <a:xfrm>
            <a:off x="5302250" y="5661025"/>
            <a:ext cx="911225" cy="387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Arial" pitchFamily="34" charset="0"/>
                <a:ea typeface="楷体" panose="02010609060101010101" pitchFamily="49" charset="-122"/>
              </a:rPr>
              <a:t>页表</a:t>
            </a:r>
            <a:endParaRPr lang="zh-CN" altLang="zh-CN" sz="1800" dirty="0">
              <a:solidFill>
                <a:srgbClr val="0000FF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1656883" name="Line 51"/>
          <p:cNvSpPr>
            <a:spLocks noChangeAspect="1" noChangeShapeType="1"/>
          </p:cNvSpPr>
          <p:nvPr/>
        </p:nvSpPr>
        <p:spPr bwMode="auto">
          <a:xfrm>
            <a:off x="6396038" y="2006600"/>
            <a:ext cx="0" cy="2587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84" name="Rectangle 52"/>
          <p:cNvSpPr>
            <a:spLocks noChangeAspect="1" noChangeArrowheads="1"/>
          </p:cNvSpPr>
          <p:nvPr/>
        </p:nvSpPr>
        <p:spPr bwMode="auto">
          <a:xfrm>
            <a:off x="3722688" y="2265363"/>
            <a:ext cx="1276350" cy="45085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实页号</a:t>
            </a: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p</a:t>
            </a:r>
          </a:p>
        </p:txBody>
      </p:sp>
      <p:sp>
        <p:nvSpPr>
          <p:cNvPr id="1656885" name="Line 53"/>
          <p:cNvSpPr>
            <a:spLocks noChangeAspect="1" noChangeShapeType="1"/>
          </p:cNvSpPr>
          <p:nvPr/>
        </p:nvSpPr>
        <p:spPr bwMode="auto">
          <a:xfrm flipV="1">
            <a:off x="4270375" y="2909888"/>
            <a:ext cx="18748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86" name="Line 54"/>
          <p:cNvSpPr>
            <a:spLocks noChangeAspect="1" noChangeShapeType="1"/>
          </p:cNvSpPr>
          <p:nvPr/>
        </p:nvSpPr>
        <p:spPr bwMode="auto">
          <a:xfrm flipV="1">
            <a:off x="6145213" y="2909888"/>
            <a:ext cx="0" cy="11842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87" name="Text Box 55"/>
          <p:cNvSpPr txBox="1">
            <a:spLocks noChangeArrowheads="1"/>
          </p:cNvSpPr>
          <p:nvPr/>
        </p:nvSpPr>
        <p:spPr bwMode="auto">
          <a:xfrm>
            <a:off x="7669213" y="2151063"/>
            <a:ext cx="1150937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Arial" pitchFamily="34" charset="0"/>
                <a:ea typeface="楷体" panose="02010609060101010101" pitchFamily="49" charset="-122"/>
              </a:rPr>
              <a:t>主存</a:t>
            </a:r>
          </a:p>
          <a:p>
            <a:pPr algn="l">
              <a:spcBef>
                <a:spcPct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Arial" pitchFamily="34" charset="0"/>
                <a:ea typeface="楷体" panose="02010609060101010101" pitchFamily="49" charset="-122"/>
              </a:rPr>
              <a:t>实地址</a:t>
            </a:r>
            <a:r>
              <a:rPr lang="en-US" altLang="zh-CN" sz="1800" dirty="0">
                <a:solidFill>
                  <a:srgbClr val="0000FF"/>
                </a:solidFill>
                <a:latin typeface="Arial" pitchFamily="34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56888" name="Text Box 56"/>
          <p:cNvSpPr txBox="1">
            <a:spLocks noChangeArrowheads="1"/>
          </p:cNvSpPr>
          <p:nvPr/>
        </p:nvSpPr>
        <p:spPr bwMode="auto">
          <a:xfrm>
            <a:off x="900113" y="1484313"/>
            <a:ext cx="1150937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Arial" pitchFamily="34" charset="0"/>
                <a:ea typeface="楷体" panose="02010609060101010101" pitchFamily="49" charset="-122"/>
              </a:rPr>
              <a:t>多用户</a:t>
            </a:r>
          </a:p>
          <a:p>
            <a:pPr algn="r">
              <a:spcBef>
                <a:spcPct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Arial" pitchFamily="34" charset="0"/>
                <a:ea typeface="楷体" panose="02010609060101010101" pitchFamily="49" charset="-122"/>
              </a:rPr>
              <a:t>虚地址</a:t>
            </a:r>
            <a:endParaRPr lang="zh-CN" altLang="en-US" sz="1800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sp>
        <p:nvSpPr>
          <p:cNvPr id="1656889" name="AutoShape 57"/>
          <p:cNvSpPr>
            <a:spLocks noChangeArrowheads="1"/>
          </p:cNvSpPr>
          <p:nvPr/>
        </p:nvSpPr>
        <p:spPr bwMode="auto">
          <a:xfrm>
            <a:off x="395288" y="4724400"/>
            <a:ext cx="1146175" cy="503238"/>
          </a:xfrm>
          <a:prstGeom prst="wedgeRoundRectCallout">
            <a:avLst>
              <a:gd name="adj1" fmla="val 266898"/>
              <a:gd name="adj2" fmla="val -123500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8000"/>
                </a:solidFill>
                <a:latin typeface="Arial" pitchFamily="34" charset="0"/>
              </a:rPr>
              <a:t>已装入</a:t>
            </a:r>
          </a:p>
        </p:txBody>
      </p:sp>
      <p:sp>
        <p:nvSpPr>
          <p:cNvPr id="60" name="动作按钮: 前进或下一项 5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F19A17A-B672-4B5C-94BA-BB5983D9A139}"/>
              </a:ext>
            </a:extLst>
          </p:cNvPr>
          <p:cNvSpPr/>
          <p:nvPr/>
        </p:nvSpPr>
        <p:spPr bwMode="auto">
          <a:xfrm>
            <a:off x="8028384" y="5805264"/>
            <a:ext cx="792088" cy="576064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5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65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65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5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65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65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5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5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65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656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165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65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165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165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6" grpId="0" animBg="1"/>
      <p:bldP spid="1656848" grpId="0" animBg="1"/>
      <p:bldP spid="1656869" grpId="0" animBg="1"/>
      <p:bldP spid="1656870" grpId="0" animBg="1"/>
      <p:bldP spid="1656871" grpId="0" animBg="1"/>
      <p:bldP spid="1656872" grpId="0" animBg="1"/>
      <p:bldP spid="1656873" grpId="0" animBg="1"/>
      <p:bldP spid="1656874" grpId="0" animBg="1"/>
      <p:bldP spid="1656876" grpId="0" animBg="1"/>
      <p:bldP spid="1656877" grpId="0" animBg="1"/>
      <p:bldP spid="1656878" grpId="0" animBg="1"/>
      <p:bldP spid="1656879" grpId="0" animBg="1"/>
      <p:bldP spid="1656883" grpId="0" animBg="1"/>
      <p:bldP spid="1656884" grpId="0" animBg="1"/>
      <p:bldP spid="1656885" grpId="0" animBg="1"/>
      <p:bldP spid="1656886" grpId="0" animBg="1"/>
      <p:bldP spid="1656887" grpId="0"/>
      <p:bldP spid="16568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C21E65-4411-4038-80AB-CFD94476BF44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640763" cy="6119813"/>
          </a:xfrm>
        </p:spPr>
        <p:txBody>
          <a:bodyPr/>
          <a:lstStyle/>
          <a:p>
            <a:pPr marL="266700" indent="-266700">
              <a:spcBef>
                <a:spcPct val="10000"/>
              </a:spcBef>
            </a:pPr>
            <a:r>
              <a:rPr lang="zh-CN" altLang="en-US" dirty="0"/>
              <a:t>主要</a:t>
            </a:r>
            <a:r>
              <a:rPr lang="zh-CN" altLang="en-US" dirty="0">
                <a:solidFill>
                  <a:srgbClr val="FF0066"/>
                </a:solidFill>
                <a:ea typeface="黑体" pitchFamily="49" charset="-122"/>
              </a:rPr>
              <a:t>优点</a:t>
            </a:r>
            <a:r>
              <a:rPr lang="zh-CN" altLang="en-US" dirty="0"/>
              <a:t>：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主存</a:t>
            </a:r>
            <a:r>
              <a:rPr lang="zh-CN" altLang="en-US" dirty="0"/>
              <a:t>储器的</a:t>
            </a:r>
            <a:r>
              <a:rPr lang="zh-CN" altLang="en-US" dirty="0">
                <a:solidFill>
                  <a:srgbClr val="0000FF"/>
                </a:solidFill>
              </a:rPr>
              <a:t>利用率</a:t>
            </a:r>
            <a:r>
              <a:rPr lang="zh-CN" altLang="en-US" dirty="0"/>
              <a:t>比较</a:t>
            </a:r>
            <a:r>
              <a:rPr lang="zh-CN" altLang="en-US" dirty="0">
                <a:solidFill>
                  <a:srgbClr val="0000FF"/>
                </a:solidFill>
              </a:rPr>
              <a:t>高</a:t>
            </a:r>
            <a:r>
              <a:rPr lang="zh-CN" altLang="en-US" dirty="0"/>
              <a:t>。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页表</a:t>
            </a:r>
            <a:r>
              <a:rPr lang="zh-CN" altLang="en-US" dirty="0"/>
              <a:t>相对比较</a:t>
            </a:r>
            <a:r>
              <a:rPr lang="zh-CN" altLang="en-US" dirty="0">
                <a:solidFill>
                  <a:srgbClr val="0000FF"/>
                </a:solidFill>
              </a:rPr>
              <a:t>简单</a:t>
            </a:r>
            <a:r>
              <a:rPr lang="zh-CN" altLang="en-US" dirty="0"/>
              <a:t>，使用硬件少。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地址变换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速度</a:t>
            </a:r>
            <a:r>
              <a:rPr lang="zh-CN" altLang="en-US" dirty="0"/>
              <a:t>比较</a:t>
            </a:r>
            <a:r>
              <a:rPr lang="zh-CN" altLang="en-US" dirty="0">
                <a:solidFill>
                  <a:srgbClr val="0000FF"/>
                </a:solidFill>
              </a:rPr>
              <a:t>快</a:t>
            </a:r>
            <a:r>
              <a:rPr lang="zh-CN" altLang="en-US" dirty="0"/>
              <a:t>。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对</a:t>
            </a:r>
            <a:r>
              <a:rPr lang="zh-CN" altLang="en-US" dirty="0">
                <a:solidFill>
                  <a:srgbClr val="0000FF"/>
                </a:solidFill>
              </a:rPr>
              <a:t>磁盘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管理</a:t>
            </a:r>
            <a:r>
              <a:rPr lang="zh-CN" altLang="en-US" dirty="0"/>
              <a:t>比较</a:t>
            </a:r>
            <a:r>
              <a:rPr lang="zh-CN" altLang="en-US" dirty="0">
                <a:solidFill>
                  <a:srgbClr val="0000FF"/>
                </a:solidFill>
              </a:rPr>
              <a:t>容易</a:t>
            </a:r>
            <a:r>
              <a:rPr lang="zh-CN" altLang="en-US" dirty="0"/>
              <a:t>。</a:t>
            </a:r>
          </a:p>
          <a:p>
            <a:pPr marL="266700" indent="-266700">
              <a:spcBef>
                <a:spcPct val="30000"/>
              </a:spcBef>
            </a:pPr>
            <a:r>
              <a:rPr lang="zh-CN" altLang="en-US" dirty="0"/>
              <a:t> 主要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缺点</a:t>
            </a:r>
            <a:r>
              <a:rPr lang="zh-CN" altLang="en-US" dirty="0"/>
              <a:t>：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程序的</a:t>
            </a:r>
            <a:r>
              <a:rPr lang="zh-CN" altLang="en-US" dirty="0">
                <a:solidFill>
                  <a:srgbClr val="0000FF"/>
                </a:solidFill>
              </a:rPr>
              <a:t>模块化</a:t>
            </a:r>
            <a:r>
              <a:rPr lang="zh-CN" altLang="en-US" dirty="0"/>
              <a:t>性能</a:t>
            </a:r>
            <a:r>
              <a:rPr lang="zh-CN" altLang="en-US" dirty="0">
                <a:solidFill>
                  <a:srgbClr val="0000FF"/>
                </a:solidFill>
              </a:rPr>
              <a:t>不好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页表</a:t>
            </a:r>
            <a:r>
              <a:rPr lang="zh-CN" altLang="en-US" dirty="0"/>
              <a:t>很长，需要</a:t>
            </a:r>
            <a:r>
              <a:rPr lang="zh-CN" altLang="en-US" dirty="0">
                <a:solidFill>
                  <a:srgbClr val="0000FF"/>
                </a:solidFill>
              </a:rPr>
              <a:t>占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0000FF"/>
                </a:solidFill>
              </a:rPr>
              <a:t>很大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存储空间</a:t>
            </a:r>
            <a:br>
              <a:rPr lang="zh-CN" altLang="en-US" dirty="0"/>
            </a:br>
            <a:r>
              <a:rPr lang="zh-CN" altLang="en-US" dirty="0"/>
              <a:t>例如：虚拟存储空间</a:t>
            </a:r>
            <a:r>
              <a:rPr lang="en-US" altLang="zh-CN" dirty="0"/>
              <a:t>1TB</a:t>
            </a:r>
            <a:r>
              <a:rPr lang="zh-CN" altLang="en-US" dirty="0"/>
              <a:t>，页大小</a:t>
            </a:r>
            <a:r>
              <a:rPr lang="en-US" altLang="zh-CN" dirty="0"/>
              <a:t>4KB</a:t>
            </a:r>
            <a:r>
              <a:rPr lang="zh-CN" altLang="en-US" dirty="0"/>
              <a:t>，则页表的容量为</a:t>
            </a:r>
            <a:r>
              <a:rPr lang="en-US" altLang="zh-CN" dirty="0"/>
              <a:t>256M</a:t>
            </a:r>
            <a:r>
              <a:rPr lang="zh-CN" altLang="en-US" dirty="0"/>
              <a:t>存储字。如果每个页表存储字占用</a:t>
            </a:r>
            <a:r>
              <a:rPr lang="en-US" altLang="zh-CN" dirty="0"/>
              <a:t>4</a:t>
            </a:r>
            <a:r>
              <a:rPr lang="zh-CN" altLang="en-US" dirty="0"/>
              <a:t>个字节，则页表的存储容量为</a:t>
            </a:r>
            <a:r>
              <a:rPr lang="en-US" altLang="zh-CN" dirty="0"/>
              <a:t>1GB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>
                <a:solidFill>
                  <a:srgbClr val="FF6600"/>
                </a:solidFill>
              </a:rPr>
              <a:t>多级页表</a:t>
            </a:r>
            <a:r>
              <a:rPr lang="zh-CN" altLang="en-US" dirty="0"/>
              <a:t>：一级页表</a:t>
            </a:r>
            <a:r>
              <a:rPr lang="zh-CN" altLang="en-US" dirty="0">
                <a:latin typeface="+mn-ea"/>
              </a:rPr>
              <a:t>→</a:t>
            </a:r>
            <a:r>
              <a:rPr lang="zh-CN" altLang="en-US" dirty="0"/>
              <a:t>主存</a:t>
            </a:r>
            <a:br>
              <a:rPr lang="zh-CN" altLang="en-US" dirty="0"/>
            </a:br>
            <a:r>
              <a:rPr lang="zh-CN" altLang="en-US" dirty="0"/>
              <a:t>                  二、三级</a:t>
            </a:r>
            <a:r>
              <a:rPr lang="zh-CN" altLang="en-US" dirty="0">
                <a:latin typeface="+mn-ea"/>
              </a:rPr>
              <a:t>→</a:t>
            </a:r>
            <a:r>
              <a:rPr lang="zh-CN" altLang="en-US" dirty="0"/>
              <a:t>在主存中驻留一小部分</a:t>
            </a:r>
          </a:p>
        </p:txBody>
      </p:sp>
      <p:sp>
        <p:nvSpPr>
          <p:cNvPr id="1657860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620713"/>
            <a:ext cx="576263" cy="576262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99CB6-51B0-4F83-A766-95A3BC433ED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65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solidFill>
                  <a:srgbClr val="FF0000"/>
                </a:solidFill>
              </a:rPr>
              <a:t>段页式</a:t>
            </a:r>
            <a:r>
              <a:rPr lang="zh-CN" altLang="en-US" dirty="0"/>
              <a:t>虚拟存储器</a:t>
            </a:r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40763" cy="4968875"/>
          </a:xfrm>
        </p:spPr>
        <p:txBody>
          <a:bodyPr/>
          <a:lstStyle/>
          <a:p>
            <a:pPr marL="361950" indent="-361950"/>
            <a:r>
              <a:rPr lang="zh-CN" altLang="en-US" dirty="0">
                <a:solidFill>
                  <a:srgbClr val="CC0066"/>
                </a:solidFill>
                <a:ea typeface="黑体" pitchFamily="49" charset="-122"/>
              </a:rPr>
              <a:t>段页式</a:t>
            </a:r>
            <a:r>
              <a:rPr lang="zh-CN" altLang="en-US" dirty="0"/>
              <a:t>存储管理方式：</a:t>
            </a:r>
            <a:br>
              <a:rPr lang="zh-CN" altLang="en-US" dirty="0"/>
            </a:br>
            <a:r>
              <a:rPr lang="zh-CN" altLang="en-US" dirty="0"/>
              <a:t>将程序按</a:t>
            </a:r>
            <a:r>
              <a:rPr lang="zh-CN" altLang="en-US" dirty="0">
                <a:solidFill>
                  <a:srgbClr val="FF3300"/>
                </a:solidFill>
              </a:rPr>
              <a:t>逻辑意义</a:t>
            </a:r>
            <a:r>
              <a:rPr lang="zh-CN" altLang="en-US" dirty="0"/>
              <a:t>先分成</a:t>
            </a:r>
            <a:r>
              <a:rPr lang="zh-CN" altLang="en-US" dirty="0">
                <a:solidFill>
                  <a:srgbClr val="FF3300"/>
                </a:solidFill>
              </a:rPr>
              <a:t>段</a:t>
            </a:r>
            <a:r>
              <a:rPr lang="zh-CN" altLang="en-US" dirty="0"/>
              <a:t>，再让各</a:t>
            </a:r>
            <a:r>
              <a:rPr lang="zh-CN" altLang="en-US" dirty="0">
                <a:solidFill>
                  <a:srgbClr val="0000FF"/>
                </a:solidFill>
              </a:rPr>
              <a:t>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实主存</a:t>
            </a:r>
            <a:r>
              <a:rPr lang="zh-CN" altLang="en-US" dirty="0"/>
              <a:t>都机械等分成相同大小的</a:t>
            </a:r>
            <a:r>
              <a:rPr lang="zh-CN" altLang="en-US" dirty="0">
                <a:solidFill>
                  <a:srgbClr val="FF3300"/>
                </a:solidFill>
              </a:rPr>
              <a:t>页</a:t>
            </a:r>
            <a:r>
              <a:rPr lang="zh-CN" altLang="en-US" dirty="0"/>
              <a:t>面。每道程序通过一个</a:t>
            </a:r>
            <a:r>
              <a:rPr lang="zh-CN" altLang="en-US" dirty="0">
                <a:solidFill>
                  <a:srgbClr val="FF3300"/>
                </a:solidFill>
              </a:rPr>
              <a:t>段表</a:t>
            </a:r>
            <a:r>
              <a:rPr lang="zh-CN" altLang="en-US" dirty="0"/>
              <a:t>和相应的一组</a:t>
            </a:r>
            <a:r>
              <a:rPr lang="zh-CN" altLang="en-US" dirty="0">
                <a:solidFill>
                  <a:srgbClr val="FF3300"/>
                </a:solidFill>
              </a:rPr>
              <a:t>页表</a:t>
            </a:r>
            <a:r>
              <a:rPr lang="zh-CN" altLang="en-US" dirty="0"/>
              <a:t>来进行程序在主存空间中的定位。</a:t>
            </a:r>
          </a:p>
        </p:txBody>
      </p:sp>
      <p:sp>
        <p:nvSpPr>
          <p:cNvPr id="16588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51275" y="3717925"/>
            <a:ext cx="4033838" cy="719138"/>
          </a:xfrm>
          <a:prstGeom prst="actionButtonBlank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66"/>
                </a:solidFill>
                <a:ea typeface="黑体" pitchFamily="49" charset="-122"/>
              </a:rPr>
              <a:t>段式</a:t>
            </a:r>
            <a:r>
              <a:rPr lang="zh-CN" altLang="en-US" dirty="0">
                <a:solidFill>
                  <a:schemeClr val="bg2"/>
                </a:solidFill>
              </a:rPr>
              <a:t>虚拟存储器的</a:t>
            </a:r>
            <a:r>
              <a:rPr lang="zh-CN" altLang="en-US" dirty="0">
                <a:solidFill>
                  <a:srgbClr val="CC0066"/>
                </a:solidFill>
              </a:rPr>
              <a:t>特点</a:t>
            </a:r>
          </a:p>
        </p:txBody>
      </p:sp>
      <p:sp>
        <p:nvSpPr>
          <p:cNvPr id="165888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51275" y="4510088"/>
            <a:ext cx="4033838" cy="719137"/>
          </a:xfrm>
          <a:prstGeom prst="actionButtonBlank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66"/>
                </a:solidFill>
                <a:ea typeface="黑体" pitchFamily="49" charset="-122"/>
              </a:rPr>
              <a:t>页式</a:t>
            </a:r>
            <a:r>
              <a:rPr lang="zh-CN" altLang="en-US" dirty="0">
                <a:solidFill>
                  <a:schemeClr val="bg2"/>
                </a:solidFill>
              </a:rPr>
              <a:t>虚拟存储器的</a:t>
            </a:r>
            <a:r>
              <a:rPr lang="zh-CN" altLang="en-US" dirty="0">
                <a:solidFill>
                  <a:srgbClr val="CC0066"/>
                </a:solidFill>
              </a:rPr>
              <a:t>特点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E187D-87A6-489B-9B53-7360788F696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692696"/>
            <a:ext cx="8353300" cy="583264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4.4.1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虚拟存储器</a:t>
            </a:r>
            <a:r>
              <a:rPr lang="zh-CN" altLang="en-US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管理</a:t>
            </a:r>
            <a:endParaRPr lang="en-US" altLang="zh-CN" dirty="0">
              <a:solidFill>
                <a:srgbClr val="0000FF"/>
              </a:solidFill>
              <a:latin typeface="Arial" pitchFamily="34" charset="0"/>
              <a:ea typeface="黑体" pitchFamily="49" charset="-122"/>
            </a:endParaRPr>
          </a:p>
          <a:p>
            <a:pPr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	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一、基本</a:t>
            </a:r>
            <a:r>
              <a:rPr lang="zh-CN" altLang="en-US" dirty="0">
                <a:solidFill>
                  <a:srgbClr val="9933FF"/>
                </a:solidFill>
                <a:latin typeface="Arial" pitchFamily="34" charset="0"/>
                <a:ea typeface="黑体" pitchFamily="49" charset="-122"/>
              </a:rPr>
              <a:t>概念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	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二、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段式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虚拟存储器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	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三、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页式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虚拟存储器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	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四、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段页式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虚拟存储器</a:t>
            </a:r>
          </a:p>
          <a:p>
            <a:pPr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	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五、解决虚拟存储器的问题：</a:t>
            </a:r>
            <a:r>
              <a:rPr lang="zh-CN" altLang="en-US" dirty="0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多级页表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、</a:t>
            </a:r>
            <a:r>
              <a:rPr lang="zh-CN" altLang="en-US" dirty="0">
                <a:solidFill>
                  <a:srgbClr val="9933FF"/>
                </a:solidFill>
                <a:latin typeface="Arial" pitchFamily="34" charset="0"/>
                <a:ea typeface="黑体" pitchFamily="49" charset="-122"/>
              </a:rPr>
              <a:t>速度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	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六、</a:t>
            </a:r>
            <a:r>
              <a:rPr lang="zh-CN" altLang="en-US" dirty="0">
                <a:solidFill>
                  <a:srgbClr val="9933FF"/>
                </a:solidFill>
                <a:latin typeface="Arial" pitchFamily="34" charset="0"/>
                <a:ea typeface="黑体" pitchFamily="49" charset="-122"/>
              </a:rPr>
              <a:t>替换算法</a:t>
            </a:r>
          </a:p>
          <a:p>
            <a:pPr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4.4.2 </a:t>
            </a:r>
            <a:r>
              <a:rPr lang="zh-CN" altLang="en-US" dirty="0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虚拟存储器</a:t>
            </a:r>
            <a:r>
              <a:rPr lang="zh-CN" altLang="en-US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实例</a:t>
            </a:r>
            <a:endParaRPr lang="en-US" altLang="zh-CN" dirty="0">
              <a:latin typeface="Arial" pitchFamily="34" charset="0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	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一、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RISC-V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页式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虚拟存储器</a:t>
            </a:r>
            <a:endParaRPr lang="en-US" altLang="zh-CN" dirty="0">
              <a:latin typeface="Arial" pitchFamily="34" charset="0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	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二、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IA-32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Pentium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段页式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虚拟存储管理</a:t>
            </a:r>
            <a:endParaRPr lang="en-US" altLang="zh-CN" dirty="0">
              <a:latin typeface="Arial" pitchFamily="34" charset="0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4.4.3 </a:t>
            </a:r>
            <a:r>
              <a:rPr lang="zh-CN" altLang="en-US" dirty="0">
                <a:solidFill>
                  <a:srgbClr val="D60093"/>
                </a:solidFill>
                <a:latin typeface="Arial" pitchFamily="34" charset="0"/>
                <a:ea typeface="黑体" pitchFamily="49" charset="-122"/>
              </a:rPr>
              <a:t>存储体系</a:t>
            </a:r>
            <a:r>
              <a:rPr lang="zh-CN" altLang="en-US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实例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AMD Opteron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皓龙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处理器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33C801-4B4A-4754-A34F-0B16FDED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虚拟存储器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499152-A81E-4A21-AFB8-B7ADA172AF8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solidFill>
                  <a:srgbClr val="FF0000"/>
                </a:solidFill>
              </a:rPr>
              <a:t>段页式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640763" cy="1871663"/>
          </a:xfrm>
        </p:spPr>
        <p:txBody>
          <a:bodyPr/>
          <a:lstStyle/>
          <a:p>
            <a:pPr marL="361950" indent="-361950"/>
            <a:r>
              <a:rPr lang="zh-CN" altLang="en-US">
                <a:solidFill>
                  <a:srgbClr val="CC0099"/>
                </a:solidFill>
                <a:ea typeface="黑体" pitchFamily="49" charset="-122"/>
              </a:rPr>
              <a:t>地址映象</a:t>
            </a:r>
            <a:r>
              <a:rPr lang="zh-CN" altLang="en-US"/>
              <a:t>方法：</a:t>
            </a:r>
            <a:br>
              <a:rPr lang="zh-CN" altLang="en-US"/>
            </a:br>
            <a:r>
              <a:rPr lang="zh-CN" altLang="en-US"/>
              <a:t>每个程序段在段表中占一行， 在段表中给出页表长度和页表的起始地址，页表中给出每一页在主存储器中的实页号。</a:t>
            </a:r>
          </a:p>
        </p:txBody>
      </p:sp>
      <p:sp>
        <p:nvSpPr>
          <p:cNvPr id="1659908" name="Rectangle 4"/>
          <p:cNvSpPr>
            <a:spLocks noChangeArrowheads="1"/>
          </p:cNvSpPr>
          <p:nvPr/>
        </p:nvSpPr>
        <p:spPr bwMode="auto">
          <a:xfrm>
            <a:off x="7451725" y="2754313"/>
            <a:ext cx="1223963" cy="333375"/>
          </a:xfrm>
          <a:prstGeom prst="rect">
            <a:avLst/>
          </a:prstGeom>
          <a:solidFill>
            <a:srgbClr val="FFFF66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09" name="Rectangle 5"/>
          <p:cNvSpPr>
            <a:spLocks noChangeArrowheads="1"/>
          </p:cNvSpPr>
          <p:nvPr/>
        </p:nvSpPr>
        <p:spPr bwMode="auto">
          <a:xfrm>
            <a:off x="7451725" y="3087688"/>
            <a:ext cx="1223963" cy="334962"/>
          </a:xfrm>
          <a:prstGeom prst="rect">
            <a:avLst/>
          </a:prstGeom>
          <a:solidFill>
            <a:srgbClr val="FFFF66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0" name="Rectangle 6"/>
          <p:cNvSpPr>
            <a:spLocks noChangeArrowheads="1"/>
          </p:cNvSpPr>
          <p:nvPr/>
        </p:nvSpPr>
        <p:spPr bwMode="auto">
          <a:xfrm>
            <a:off x="7451725" y="3422650"/>
            <a:ext cx="1223963" cy="333375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1" name="Rectangle 7"/>
          <p:cNvSpPr>
            <a:spLocks noChangeArrowheads="1"/>
          </p:cNvSpPr>
          <p:nvPr/>
        </p:nvSpPr>
        <p:spPr bwMode="auto">
          <a:xfrm>
            <a:off x="7451725" y="3756025"/>
            <a:ext cx="1223963" cy="334963"/>
          </a:xfrm>
          <a:prstGeom prst="rect">
            <a:avLst/>
          </a:prstGeom>
          <a:solidFill>
            <a:srgbClr val="FFFF66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2" name="Rectangle 8"/>
          <p:cNvSpPr>
            <a:spLocks noChangeArrowheads="1"/>
          </p:cNvSpPr>
          <p:nvPr/>
        </p:nvSpPr>
        <p:spPr bwMode="auto">
          <a:xfrm>
            <a:off x="7451725" y="4090988"/>
            <a:ext cx="1223963" cy="333375"/>
          </a:xfrm>
          <a:prstGeom prst="rect">
            <a:avLst/>
          </a:prstGeom>
          <a:solidFill>
            <a:srgbClr val="FF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3" name="Rectangle 9"/>
          <p:cNvSpPr>
            <a:spLocks noChangeArrowheads="1"/>
          </p:cNvSpPr>
          <p:nvPr/>
        </p:nvSpPr>
        <p:spPr bwMode="auto">
          <a:xfrm>
            <a:off x="7451725" y="4422775"/>
            <a:ext cx="1223963" cy="3349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4" name="Rectangle 10"/>
          <p:cNvSpPr>
            <a:spLocks noChangeArrowheads="1"/>
          </p:cNvSpPr>
          <p:nvPr/>
        </p:nvSpPr>
        <p:spPr bwMode="auto">
          <a:xfrm>
            <a:off x="7451725" y="4757738"/>
            <a:ext cx="1223963" cy="333375"/>
          </a:xfrm>
          <a:prstGeom prst="rect">
            <a:avLst/>
          </a:prstGeom>
          <a:solidFill>
            <a:srgbClr val="FF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5" name="Rectangle 11"/>
          <p:cNvSpPr>
            <a:spLocks noChangeArrowheads="1"/>
          </p:cNvSpPr>
          <p:nvPr/>
        </p:nvSpPr>
        <p:spPr bwMode="auto">
          <a:xfrm>
            <a:off x="7451725" y="5091113"/>
            <a:ext cx="1223963" cy="334962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6" name="Rectangle 12"/>
          <p:cNvSpPr>
            <a:spLocks noChangeArrowheads="1"/>
          </p:cNvSpPr>
          <p:nvPr/>
        </p:nvSpPr>
        <p:spPr bwMode="auto">
          <a:xfrm>
            <a:off x="7451725" y="5426075"/>
            <a:ext cx="1223963" cy="3333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7" name="Rectangle 13"/>
          <p:cNvSpPr>
            <a:spLocks noChangeArrowheads="1"/>
          </p:cNvSpPr>
          <p:nvPr/>
        </p:nvSpPr>
        <p:spPr bwMode="auto">
          <a:xfrm>
            <a:off x="7451725" y="5759450"/>
            <a:ext cx="1223963" cy="334963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8" name="Rectangle 14"/>
          <p:cNvSpPr>
            <a:spLocks noChangeArrowheads="1"/>
          </p:cNvSpPr>
          <p:nvPr/>
        </p:nvSpPr>
        <p:spPr bwMode="auto">
          <a:xfrm>
            <a:off x="7451725" y="2420938"/>
            <a:ext cx="1223963" cy="334962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59919" name="Group 15"/>
          <p:cNvGrpSpPr>
            <a:grpSpLocks/>
          </p:cNvGrpSpPr>
          <p:nvPr/>
        </p:nvGrpSpPr>
        <p:grpSpPr bwMode="auto">
          <a:xfrm>
            <a:off x="5219700" y="2636838"/>
            <a:ext cx="1223963" cy="1008062"/>
            <a:chOff x="2880" y="1797"/>
            <a:chExt cx="771" cy="816"/>
          </a:xfrm>
        </p:grpSpPr>
        <p:sp>
          <p:nvSpPr>
            <p:cNvPr id="1659920" name="Rectangle 16"/>
            <p:cNvSpPr>
              <a:spLocks noChangeArrowheads="1"/>
            </p:cNvSpPr>
            <p:nvPr/>
          </p:nvSpPr>
          <p:spPr bwMode="auto">
            <a:xfrm>
              <a:off x="2880" y="1797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  <p:sp>
          <p:nvSpPr>
            <p:cNvPr id="1659921" name="Rectangle 17"/>
            <p:cNvSpPr>
              <a:spLocks noChangeArrowheads="1"/>
            </p:cNvSpPr>
            <p:nvPr/>
          </p:nvSpPr>
          <p:spPr bwMode="auto">
            <a:xfrm>
              <a:off x="2880" y="2069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  <p:sp>
          <p:nvSpPr>
            <p:cNvPr id="1659922" name="Rectangle 18"/>
            <p:cNvSpPr>
              <a:spLocks noChangeArrowheads="1"/>
            </p:cNvSpPr>
            <p:nvPr/>
          </p:nvSpPr>
          <p:spPr bwMode="auto">
            <a:xfrm>
              <a:off x="2880" y="2341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2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</p:grpSp>
      <p:grpSp>
        <p:nvGrpSpPr>
          <p:cNvPr id="1659923" name="Group 19"/>
          <p:cNvGrpSpPr>
            <a:grpSpLocks/>
          </p:cNvGrpSpPr>
          <p:nvPr/>
        </p:nvGrpSpPr>
        <p:grpSpPr bwMode="auto">
          <a:xfrm>
            <a:off x="5219700" y="4076700"/>
            <a:ext cx="1223963" cy="1008063"/>
            <a:chOff x="2880" y="1797"/>
            <a:chExt cx="771" cy="816"/>
          </a:xfrm>
        </p:grpSpPr>
        <p:sp>
          <p:nvSpPr>
            <p:cNvPr id="1659924" name="Rectangle 20"/>
            <p:cNvSpPr>
              <a:spLocks noChangeArrowheads="1"/>
            </p:cNvSpPr>
            <p:nvPr/>
          </p:nvSpPr>
          <p:spPr bwMode="auto">
            <a:xfrm>
              <a:off x="2880" y="1797"/>
              <a:ext cx="771" cy="2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  <p:sp>
          <p:nvSpPr>
            <p:cNvPr id="1659925" name="Rectangle 21"/>
            <p:cNvSpPr>
              <a:spLocks noChangeArrowheads="1"/>
            </p:cNvSpPr>
            <p:nvPr/>
          </p:nvSpPr>
          <p:spPr bwMode="auto">
            <a:xfrm>
              <a:off x="2880" y="2069"/>
              <a:ext cx="771" cy="2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  <p:sp>
          <p:nvSpPr>
            <p:cNvPr id="1659926" name="Rectangle 22"/>
            <p:cNvSpPr>
              <a:spLocks noChangeArrowheads="1"/>
            </p:cNvSpPr>
            <p:nvPr/>
          </p:nvSpPr>
          <p:spPr bwMode="auto">
            <a:xfrm>
              <a:off x="2880" y="2341"/>
              <a:ext cx="771" cy="2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2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</p:grpSp>
      <p:grpSp>
        <p:nvGrpSpPr>
          <p:cNvPr id="1659927" name="Group 23"/>
          <p:cNvGrpSpPr>
            <a:grpSpLocks/>
          </p:cNvGrpSpPr>
          <p:nvPr/>
        </p:nvGrpSpPr>
        <p:grpSpPr bwMode="auto">
          <a:xfrm>
            <a:off x="5219700" y="5551488"/>
            <a:ext cx="1223963" cy="671512"/>
            <a:chOff x="2835" y="3339"/>
            <a:chExt cx="771" cy="423"/>
          </a:xfrm>
        </p:grpSpPr>
        <p:sp>
          <p:nvSpPr>
            <p:cNvPr id="1659928" name="Rectangle 24"/>
            <p:cNvSpPr>
              <a:spLocks noChangeArrowheads="1"/>
            </p:cNvSpPr>
            <p:nvPr/>
          </p:nvSpPr>
          <p:spPr bwMode="auto">
            <a:xfrm>
              <a:off x="2835" y="3339"/>
              <a:ext cx="771" cy="212"/>
            </a:xfrm>
            <a:prstGeom prst="rect">
              <a:avLst/>
            </a:prstGeom>
            <a:solidFill>
              <a:srgbClr val="FF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2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  <p:sp>
          <p:nvSpPr>
            <p:cNvPr id="1659929" name="Rectangle 25"/>
            <p:cNvSpPr>
              <a:spLocks noChangeArrowheads="1"/>
            </p:cNvSpPr>
            <p:nvPr/>
          </p:nvSpPr>
          <p:spPr bwMode="auto">
            <a:xfrm>
              <a:off x="2835" y="3551"/>
              <a:ext cx="771" cy="211"/>
            </a:xfrm>
            <a:prstGeom prst="rect">
              <a:avLst/>
            </a:prstGeom>
            <a:solidFill>
              <a:srgbClr val="FF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2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</p:grpSp>
      <p:grpSp>
        <p:nvGrpSpPr>
          <p:cNvPr id="1659930" name="Group 26"/>
          <p:cNvGrpSpPr>
            <a:grpSpLocks/>
          </p:cNvGrpSpPr>
          <p:nvPr/>
        </p:nvGrpSpPr>
        <p:grpSpPr bwMode="auto">
          <a:xfrm>
            <a:off x="900113" y="2492375"/>
            <a:ext cx="1223962" cy="1008063"/>
            <a:chOff x="2880" y="1797"/>
            <a:chExt cx="771" cy="816"/>
          </a:xfrm>
        </p:grpSpPr>
        <p:sp>
          <p:nvSpPr>
            <p:cNvPr id="1659931" name="Rectangle 27"/>
            <p:cNvSpPr>
              <a:spLocks noChangeArrowheads="1"/>
            </p:cNvSpPr>
            <p:nvPr/>
          </p:nvSpPr>
          <p:spPr bwMode="auto">
            <a:xfrm>
              <a:off x="2880" y="1797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59932" name="Rectangle 28"/>
            <p:cNvSpPr>
              <a:spLocks noChangeArrowheads="1"/>
            </p:cNvSpPr>
            <p:nvPr/>
          </p:nvSpPr>
          <p:spPr bwMode="auto">
            <a:xfrm>
              <a:off x="2880" y="2069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12K</a:t>
              </a:r>
            </a:p>
          </p:txBody>
        </p:sp>
        <p:sp>
          <p:nvSpPr>
            <p:cNvPr id="1659933" name="Rectangle 29"/>
            <p:cNvSpPr>
              <a:spLocks noChangeArrowheads="1"/>
            </p:cNvSpPr>
            <p:nvPr/>
          </p:nvSpPr>
          <p:spPr bwMode="auto">
            <a:xfrm>
              <a:off x="2880" y="2341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659934" name="Group 30"/>
          <p:cNvGrpSpPr>
            <a:grpSpLocks/>
          </p:cNvGrpSpPr>
          <p:nvPr/>
        </p:nvGrpSpPr>
        <p:grpSpPr bwMode="auto">
          <a:xfrm>
            <a:off x="900113" y="5300663"/>
            <a:ext cx="1223962" cy="687387"/>
            <a:chOff x="567" y="3339"/>
            <a:chExt cx="771" cy="433"/>
          </a:xfrm>
        </p:grpSpPr>
        <p:sp>
          <p:nvSpPr>
            <p:cNvPr id="1659935" name="Rectangle 31"/>
            <p:cNvSpPr>
              <a:spLocks noChangeArrowheads="1"/>
            </p:cNvSpPr>
            <p:nvPr/>
          </p:nvSpPr>
          <p:spPr bwMode="auto">
            <a:xfrm>
              <a:off x="567" y="3339"/>
              <a:ext cx="771" cy="212"/>
            </a:xfrm>
            <a:prstGeom prst="rect">
              <a:avLst/>
            </a:prstGeom>
            <a:solidFill>
              <a:srgbClr val="FF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2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5K</a:t>
              </a:r>
            </a:p>
          </p:txBody>
        </p:sp>
        <p:sp>
          <p:nvSpPr>
            <p:cNvPr id="1659936" name="Rectangle 32"/>
            <p:cNvSpPr>
              <a:spLocks noChangeArrowheads="1"/>
            </p:cNvSpPr>
            <p:nvPr/>
          </p:nvSpPr>
          <p:spPr bwMode="auto">
            <a:xfrm>
              <a:off x="567" y="3626"/>
              <a:ext cx="771" cy="146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59937" name="Rectangle 33"/>
            <p:cNvSpPr>
              <a:spLocks noChangeArrowheads="1"/>
            </p:cNvSpPr>
            <p:nvPr/>
          </p:nvSpPr>
          <p:spPr bwMode="auto">
            <a:xfrm>
              <a:off x="567" y="3551"/>
              <a:ext cx="771" cy="75"/>
            </a:xfrm>
            <a:prstGeom prst="rect">
              <a:avLst/>
            </a:prstGeom>
            <a:solidFill>
              <a:srgbClr val="FF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>
                <a:latin typeface="Arial" pitchFamily="34" charset="0"/>
              </a:endParaRPr>
            </a:p>
          </p:txBody>
        </p:sp>
      </p:grpSp>
      <p:grpSp>
        <p:nvGrpSpPr>
          <p:cNvPr id="1659938" name="Group 34"/>
          <p:cNvGrpSpPr>
            <a:grpSpLocks/>
          </p:cNvGrpSpPr>
          <p:nvPr/>
        </p:nvGrpSpPr>
        <p:grpSpPr bwMode="auto">
          <a:xfrm>
            <a:off x="900113" y="3813175"/>
            <a:ext cx="1223962" cy="1055688"/>
            <a:chOff x="567" y="2402"/>
            <a:chExt cx="771" cy="665"/>
          </a:xfrm>
        </p:grpSpPr>
        <p:sp>
          <p:nvSpPr>
            <p:cNvPr id="1659939" name="Rectangle 35"/>
            <p:cNvSpPr>
              <a:spLocks noChangeArrowheads="1"/>
            </p:cNvSpPr>
            <p:nvPr/>
          </p:nvSpPr>
          <p:spPr bwMode="auto">
            <a:xfrm>
              <a:off x="567" y="2402"/>
              <a:ext cx="771" cy="21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59940" name="Rectangle 36"/>
            <p:cNvSpPr>
              <a:spLocks noChangeArrowheads="1"/>
            </p:cNvSpPr>
            <p:nvPr/>
          </p:nvSpPr>
          <p:spPr bwMode="auto">
            <a:xfrm>
              <a:off x="567" y="2614"/>
              <a:ext cx="771" cy="211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10K</a:t>
              </a:r>
            </a:p>
          </p:txBody>
        </p:sp>
        <p:sp>
          <p:nvSpPr>
            <p:cNvPr id="1659941" name="Rectangle 37"/>
            <p:cNvSpPr>
              <a:spLocks noChangeArrowheads="1"/>
            </p:cNvSpPr>
            <p:nvPr/>
          </p:nvSpPr>
          <p:spPr bwMode="auto">
            <a:xfrm>
              <a:off x="567" y="2946"/>
              <a:ext cx="771" cy="121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59942" name="Rectangle 38"/>
            <p:cNvSpPr>
              <a:spLocks noChangeArrowheads="1"/>
            </p:cNvSpPr>
            <p:nvPr/>
          </p:nvSpPr>
          <p:spPr bwMode="auto">
            <a:xfrm>
              <a:off x="567" y="2825"/>
              <a:ext cx="771" cy="121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1659943" name="Group 39"/>
          <p:cNvGraphicFramePr>
            <a:graphicFrameLocks noGrp="1"/>
          </p:cNvGraphicFramePr>
          <p:nvPr/>
        </p:nvGraphicFramePr>
        <p:xfrm>
          <a:off x="2916238" y="2925763"/>
          <a:ext cx="1511300" cy="188976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长度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59964" name="Line 60"/>
          <p:cNvSpPr>
            <a:spLocks noChangeShapeType="1"/>
          </p:cNvSpPr>
          <p:nvPr/>
        </p:nvSpPr>
        <p:spPr bwMode="auto">
          <a:xfrm>
            <a:off x="2124075" y="2997200"/>
            <a:ext cx="792163" cy="7921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65" name="Line 61"/>
          <p:cNvSpPr>
            <a:spLocks noChangeShapeType="1"/>
          </p:cNvSpPr>
          <p:nvPr/>
        </p:nvSpPr>
        <p:spPr bwMode="auto">
          <a:xfrm flipV="1">
            <a:off x="2124075" y="4221163"/>
            <a:ext cx="792163" cy="714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66" name="Line 62"/>
          <p:cNvSpPr>
            <a:spLocks noChangeShapeType="1"/>
          </p:cNvSpPr>
          <p:nvPr/>
        </p:nvSpPr>
        <p:spPr bwMode="auto">
          <a:xfrm flipV="1">
            <a:off x="2124075" y="4581525"/>
            <a:ext cx="792163" cy="86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67" name="Line 63"/>
          <p:cNvSpPr>
            <a:spLocks noChangeShapeType="1"/>
          </p:cNvSpPr>
          <p:nvPr/>
        </p:nvSpPr>
        <p:spPr bwMode="auto">
          <a:xfrm flipV="1">
            <a:off x="4283075" y="2708275"/>
            <a:ext cx="936625" cy="10810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68" name="Line 64"/>
          <p:cNvSpPr>
            <a:spLocks noChangeShapeType="1"/>
          </p:cNvSpPr>
          <p:nvPr/>
        </p:nvSpPr>
        <p:spPr bwMode="auto">
          <a:xfrm flipV="1">
            <a:off x="4283075" y="4149725"/>
            <a:ext cx="936625" cy="714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69" name="Line 65"/>
          <p:cNvSpPr>
            <a:spLocks noChangeShapeType="1"/>
          </p:cNvSpPr>
          <p:nvPr/>
        </p:nvSpPr>
        <p:spPr bwMode="auto">
          <a:xfrm>
            <a:off x="4283075" y="4652963"/>
            <a:ext cx="936625" cy="10080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0" name="Line 66"/>
          <p:cNvSpPr>
            <a:spLocks noChangeShapeType="1"/>
          </p:cNvSpPr>
          <p:nvPr/>
        </p:nvSpPr>
        <p:spPr bwMode="auto">
          <a:xfrm>
            <a:off x="6443663" y="2781300"/>
            <a:ext cx="1008062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1" name="Line 67"/>
          <p:cNvSpPr>
            <a:spLocks noChangeShapeType="1"/>
          </p:cNvSpPr>
          <p:nvPr/>
        </p:nvSpPr>
        <p:spPr bwMode="auto">
          <a:xfrm>
            <a:off x="6443663" y="3141663"/>
            <a:ext cx="1008062" cy="7921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2" name="Line 68"/>
          <p:cNvSpPr>
            <a:spLocks noChangeShapeType="1"/>
          </p:cNvSpPr>
          <p:nvPr/>
        </p:nvSpPr>
        <p:spPr bwMode="auto">
          <a:xfrm flipV="1">
            <a:off x="6443663" y="2925763"/>
            <a:ext cx="1008062" cy="5746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3" name="Line 69"/>
          <p:cNvSpPr>
            <a:spLocks noChangeShapeType="1"/>
          </p:cNvSpPr>
          <p:nvPr/>
        </p:nvSpPr>
        <p:spPr bwMode="auto">
          <a:xfrm flipV="1">
            <a:off x="6443663" y="3573463"/>
            <a:ext cx="1008062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4" name="Line 70"/>
          <p:cNvSpPr>
            <a:spLocks noChangeShapeType="1"/>
          </p:cNvSpPr>
          <p:nvPr/>
        </p:nvSpPr>
        <p:spPr bwMode="auto">
          <a:xfrm>
            <a:off x="6443663" y="4581525"/>
            <a:ext cx="1008062" cy="7191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5" name="Line 71"/>
          <p:cNvSpPr>
            <a:spLocks noChangeShapeType="1"/>
          </p:cNvSpPr>
          <p:nvPr/>
        </p:nvSpPr>
        <p:spPr bwMode="auto">
          <a:xfrm>
            <a:off x="6443663" y="4868863"/>
            <a:ext cx="1008062" cy="10810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6" name="Line 72"/>
          <p:cNvSpPr>
            <a:spLocks noChangeShapeType="1"/>
          </p:cNvSpPr>
          <p:nvPr/>
        </p:nvSpPr>
        <p:spPr bwMode="auto">
          <a:xfrm flipV="1">
            <a:off x="6443663" y="4221163"/>
            <a:ext cx="1008062" cy="1512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7" name="Line 73"/>
          <p:cNvSpPr>
            <a:spLocks noChangeShapeType="1"/>
          </p:cNvSpPr>
          <p:nvPr/>
        </p:nvSpPr>
        <p:spPr bwMode="auto">
          <a:xfrm flipV="1">
            <a:off x="6443663" y="4941888"/>
            <a:ext cx="1008062" cy="11509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8" name="Text Box 74"/>
          <p:cNvSpPr txBox="1">
            <a:spLocks noChangeArrowheads="1"/>
          </p:cNvSpPr>
          <p:nvPr/>
        </p:nvSpPr>
        <p:spPr bwMode="auto">
          <a:xfrm>
            <a:off x="611188" y="6092825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用户程序</a:t>
            </a:r>
          </a:p>
        </p:txBody>
      </p:sp>
      <p:sp>
        <p:nvSpPr>
          <p:cNvPr id="1659979" name="Text Box 75"/>
          <p:cNvSpPr txBox="1">
            <a:spLocks noChangeArrowheads="1"/>
          </p:cNvSpPr>
          <p:nvPr/>
        </p:nvSpPr>
        <p:spPr bwMode="auto">
          <a:xfrm>
            <a:off x="2817813" y="4784725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段表</a:t>
            </a:r>
          </a:p>
        </p:txBody>
      </p:sp>
      <p:sp>
        <p:nvSpPr>
          <p:cNvPr id="1659980" name="Text Box 76"/>
          <p:cNvSpPr txBox="1">
            <a:spLocks noChangeArrowheads="1"/>
          </p:cNvSpPr>
          <p:nvPr/>
        </p:nvSpPr>
        <p:spPr bwMode="auto">
          <a:xfrm>
            <a:off x="4932363" y="3611563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0</a:t>
            </a:r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段页表</a:t>
            </a:r>
          </a:p>
        </p:txBody>
      </p:sp>
      <p:sp>
        <p:nvSpPr>
          <p:cNvPr id="1659981" name="Text Box 77"/>
          <p:cNvSpPr txBox="1">
            <a:spLocks noChangeArrowheads="1"/>
          </p:cNvSpPr>
          <p:nvPr/>
        </p:nvSpPr>
        <p:spPr bwMode="auto">
          <a:xfrm>
            <a:off x="4932363" y="5051425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段页表</a:t>
            </a:r>
          </a:p>
        </p:txBody>
      </p:sp>
      <p:sp>
        <p:nvSpPr>
          <p:cNvPr id="1659982" name="Text Box 78"/>
          <p:cNvSpPr txBox="1">
            <a:spLocks noChangeArrowheads="1"/>
          </p:cNvSpPr>
          <p:nvPr/>
        </p:nvSpPr>
        <p:spPr bwMode="auto">
          <a:xfrm>
            <a:off x="4859338" y="6200775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段页表</a:t>
            </a:r>
          </a:p>
        </p:txBody>
      </p:sp>
      <p:sp>
        <p:nvSpPr>
          <p:cNvPr id="1659983" name="Text Box 79"/>
          <p:cNvSpPr txBox="1">
            <a:spLocks noChangeArrowheads="1"/>
          </p:cNvSpPr>
          <p:nvPr/>
        </p:nvSpPr>
        <p:spPr bwMode="auto">
          <a:xfrm>
            <a:off x="7131050" y="6046788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主存储器</a:t>
            </a:r>
          </a:p>
        </p:txBody>
      </p:sp>
      <p:sp>
        <p:nvSpPr>
          <p:cNvPr id="1659984" name="Text Box 80"/>
          <p:cNvSpPr txBox="1">
            <a:spLocks noChangeArrowheads="1"/>
          </p:cNvSpPr>
          <p:nvPr/>
        </p:nvSpPr>
        <p:spPr bwMode="auto">
          <a:xfrm>
            <a:off x="2771775" y="2492375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每页</a:t>
            </a:r>
            <a:r>
              <a:rPr lang="en-US" altLang="zh-CN"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4KB</a:t>
            </a:r>
          </a:p>
        </p:txBody>
      </p:sp>
      <p:sp>
        <p:nvSpPr>
          <p:cNvPr id="62" name="动作按钮: 前进或下一项 6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3A0D349-5CE1-4DF6-BB36-7BF423058056}"/>
              </a:ext>
            </a:extLst>
          </p:cNvPr>
          <p:cNvSpPr/>
          <p:nvPr/>
        </p:nvSpPr>
        <p:spPr bwMode="auto">
          <a:xfrm>
            <a:off x="8028062" y="281825"/>
            <a:ext cx="792088" cy="576064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E4D50-78F1-43B0-AF80-A83D897D7217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solidFill>
                  <a:srgbClr val="FF0000"/>
                </a:solidFill>
              </a:rPr>
              <a:t>段页式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640763" cy="5040313"/>
          </a:xfrm>
        </p:spPr>
        <p:txBody>
          <a:bodyPr/>
          <a:lstStyle/>
          <a:p>
            <a:pPr marL="361950" indent="-361950"/>
            <a:r>
              <a:rPr lang="zh-CN" altLang="en-US" dirty="0">
                <a:solidFill>
                  <a:srgbClr val="CC0099"/>
                </a:solidFill>
                <a:ea typeface="黑体" pitchFamily="49" charset="-122"/>
              </a:rPr>
              <a:t>地址变换</a:t>
            </a:r>
            <a:r>
              <a:rPr lang="zh-CN" altLang="en-US" dirty="0"/>
              <a:t>方法：</a:t>
            </a:r>
          </a:p>
          <a:p>
            <a:pPr marL="806450" lvl="1" indent="-44926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先查段表，得到页表起始地址和页表长度；</a:t>
            </a:r>
          </a:p>
          <a:p>
            <a:pPr marL="806450" lvl="1" indent="-44926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再查页表找到要访问的主存实页号；</a:t>
            </a:r>
          </a:p>
          <a:p>
            <a:pPr marL="806450" lvl="1" indent="-44926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把实页号</a:t>
            </a:r>
            <a:r>
              <a:rPr lang="en-US" altLang="zh-CN" dirty="0"/>
              <a:t>p</a:t>
            </a:r>
            <a:r>
              <a:rPr lang="zh-CN" altLang="en-US" dirty="0"/>
              <a:t>与页内偏移</a:t>
            </a:r>
            <a:r>
              <a:rPr lang="en-US" altLang="zh-CN" dirty="0"/>
              <a:t>d</a:t>
            </a:r>
            <a:r>
              <a:rPr lang="zh-CN" altLang="en-US" dirty="0"/>
              <a:t>拼接得到主存实地址。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3D18CB-601B-4CE2-B877-02C086FF0156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66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solidFill>
                  <a:srgbClr val="FF0000"/>
                </a:solidFill>
              </a:rPr>
              <a:t>段页式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grpSp>
        <p:nvGrpSpPr>
          <p:cNvPr id="1661955" name="Group 3"/>
          <p:cNvGrpSpPr>
            <a:grpSpLocks/>
          </p:cNvGrpSpPr>
          <p:nvPr/>
        </p:nvGrpSpPr>
        <p:grpSpPr bwMode="auto">
          <a:xfrm>
            <a:off x="469900" y="1917700"/>
            <a:ext cx="363538" cy="1198563"/>
            <a:chOff x="206" y="1208"/>
            <a:chExt cx="272" cy="755"/>
          </a:xfrm>
        </p:grpSpPr>
        <p:sp>
          <p:nvSpPr>
            <p:cNvPr id="1661956" name="Rectangle 4"/>
            <p:cNvSpPr>
              <a:spLocks noChangeAspect="1" noChangeArrowheads="1"/>
            </p:cNvSpPr>
            <p:nvPr/>
          </p:nvSpPr>
          <p:spPr bwMode="auto">
            <a:xfrm>
              <a:off x="206" y="1459"/>
              <a:ext cx="27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1957" name="Rectangle 5"/>
            <p:cNvSpPr>
              <a:spLocks noChangeAspect="1" noChangeArrowheads="1"/>
            </p:cNvSpPr>
            <p:nvPr/>
          </p:nvSpPr>
          <p:spPr bwMode="auto">
            <a:xfrm>
              <a:off x="206" y="1711"/>
              <a:ext cx="27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1958" name="Rectangle 6"/>
            <p:cNvSpPr>
              <a:spLocks noChangeAspect="1" noChangeArrowheads="1"/>
            </p:cNvSpPr>
            <p:nvPr/>
          </p:nvSpPr>
          <p:spPr bwMode="auto">
            <a:xfrm>
              <a:off x="206" y="1208"/>
              <a:ext cx="272" cy="25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661959" name="Rectangle 7"/>
          <p:cNvSpPr>
            <a:spLocks noChangeAspect="1" noChangeArrowheads="1"/>
          </p:cNvSpPr>
          <p:nvPr/>
        </p:nvSpPr>
        <p:spPr bwMode="auto">
          <a:xfrm>
            <a:off x="6288088" y="6186488"/>
            <a:ext cx="515937" cy="482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装入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位</a:t>
            </a:r>
          </a:p>
        </p:txBody>
      </p:sp>
      <p:sp>
        <p:nvSpPr>
          <p:cNvPr id="1661960" name="Rectangle 8"/>
          <p:cNvSpPr>
            <a:spLocks noChangeAspect="1" noChangeArrowheads="1"/>
          </p:cNvSpPr>
          <p:nvPr/>
        </p:nvSpPr>
        <p:spPr bwMode="auto">
          <a:xfrm>
            <a:off x="7308850" y="6183313"/>
            <a:ext cx="503238" cy="485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修改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位</a:t>
            </a:r>
          </a:p>
        </p:txBody>
      </p:sp>
      <p:sp>
        <p:nvSpPr>
          <p:cNvPr id="1661961" name="Rectangle 9"/>
          <p:cNvSpPr>
            <a:spLocks noChangeAspect="1" noChangeArrowheads="1"/>
          </p:cNvSpPr>
          <p:nvPr/>
        </p:nvSpPr>
        <p:spPr bwMode="auto">
          <a:xfrm>
            <a:off x="6804025" y="6186488"/>
            <a:ext cx="504825" cy="482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实页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号</a:t>
            </a:r>
          </a:p>
        </p:txBody>
      </p:sp>
      <p:sp>
        <p:nvSpPr>
          <p:cNvPr id="1661962" name="Rectangle 10"/>
          <p:cNvSpPr>
            <a:spLocks noChangeAspect="1" noChangeArrowheads="1"/>
          </p:cNvSpPr>
          <p:nvPr/>
        </p:nvSpPr>
        <p:spPr bwMode="auto">
          <a:xfrm>
            <a:off x="7812088" y="6178550"/>
            <a:ext cx="504825" cy="4905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标志</a:t>
            </a:r>
          </a:p>
        </p:txBody>
      </p:sp>
      <p:sp>
        <p:nvSpPr>
          <p:cNvPr id="1661963" name="Rectangle 11"/>
          <p:cNvSpPr>
            <a:spLocks noChangeAspect="1" noChangeArrowheads="1"/>
          </p:cNvSpPr>
          <p:nvPr/>
        </p:nvSpPr>
        <p:spPr bwMode="auto">
          <a:xfrm>
            <a:off x="2451100" y="1001713"/>
            <a:ext cx="1436688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用户号</a:t>
            </a: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U</a:t>
            </a:r>
          </a:p>
        </p:txBody>
      </p:sp>
      <p:sp>
        <p:nvSpPr>
          <p:cNvPr id="1661964" name="Rectangle 12"/>
          <p:cNvSpPr>
            <a:spLocks noChangeAspect="1" noChangeArrowheads="1"/>
          </p:cNvSpPr>
          <p:nvPr/>
        </p:nvSpPr>
        <p:spPr bwMode="auto">
          <a:xfrm>
            <a:off x="3887788" y="1001713"/>
            <a:ext cx="1306512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段号</a:t>
            </a: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S</a:t>
            </a:r>
          </a:p>
        </p:txBody>
      </p:sp>
      <p:sp>
        <p:nvSpPr>
          <p:cNvPr id="1661965" name="Rectangle 13"/>
          <p:cNvSpPr>
            <a:spLocks noChangeAspect="1" noChangeArrowheads="1"/>
          </p:cNvSpPr>
          <p:nvPr/>
        </p:nvSpPr>
        <p:spPr bwMode="auto">
          <a:xfrm>
            <a:off x="6696075" y="1001713"/>
            <a:ext cx="1763713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页内偏移</a:t>
            </a: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D</a:t>
            </a: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61966" name="Rectangle 14"/>
          <p:cNvSpPr>
            <a:spLocks noChangeAspect="1" noChangeArrowheads="1"/>
          </p:cNvSpPr>
          <p:nvPr/>
        </p:nvSpPr>
        <p:spPr bwMode="auto">
          <a:xfrm>
            <a:off x="6696075" y="1835150"/>
            <a:ext cx="1763713" cy="3984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页内偏移</a:t>
            </a: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d</a:t>
            </a: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61967" name="AutoShape 15"/>
          <p:cNvSpPr>
            <a:spLocks noChangeAspect="1" noChangeArrowheads="1"/>
          </p:cNvSpPr>
          <p:nvPr/>
        </p:nvSpPr>
        <p:spPr bwMode="auto">
          <a:xfrm>
            <a:off x="5124450" y="4984750"/>
            <a:ext cx="195263" cy="203200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1968" name="Rectangle 16"/>
          <p:cNvSpPr>
            <a:spLocks noChangeAspect="1" noChangeArrowheads="1"/>
          </p:cNvSpPr>
          <p:nvPr/>
        </p:nvSpPr>
        <p:spPr bwMode="auto">
          <a:xfrm flipH="1">
            <a:off x="5940425" y="2708275"/>
            <a:ext cx="35242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CC0099"/>
                </a:solidFill>
                <a:latin typeface="Book Antiqua" pitchFamily="18" charset="0"/>
                <a:ea typeface="楷体" panose="02010609060101010101" pitchFamily="49" charset="-122"/>
              </a:rPr>
              <a:t>a</a:t>
            </a:r>
            <a:endParaRPr kumimoji="1" lang="en-US" altLang="zh-CN" sz="2000" dirty="0">
              <a:solidFill>
                <a:srgbClr val="CC0099"/>
              </a:solidFill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61969" name="Rectangle 17"/>
          <p:cNvSpPr>
            <a:spLocks noChangeAspect="1" noChangeArrowheads="1"/>
          </p:cNvSpPr>
          <p:nvPr/>
        </p:nvSpPr>
        <p:spPr bwMode="auto">
          <a:xfrm>
            <a:off x="5580063" y="1835150"/>
            <a:ext cx="1116012" cy="3984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实页号</a:t>
            </a: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p</a:t>
            </a:r>
          </a:p>
        </p:txBody>
      </p:sp>
      <p:sp>
        <p:nvSpPr>
          <p:cNvPr id="1661970" name="Rectangle 18"/>
          <p:cNvSpPr>
            <a:spLocks noChangeAspect="1" noChangeArrowheads="1"/>
          </p:cNvSpPr>
          <p:nvPr/>
        </p:nvSpPr>
        <p:spPr bwMode="auto">
          <a:xfrm>
            <a:off x="5194300" y="1001713"/>
            <a:ext cx="1501775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虚页号</a:t>
            </a:r>
            <a:r>
              <a:rPr kumimoji="1" lang="en-US" altLang="zh-CN" sz="1800" dirty="0">
                <a:latin typeface="Book Antiqua" pitchFamily="18" charset="0"/>
                <a:ea typeface="楷体" panose="02010609060101010101" pitchFamily="49" charset="-122"/>
              </a:rPr>
              <a:t>P</a:t>
            </a:r>
          </a:p>
        </p:txBody>
      </p:sp>
      <p:grpSp>
        <p:nvGrpSpPr>
          <p:cNvPr id="1661971" name="Group 19"/>
          <p:cNvGrpSpPr>
            <a:grpSpLocks/>
          </p:cNvGrpSpPr>
          <p:nvPr/>
        </p:nvGrpSpPr>
        <p:grpSpPr bwMode="auto">
          <a:xfrm>
            <a:off x="833438" y="1917700"/>
            <a:ext cx="500062" cy="1198563"/>
            <a:chOff x="478" y="1208"/>
            <a:chExt cx="452" cy="755"/>
          </a:xfrm>
        </p:grpSpPr>
        <p:sp>
          <p:nvSpPr>
            <p:cNvPr id="1661972" name="Rectangle 20"/>
            <p:cNvSpPr>
              <a:spLocks noChangeAspect="1" noChangeArrowheads="1"/>
            </p:cNvSpPr>
            <p:nvPr/>
          </p:nvSpPr>
          <p:spPr bwMode="auto">
            <a:xfrm>
              <a:off x="478" y="1459"/>
              <a:ext cx="45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en-US" altLang="zh-CN" sz="1800" dirty="0">
                  <a:latin typeface="Book Antiqua" pitchFamily="18" charset="0"/>
                  <a:ea typeface="楷体" panose="02010609060101010101" pitchFamily="49" charset="-122"/>
                </a:rPr>
                <a:t>S</a:t>
              </a:r>
              <a:r>
                <a:rPr kumimoji="1" lang="en-US" altLang="zh-CN" sz="1800" baseline="-25000" dirty="0">
                  <a:latin typeface="Book Antiqua" pitchFamily="18" charset="0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661973" name="Rectangle 21"/>
            <p:cNvSpPr>
              <a:spLocks noChangeAspect="1" noChangeArrowheads="1"/>
            </p:cNvSpPr>
            <p:nvPr/>
          </p:nvSpPr>
          <p:spPr bwMode="auto">
            <a:xfrm>
              <a:off x="478" y="1711"/>
              <a:ext cx="45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en-US" altLang="zh-CN" sz="1800" dirty="0">
                  <a:latin typeface="Book Antiqua" pitchFamily="18" charset="0"/>
                  <a:ea typeface="楷体" panose="02010609060101010101" pitchFamily="49" charset="-122"/>
                </a:rPr>
                <a:t>S</a:t>
              </a:r>
              <a:r>
                <a:rPr kumimoji="1" lang="en-US" altLang="zh-CN" sz="1800" baseline="-25000" dirty="0">
                  <a:latin typeface="Book Antiqua" pitchFamily="18" charset="0"/>
                  <a:ea typeface="楷体" panose="02010609060101010101" pitchFamily="49" charset="-122"/>
                </a:rPr>
                <a:t>C</a:t>
              </a:r>
              <a:endParaRPr kumimoji="1" lang="zh-CN" altLang="zh-CN" sz="1800" baseline="-250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1974" name="Rectangle 22"/>
            <p:cNvSpPr>
              <a:spLocks noChangeAspect="1" noChangeArrowheads="1"/>
            </p:cNvSpPr>
            <p:nvPr/>
          </p:nvSpPr>
          <p:spPr bwMode="auto">
            <a:xfrm>
              <a:off x="478" y="1208"/>
              <a:ext cx="452" cy="25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en-US" altLang="zh-CN" sz="1800" dirty="0">
                  <a:latin typeface="Book Antiqua" pitchFamily="18" charset="0"/>
                  <a:ea typeface="楷体" panose="02010609060101010101" pitchFamily="49" charset="-122"/>
                </a:rPr>
                <a:t>S</a:t>
              </a:r>
              <a:r>
                <a:rPr kumimoji="1" lang="en-US" altLang="zh-CN" sz="1800" baseline="-25000" dirty="0">
                  <a:latin typeface="Book Antiqua" pitchFamily="18" charset="0"/>
                  <a:ea typeface="楷体" panose="02010609060101010101" pitchFamily="49" charset="-122"/>
                </a:rPr>
                <a:t>A</a:t>
              </a:r>
              <a:endParaRPr kumimoji="1" lang="zh-CN" altLang="zh-CN" sz="1800" baseline="-250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661975" name="Rectangle 23"/>
          <p:cNvSpPr>
            <a:spLocks noChangeAspect="1" noChangeArrowheads="1"/>
          </p:cNvSpPr>
          <p:nvPr/>
        </p:nvSpPr>
        <p:spPr bwMode="auto">
          <a:xfrm>
            <a:off x="2286000" y="5588000"/>
            <a:ext cx="487363" cy="54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装入</a:t>
            </a:r>
            <a:b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</a:b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位</a:t>
            </a:r>
          </a:p>
        </p:txBody>
      </p:sp>
      <p:sp>
        <p:nvSpPr>
          <p:cNvPr id="1661976" name="Rectangle 24"/>
          <p:cNvSpPr>
            <a:spLocks noChangeAspect="1" noChangeArrowheads="1"/>
          </p:cNvSpPr>
          <p:nvPr/>
        </p:nvSpPr>
        <p:spPr bwMode="auto">
          <a:xfrm>
            <a:off x="2773363" y="5588000"/>
            <a:ext cx="503237" cy="54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修改</a:t>
            </a:r>
            <a:b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</a:b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位</a:t>
            </a:r>
          </a:p>
        </p:txBody>
      </p:sp>
      <p:sp>
        <p:nvSpPr>
          <p:cNvPr id="1661977" name="Rectangle 25"/>
          <p:cNvSpPr>
            <a:spLocks noChangeAspect="1" noChangeArrowheads="1"/>
          </p:cNvSpPr>
          <p:nvPr/>
        </p:nvSpPr>
        <p:spPr bwMode="auto">
          <a:xfrm>
            <a:off x="4284663" y="5588000"/>
            <a:ext cx="504825" cy="54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页表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地址</a:t>
            </a:r>
          </a:p>
        </p:txBody>
      </p:sp>
      <p:sp>
        <p:nvSpPr>
          <p:cNvPr id="1661978" name="Rectangle 26"/>
          <p:cNvSpPr>
            <a:spLocks noChangeAspect="1" noChangeArrowheads="1"/>
          </p:cNvSpPr>
          <p:nvPr/>
        </p:nvSpPr>
        <p:spPr bwMode="auto">
          <a:xfrm flipH="1">
            <a:off x="1693863" y="4437063"/>
            <a:ext cx="5873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1800" dirty="0">
                <a:solidFill>
                  <a:srgbClr val="CC0099"/>
                </a:solidFill>
                <a:latin typeface="Book Antiqua" pitchFamily="18" charset="0"/>
                <a:ea typeface="楷体" panose="02010609060101010101" pitchFamily="49" charset="-122"/>
              </a:rPr>
              <a:t>S</a:t>
            </a:r>
            <a:r>
              <a:rPr kumimoji="1" lang="en-US" altLang="zh-CN" sz="1800" baseline="-25000" dirty="0">
                <a:solidFill>
                  <a:srgbClr val="CC0099"/>
                </a:solidFill>
                <a:latin typeface="Book Antiqua" pitchFamily="18" charset="0"/>
                <a:ea typeface="楷体" panose="02010609060101010101" pitchFamily="49" charset="-122"/>
              </a:rPr>
              <a:t>C</a:t>
            </a:r>
          </a:p>
        </p:txBody>
      </p:sp>
      <p:grpSp>
        <p:nvGrpSpPr>
          <p:cNvPr id="1661979" name="Group 27"/>
          <p:cNvGrpSpPr>
            <a:grpSpLocks/>
          </p:cNvGrpSpPr>
          <p:nvPr/>
        </p:nvGrpSpPr>
        <p:grpSpPr bwMode="auto">
          <a:xfrm>
            <a:off x="6288088" y="3962400"/>
            <a:ext cx="2028825" cy="1050925"/>
            <a:chOff x="3606" y="2178"/>
            <a:chExt cx="1278" cy="662"/>
          </a:xfrm>
        </p:grpSpPr>
        <p:sp>
          <p:nvSpPr>
            <p:cNvPr id="1661980" name="Rectangle 28"/>
            <p:cNvSpPr>
              <a:spLocks noChangeAspect="1" noChangeArrowheads="1"/>
            </p:cNvSpPr>
            <p:nvPr/>
          </p:nvSpPr>
          <p:spPr bwMode="auto">
            <a:xfrm>
              <a:off x="4249" y="2619"/>
              <a:ext cx="317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zh-CN" altLang="zh-CN" sz="1800" dirty="0">
                  <a:latin typeface="Book Antiqua" pitchFamily="18" charset="0"/>
                  <a:ea typeface="楷体" panose="02010609060101010101" pitchFamily="49" charset="-122"/>
                </a:rPr>
                <a:t>0/1</a:t>
              </a:r>
            </a:p>
          </p:txBody>
        </p:sp>
        <p:sp>
          <p:nvSpPr>
            <p:cNvPr id="1661981" name="Rectangle 29"/>
            <p:cNvSpPr>
              <a:spLocks noChangeAspect="1" noChangeArrowheads="1"/>
            </p:cNvSpPr>
            <p:nvPr/>
          </p:nvSpPr>
          <p:spPr bwMode="auto">
            <a:xfrm>
              <a:off x="4249" y="2178"/>
              <a:ext cx="317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1982" name="Rectangle 30"/>
            <p:cNvSpPr>
              <a:spLocks noChangeAspect="1" noChangeArrowheads="1"/>
            </p:cNvSpPr>
            <p:nvPr/>
          </p:nvSpPr>
          <p:spPr bwMode="auto">
            <a:xfrm>
              <a:off x="4249" y="2399"/>
              <a:ext cx="317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1983" name="Rectangle 31"/>
            <p:cNvSpPr>
              <a:spLocks noChangeAspect="1" noChangeArrowheads="1"/>
            </p:cNvSpPr>
            <p:nvPr/>
          </p:nvSpPr>
          <p:spPr bwMode="auto">
            <a:xfrm>
              <a:off x="3931" y="2619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zh-CN" altLang="zh-CN" sz="1800" dirty="0">
                  <a:latin typeface="Book Antiqua" pitchFamily="18" charset="0"/>
                  <a:ea typeface="楷体" panose="02010609060101010101" pitchFamily="49" charset="-122"/>
                </a:rPr>
                <a:t>p</a:t>
              </a:r>
            </a:p>
          </p:txBody>
        </p:sp>
        <p:sp>
          <p:nvSpPr>
            <p:cNvPr id="1661984" name="Rectangle 32"/>
            <p:cNvSpPr>
              <a:spLocks noChangeAspect="1" noChangeArrowheads="1"/>
            </p:cNvSpPr>
            <p:nvPr/>
          </p:nvSpPr>
          <p:spPr bwMode="auto">
            <a:xfrm>
              <a:off x="3931" y="2178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1985" name="Rectangle 33"/>
            <p:cNvSpPr>
              <a:spLocks noChangeAspect="1" noChangeArrowheads="1"/>
            </p:cNvSpPr>
            <p:nvPr/>
          </p:nvSpPr>
          <p:spPr bwMode="auto">
            <a:xfrm>
              <a:off x="3931" y="2399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1986" name="Rectangle 34"/>
            <p:cNvSpPr>
              <a:spLocks noChangeAspect="1" noChangeArrowheads="1"/>
            </p:cNvSpPr>
            <p:nvPr/>
          </p:nvSpPr>
          <p:spPr bwMode="auto">
            <a:xfrm>
              <a:off x="4566" y="2619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1987" name="Rectangle 35"/>
            <p:cNvSpPr>
              <a:spLocks noChangeAspect="1" noChangeArrowheads="1"/>
            </p:cNvSpPr>
            <p:nvPr/>
          </p:nvSpPr>
          <p:spPr bwMode="auto">
            <a:xfrm>
              <a:off x="4566" y="2178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1988" name="Rectangle 36"/>
            <p:cNvSpPr>
              <a:spLocks noChangeAspect="1" noChangeArrowheads="1"/>
            </p:cNvSpPr>
            <p:nvPr/>
          </p:nvSpPr>
          <p:spPr bwMode="auto">
            <a:xfrm>
              <a:off x="4566" y="2399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1989" name="Rectangle 37"/>
            <p:cNvSpPr>
              <a:spLocks noChangeAspect="1" noChangeArrowheads="1"/>
            </p:cNvSpPr>
            <p:nvPr/>
          </p:nvSpPr>
          <p:spPr bwMode="auto">
            <a:xfrm>
              <a:off x="3606" y="2619"/>
              <a:ext cx="325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zh-CN" altLang="zh-CN" sz="1800" dirty="0">
                  <a:latin typeface="Book Antiqua" pitchFamily="18" charset="0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661990" name="Rectangle 38"/>
            <p:cNvSpPr>
              <a:spLocks noChangeAspect="1" noChangeArrowheads="1"/>
            </p:cNvSpPr>
            <p:nvPr/>
          </p:nvSpPr>
          <p:spPr bwMode="auto">
            <a:xfrm>
              <a:off x="3606" y="2178"/>
              <a:ext cx="325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1991" name="Rectangle 39"/>
            <p:cNvSpPr>
              <a:spLocks noChangeAspect="1" noChangeArrowheads="1"/>
            </p:cNvSpPr>
            <p:nvPr/>
          </p:nvSpPr>
          <p:spPr bwMode="auto">
            <a:xfrm>
              <a:off x="3606" y="2399"/>
              <a:ext cx="325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661992" name="AutoShape 40"/>
          <p:cNvSpPr>
            <a:spLocks noChangeAspect="1" noChangeArrowheads="1"/>
          </p:cNvSpPr>
          <p:nvPr/>
        </p:nvSpPr>
        <p:spPr bwMode="auto">
          <a:xfrm>
            <a:off x="1590675" y="2822575"/>
            <a:ext cx="196850" cy="203200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1993" name="Text Box 41"/>
          <p:cNvSpPr txBox="1">
            <a:spLocks noChangeAspect="1" noChangeArrowheads="1"/>
          </p:cNvSpPr>
          <p:nvPr/>
        </p:nvSpPr>
        <p:spPr bwMode="auto">
          <a:xfrm>
            <a:off x="325438" y="3141663"/>
            <a:ext cx="1150937" cy="6413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 dirty="0">
                <a:solidFill>
                  <a:srgbClr val="0000FF"/>
                </a:solidFill>
                <a:ea typeface="楷体" panose="02010609060101010101" pitchFamily="49" charset="-122"/>
              </a:rPr>
              <a:t>段表基址</a:t>
            </a:r>
          </a:p>
          <a:p>
            <a:pPr>
              <a:spcBef>
                <a:spcPct val="0"/>
              </a:spcBef>
            </a:pPr>
            <a:r>
              <a:rPr kumimoji="1" lang="zh-CN" altLang="en-US" sz="1800" dirty="0">
                <a:solidFill>
                  <a:srgbClr val="0000FF"/>
                </a:solidFill>
                <a:ea typeface="楷体" panose="02010609060101010101" pitchFamily="49" charset="-122"/>
              </a:rPr>
              <a:t>寄存器</a:t>
            </a:r>
          </a:p>
        </p:txBody>
      </p:sp>
      <p:sp>
        <p:nvSpPr>
          <p:cNvPr id="1661994" name="Text Box 42"/>
          <p:cNvSpPr txBox="1">
            <a:spLocks noChangeAspect="1" noChangeArrowheads="1"/>
          </p:cNvSpPr>
          <p:nvPr/>
        </p:nvSpPr>
        <p:spPr bwMode="auto">
          <a:xfrm>
            <a:off x="611188" y="981075"/>
            <a:ext cx="2087562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 dirty="0">
                <a:solidFill>
                  <a:srgbClr val="0000FF"/>
                </a:solidFill>
                <a:ea typeface="楷体" panose="02010609060101010101" pitchFamily="49" charset="-122"/>
              </a:rPr>
              <a:t>多用户虚地址</a:t>
            </a:r>
            <a:r>
              <a:rPr kumimoji="1" lang="en-US" altLang="zh-CN" sz="1800" dirty="0">
                <a:solidFill>
                  <a:srgbClr val="0000FF"/>
                </a:solidFill>
                <a:ea typeface="楷体" panose="02010609060101010101" pitchFamily="49" charset="-122"/>
              </a:rPr>
              <a:t>A</a:t>
            </a:r>
            <a:r>
              <a:rPr kumimoji="1" lang="en-US" altLang="zh-CN" sz="1800" baseline="-25000" dirty="0">
                <a:solidFill>
                  <a:srgbClr val="0000FF"/>
                </a:solidFill>
                <a:ea typeface="楷体" panose="02010609060101010101" pitchFamily="49" charset="-122"/>
              </a:rPr>
              <a:t>V</a:t>
            </a:r>
          </a:p>
        </p:txBody>
      </p:sp>
      <p:sp>
        <p:nvSpPr>
          <p:cNvPr id="1661995" name="Text Box 43"/>
          <p:cNvSpPr txBox="1">
            <a:spLocks noChangeAspect="1" noChangeArrowheads="1"/>
          </p:cNvSpPr>
          <p:nvPr/>
        </p:nvSpPr>
        <p:spPr bwMode="auto">
          <a:xfrm>
            <a:off x="2700338" y="6092825"/>
            <a:ext cx="1512887" cy="3667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sz="1800" dirty="0">
                <a:solidFill>
                  <a:srgbClr val="0000FF"/>
                </a:solidFill>
                <a:ea typeface="楷体" panose="02010609060101010101" pitchFamily="49" charset="-122"/>
              </a:rPr>
              <a:t>多用户段表</a:t>
            </a:r>
          </a:p>
        </p:txBody>
      </p:sp>
      <p:sp>
        <p:nvSpPr>
          <p:cNvPr id="1661996" name="Text Box 44"/>
          <p:cNvSpPr txBox="1">
            <a:spLocks noChangeAspect="1" noChangeArrowheads="1"/>
          </p:cNvSpPr>
          <p:nvPr/>
        </p:nvSpPr>
        <p:spPr bwMode="auto">
          <a:xfrm>
            <a:off x="8461375" y="3692525"/>
            <a:ext cx="431800" cy="146526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sz="1800" dirty="0">
                <a:solidFill>
                  <a:srgbClr val="0000FF"/>
                </a:solidFill>
                <a:ea typeface="楷体" panose="02010609060101010101" pitchFamily="49" charset="-122"/>
              </a:rPr>
              <a:t>多用户页表</a:t>
            </a:r>
          </a:p>
        </p:txBody>
      </p:sp>
      <p:sp>
        <p:nvSpPr>
          <p:cNvPr id="1661997" name="Text Box 45"/>
          <p:cNvSpPr txBox="1">
            <a:spLocks noChangeAspect="1" noChangeArrowheads="1"/>
          </p:cNvSpPr>
          <p:nvPr/>
        </p:nvSpPr>
        <p:spPr bwMode="auto">
          <a:xfrm>
            <a:off x="6156325" y="2198688"/>
            <a:ext cx="1558925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 dirty="0">
                <a:solidFill>
                  <a:srgbClr val="0000FF"/>
                </a:solidFill>
                <a:ea typeface="楷体" panose="02010609060101010101" pitchFamily="49" charset="-122"/>
              </a:rPr>
              <a:t>主存实地址</a:t>
            </a:r>
            <a:r>
              <a:rPr kumimoji="1" lang="en-US" altLang="zh-CN" sz="1800" dirty="0">
                <a:solidFill>
                  <a:srgbClr val="0000FF"/>
                </a:solidFill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61998" name="Rectangle 46"/>
          <p:cNvSpPr>
            <a:spLocks noChangeAspect="1" noChangeArrowheads="1"/>
          </p:cNvSpPr>
          <p:nvPr/>
        </p:nvSpPr>
        <p:spPr bwMode="auto">
          <a:xfrm>
            <a:off x="3276600" y="5588000"/>
            <a:ext cx="504825" cy="54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标志</a:t>
            </a:r>
          </a:p>
        </p:txBody>
      </p:sp>
      <p:sp>
        <p:nvSpPr>
          <p:cNvPr id="1661999" name="Rectangle 47"/>
          <p:cNvSpPr>
            <a:spLocks noChangeAspect="1" noChangeArrowheads="1"/>
          </p:cNvSpPr>
          <p:nvPr/>
        </p:nvSpPr>
        <p:spPr bwMode="auto">
          <a:xfrm>
            <a:off x="3781425" y="5588000"/>
            <a:ext cx="503238" cy="54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页表</a:t>
            </a:r>
            <a:b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</a:b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长</a:t>
            </a:r>
          </a:p>
        </p:txBody>
      </p:sp>
      <p:grpSp>
        <p:nvGrpSpPr>
          <p:cNvPr id="1662000" name="Group 48"/>
          <p:cNvGrpSpPr>
            <a:grpSpLocks/>
          </p:cNvGrpSpPr>
          <p:nvPr/>
        </p:nvGrpSpPr>
        <p:grpSpPr bwMode="auto">
          <a:xfrm>
            <a:off x="2286000" y="4579938"/>
            <a:ext cx="487363" cy="1008062"/>
            <a:chOff x="486" y="2197"/>
            <a:chExt cx="494" cy="755"/>
          </a:xfrm>
        </p:grpSpPr>
        <p:sp>
          <p:nvSpPr>
            <p:cNvPr id="1662001" name="Rectangle 49"/>
            <p:cNvSpPr>
              <a:spLocks noChangeAspect="1" noChangeArrowheads="1"/>
            </p:cNvSpPr>
            <p:nvPr/>
          </p:nvSpPr>
          <p:spPr bwMode="auto">
            <a:xfrm>
              <a:off x="486" y="2701"/>
              <a:ext cx="494" cy="25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02" name="Rectangle 50"/>
            <p:cNvSpPr>
              <a:spLocks noChangeAspect="1" noChangeArrowheads="1"/>
            </p:cNvSpPr>
            <p:nvPr/>
          </p:nvSpPr>
          <p:spPr bwMode="auto">
            <a:xfrm>
              <a:off x="486" y="2449"/>
              <a:ext cx="494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zh-CN" altLang="zh-CN" sz="1800" dirty="0">
                  <a:latin typeface="Book Antiqua" pitchFamily="18" charset="0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662003" name="Rectangle 51"/>
            <p:cNvSpPr>
              <a:spLocks noChangeAspect="1" noChangeArrowheads="1"/>
            </p:cNvSpPr>
            <p:nvPr/>
          </p:nvSpPr>
          <p:spPr bwMode="auto">
            <a:xfrm>
              <a:off x="486" y="2197"/>
              <a:ext cx="494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1662004" name="Group 52"/>
          <p:cNvGrpSpPr>
            <a:grpSpLocks/>
          </p:cNvGrpSpPr>
          <p:nvPr/>
        </p:nvGrpSpPr>
        <p:grpSpPr bwMode="auto">
          <a:xfrm>
            <a:off x="2773363" y="4579938"/>
            <a:ext cx="503237" cy="1008062"/>
            <a:chOff x="980" y="2197"/>
            <a:chExt cx="494" cy="755"/>
          </a:xfrm>
        </p:grpSpPr>
        <p:sp>
          <p:nvSpPr>
            <p:cNvPr id="1662005" name="Rectangle 53"/>
            <p:cNvSpPr>
              <a:spLocks noChangeAspect="1" noChangeArrowheads="1"/>
            </p:cNvSpPr>
            <p:nvPr/>
          </p:nvSpPr>
          <p:spPr bwMode="auto">
            <a:xfrm>
              <a:off x="980" y="2701"/>
              <a:ext cx="494" cy="25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06" name="Rectangle 54"/>
            <p:cNvSpPr>
              <a:spLocks noChangeAspect="1" noChangeArrowheads="1"/>
            </p:cNvSpPr>
            <p:nvPr/>
          </p:nvSpPr>
          <p:spPr bwMode="auto">
            <a:xfrm>
              <a:off x="980" y="2449"/>
              <a:ext cx="494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zh-CN" altLang="zh-CN" sz="1800" dirty="0">
                  <a:latin typeface="Book Antiqua" pitchFamily="18" charset="0"/>
                  <a:ea typeface="楷体" panose="02010609060101010101" pitchFamily="49" charset="-122"/>
                </a:rPr>
                <a:t>0/1</a:t>
              </a:r>
            </a:p>
          </p:txBody>
        </p:sp>
        <p:sp>
          <p:nvSpPr>
            <p:cNvPr id="1662007" name="Rectangle 55"/>
            <p:cNvSpPr>
              <a:spLocks noChangeAspect="1" noChangeArrowheads="1"/>
            </p:cNvSpPr>
            <p:nvPr/>
          </p:nvSpPr>
          <p:spPr bwMode="auto">
            <a:xfrm>
              <a:off x="980" y="2197"/>
              <a:ext cx="494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662008" name="Rectangle 56"/>
          <p:cNvSpPr>
            <a:spLocks noChangeAspect="1" noChangeArrowheads="1"/>
          </p:cNvSpPr>
          <p:nvPr/>
        </p:nvSpPr>
        <p:spPr bwMode="auto">
          <a:xfrm>
            <a:off x="4284663" y="5253038"/>
            <a:ext cx="504825" cy="3349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c</a:t>
            </a: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62009" name="Rectangle 57"/>
          <p:cNvSpPr>
            <a:spLocks noChangeAspect="1" noChangeArrowheads="1"/>
          </p:cNvSpPr>
          <p:nvPr/>
        </p:nvSpPr>
        <p:spPr bwMode="auto">
          <a:xfrm>
            <a:off x="4284663" y="4916488"/>
            <a:ext cx="504825" cy="33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b</a:t>
            </a: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62010" name="Rectangle 58"/>
          <p:cNvSpPr>
            <a:spLocks noChangeAspect="1" noChangeArrowheads="1"/>
          </p:cNvSpPr>
          <p:nvPr/>
        </p:nvSpPr>
        <p:spPr bwMode="auto">
          <a:xfrm>
            <a:off x="4284663" y="4579938"/>
            <a:ext cx="504825" cy="33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a</a:t>
            </a: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grpSp>
        <p:nvGrpSpPr>
          <p:cNvPr id="1662011" name="Group 59"/>
          <p:cNvGrpSpPr>
            <a:grpSpLocks/>
          </p:cNvGrpSpPr>
          <p:nvPr/>
        </p:nvGrpSpPr>
        <p:grpSpPr bwMode="auto">
          <a:xfrm>
            <a:off x="3276600" y="4579938"/>
            <a:ext cx="504825" cy="1008062"/>
            <a:chOff x="1474" y="2197"/>
            <a:chExt cx="362" cy="755"/>
          </a:xfrm>
        </p:grpSpPr>
        <p:sp>
          <p:nvSpPr>
            <p:cNvPr id="1662012" name="Rectangle 60"/>
            <p:cNvSpPr>
              <a:spLocks noChangeAspect="1" noChangeArrowheads="1"/>
            </p:cNvSpPr>
            <p:nvPr/>
          </p:nvSpPr>
          <p:spPr bwMode="auto">
            <a:xfrm>
              <a:off x="1474" y="2701"/>
              <a:ext cx="362" cy="25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13" name="Rectangle 61"/>
            <p:cNvSpPr>
              <a:spLocks noChangeAspect="1" noChangeArrowheads="1"/>
            </p:cNvSpPr>
            <p:nvPr/>
          </p:nvSpPr>
          <p:spPr bwMode="auto">
            <a:xfrm>
              <a:off x="1474" y="2449"/>
              <a:ext cx="36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14" name="Rectangle 62"/>
            <p:cNvSpPr>
              <a:spLocks noChangeAspect="1" noChangeArrowheads="1"/>
            </p:cNvSpPr>
            <p:nvPr/>
          </p:nvSpPr>
          <p:spPr bwMode="auto">
            <a:xfrm>
              <a:off x="1474" y="2197"/>
              <a:ext cx="36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662015" name="Rectangle 63"/>
          <p:cNvSpPr>
            <a:spLocks noChangeAspect="1" noChangeArrowheads="1"/>
          </p:cNvSpPr>
          <p:nvPr/>
        </p:nvSpPr>
        <p:spPr bwMode="auto">
          <a:xfrm>
            <a:off x="3781425" y="5253038"/>
            <a:ext cx="503238" cy="3349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62016" name="Rectangle 64"/>
          <p:cNvSpPr>
            <a:spLocks noChangeAspect="1" noChangeArrowheads="1"/>
          </p:cNvSpPr>
          <p:nvPr/>
        </p:nvSpPr>
        <p:spPr bwMode="auto">
          <a:xfrm>
            <a:off x="3781425" y="4916488"/>
            <a:ext cx="503238" cy="33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 dirty="0">
                <a:latin typeface="Book Antiqua" pitchFamily="18" charset="0"/>
                <a:ea typeface="楷体" panose="02010609060101010101" pitchFamily="49" charset="-122"/>
              </a:rPr>
              <a:t>3</a:t>
            </a: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62017" name="Rectangle 65"/>
          <p:cNvSpPr>
            <a:spLocks noChangeAspect="1" noChangeArrowheads="1"/>
          </p:cNvSpPr>
          <p:nvPr/>
        </p:nvSpPr>
        <p:spPr bwMode="auto">
          <a:xfrm>
            <a:off x="3781425" y="4579938"/>
            <a:ext cx="503238" cy="33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62018" name="Text Box 66"/>
          <p:cNvSpPr txBox="1">
            <a:spLocks noChangeArrowheads="1"/>
          </p:cNvSpPr>
          <p:nvPr/>
        </p:nvSpPr>
        <p:spPr bwMode="auto">
          <a:xfrm>
            <a:off x="2627312" y="595313"/>
            <a:ext cx="100858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“</a:t>
            </a:r>
            <a:r>
              <a:rPr lang="en-US" altLang="zh-CN" sz="2400">
                <a:solidFill>
                  <a:srgbClr val="FF0066"/>
                </a:solidFill>
              </a:rPr>
              <a:t>C</a:t>
            </a:r>
            <a:r>
              <a:rPr lang="zh-CN" altLang="en-US" sz="2400">
                <a:solidFill>
                  <a:srgbClr val="FF0066"/>
                </a:solidFill>
              </a:rPr>
              <a:t>”</a:t>
            </a:r>
            <a:endParaRPr lang="en-US" altLang="zh-CN" sz="2400">
              <a:solidFill>
                <a:srgbClr val="FF0066"/>
              </a:solidFill>
            </a:endParaRPr>
          </a:p>
        </p:txBody>
      </p:sp>
      <p:sp>
        <p:nvSpPr>
          <p:cNvPr id="1662019" name="Text Box 67"/>
          <p:cNvSpPr txBox="1">
            <a:spLocks noChangeArrowheads="1"/>
          </p:cNvSpPr>
          <p:nvPr/>
        </p:nvSpPr>
        <p:spPr bwMode="auto">
          <a:xfrm>
            <a:off x="4067944" y="595313"/>
            <a:ext cx="93585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“</a:t>
            </a:r>
            <a:r>
              <a:rPr lang="en-US" altLang="zh-CN" sz="2400">
                <a:solidFill>
                  <a:srgbClr val="FF0066"/>
                </a:solidFill>
              </a:rPr>
              <a:t>1</a:t>
            </a:r>
            <a:r>
              <a:rPr lang="zh-CN" altLang="en-US" sz="2400">
                <a:solidFill>
                  <a:srgbClr val="FF0066"/>
                </a:solidFill>
              </a:rPr>
              <a:t>”</a:t>
            </a:r>
            <a:endParaRPr lang="en-US" altLang="zh-CN" sz="2400">
              <a:solidFill>
                <a:srgbClr val="FF0066"/>
              </a:solidFill>
            </a:endParaRPr>
          </a:p>
        </p:txBody>
      </p:sp>
      <p:sp>
        <p:nvSpPr>
          <p:cNvPr id="1662020" name="Text Box 68"/>
          <p:cNvSpPr txBox="1">
            <a:spLocks noChangeArrowheads="1"/>
          </p:cNvSpPr>
          <p:nvPr/>
        </p:nvSpPr>
        <p:spPr bwMode="auto">
          <a:xfrm>
            <a:off x="5436096" y="595313"/>
            <a:ext cx="93558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“</a:t>
            </a:r>
            <a:r>
              <a:rPr lang="en-US" altLang="zh-CN" sz="2400">
                <a:solidFill>
                  <a:srgbClr val="FF0066"/>
                </a:solidFill>
              </a:rPr>
              <a:t>2</a:t>
            </a:r>
            <a:r>
              <a:rPr lang="zh-CN" altLang="en-US" sz="2400">
                <a:solidFill>
                  <a:srgbClr val="FF0066"/>
                </a:solidFill>
              </a:rPr>
              <a:t>”</a:t>
            </a:r>
            <a:endParaRPr lang="en-US" altLang="zh-CN" sz="2400">
              <a:solidFill>
                <a:srgbClr val="FF0066"/>
              </a:solidFill>
            </a:endParaRPr>
          </a:p>
        </p:txBody>
      </p:sp>
      <p:grpSp>
        <p:nvGrpSpPr>
          <p:cNvPr id="1662021" name="Group 69"/>
          <p:cNvGrpSpPr>
            <a:grpSpLocks/>
          </p:cNvGrpSpPr>
          <p:nvPr/>
        </p:nvGrpSpPr>
        <p:grpSpPr bwMode="auto">
          <a:xfrm>
            <a:off x="6288088" y="5443538"/>
            <a:ext cx="2028825" cy="700087"/>
            <a:chOff x="3598" y="2976"/>
            <a:chExt cx="1278" cy="441"/>
          </a:xfrm>
        </p:grpSpPr>
        <p:sp>
          <p:nvSpPr>
            <p:cNvPr id="1662022" name="Rectangle 70"/>
            <p:cNvSpPr>
              <a:spLocks noChangeAspect="1" noChangeArrowheads="1"/>
            </p:cNvSpPr>
            <p:nvPr/>
          </p:nvSpPr>
          <p:spPr bwMode="auto">
            <a:xfrm>
              <a:off x="4241" y="2976"/>
              <a:ext cx="317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23" name="Rectangle 71"/>
            <p:cNvSpPr>
              <a:spLocks noChangeAspect="1" noChangeArrowheads="1"/>
            </p:cNvSpPr>
            <p:nvPr/>
          </p:nvSpPr>
          <p:spPr bwMode="auto">
            <a:xfrm>
              <a:off x="4241" y="3197"/>
              <a:ext cx="317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24" name="Rectangle 72"/>
            <p:cNvSpPr>
              <a:spLocks noChangeAspect="1" noChangeArrowheads="1"/>
            </p:cNvSpPr>
            <p:nvPr/>
          </p:nvSpPr>
          <p:spPr bwMode="auto">
            <a:xfrm>
              <a:off x="3923" y="2976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25" name="Rectangle 73"/>
            <p:cNvSpPr>
              <a:spLocks noChangeAspect="1" noChangeArrowheads="1"/>
            </p:cNvSpPr>
            <p:nvPr/>
          </p:nvSpPr>
          <p:spPr bwMode="auto">
            <a:xfrm>
              <a:off x="3923" y="3197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26" name="Rectangle 74"/>
            <p:cNvSpPr>
              <a:spLocks noChangeAspect="1" noChangeArrowheads="1"/>
            </p:cNvSpPr>
            <p:nvPr/>
          </p:nvSpPr>
          <p:spPr bwMode="auto">
            <a:xfrm>
              <a:off x="4558" y="2976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27" name="Rectangle 75"/>
            <p:cNvSpPr>
              <a:spLocks noChangeAspect="1" noChangeArrowheads="1"/>
            </p:cNvSpPr>
            <p:nvPr/>
          </p:nvSpPr>
          <p:spPr bwMode="auto">
            <a:xfrm>
              <a:off x="4558" y="3197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28" name="Rectangle 76"/>
            <p:cNvSpPr>
              <a:spLocks noChangeAspect="1" noChangeArrowheads="1"/>
            </p:cNvSpPr>
            <p:nvPr/>
          </p:nvSpPr>
          <p:spPr bwMode="auto">
            <a:xfrm>
              <a:off x="3598" y="2976"/>
              <a:ext cx="325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29" name="Rectangle 77"/>
            <p:cNvSpPr>
              <a:spLocks noChangeAspect="1" noChangeArrowheads="1"/>
            </p:cNvSpPr>
            <p:nvPr/>
          </p:nvSpPr>
          <p:spPr bwMode="auto">
            <a:xfrm>
              <a:off x="3598" y="3197"/>
              <a:ext cx="325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1662030" name="Group 78"/>
          <p:cNvGrpSpPr>
            <a:grpSpLocks/>
          </p:cNvGrpSpPr>
          <p:nvPr/>
        </p:nvGrpSpPr>
        <p:grpSpPr bwMode="auto">
          <a:xfrm>
            <a:off x="6288088" y="2852738"/>
            <a:ext cx="2028825" cy="700087"/>
            <a:chOff x="3598" y="2976"/>
            <a:chExt cx="1278" cy="441"/>
          </a:xfrm>
        </p:grpSpPr>
        <p:sp>
          <p:nvSpPr>
            <p:cNvPr id="1662031" name="Rectangle 79"/>
            <p:cNvSpPr>
              <a:spLocks noChangeAspect="1" noChangeArrowheads="1"/>
            </p:cNvSpPr>
            <p:nvPr/>
          </p:nvSpPr>
          <p:spPr bwMode="auto">
            <a:xfrm>
              <a:off x="4241" y="2976"/>
              <a:ext cx="317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32" name="Rectangle 80"/>
            <p:cNvSpPr>
              <a:spLocks noChangeAspect="1" noChangeArrowheads="1"/>
            </p:cNvSpPr>
            <p:nvPr/>
          </p:nvSpPr>
          <p:spPr bwMode="auto">
            <a:xfrm>
              <a:off x="4241" y="3197"/>
              <a:ext cx="317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33" name="Rectangle 81"/>
            <p:cNvSpPr>
              <a:spLocks noChangeAspect="1" noChangeArrowheads="1"/>
            </p:cNvSpPr>
            <p:nvPr/>
          </p:nvSpPr>
          <p:spPr bwMode="auto">
            <a:xfrm>
              <a:off x="3923" y="2976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34" name="Rectangle 82"/>
            <p:cNvSpPr>
              <a:spLocks noChangeAspect="1" noChangeArrowheads="1"/>
            </p:cNvSpPr>
            <p:nvPr/>
          </p:nvSpPr>
          <p:spPr bwMode="auto">
            <a:xfrm>
              <a:off x="3923" y="3197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35" name="Rectangle 83"/>
            <p:cNvSpPr>
              <a:spLocks noChangeAspect="1" noChangeArrowheads="1"/>
            </p:cNvSpPr>
            <p:nvPr/>
          </p:nvSpPr>
          <p:spPr bwMode="auto">
            <a:xfrm>
              <a:off x="4558" y="2976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36" name="Rectangle 84"/>
            <p:cNvSpPr>
              <a:spLocks noChangeAspect="1" noChangeArrowheads="1"/>
            </p:cNvSpPr>
            <p:nvPr/>
          </p:nvSpPr>
          <p:spPr bwMode="auto">
            <a:xfrm>
              <a:off x="4558" y="3197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37" name="Rectangle 85"/>
            <p:cNvSpPr>
              <a:spLocks noChangeAspect="1" noChangeArrowheads="1"/>
            </p:cNvSpPr>
            <p:nvPr/>
          </p:nvSpPr>
          <p:spPr bwMode="auto">
            <a:xfrm>
              <a:off x="3598" y="2976"/>
              <a:ext cx="325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62038" name="Rectangle 86"/>
            <p:cNvSpPr>
              <a:spLocks noChangeAspect="1" noChangeArrowheads="1"/>
            </p:cNvSpPr>
            <p:nvPr/>
          </p:nvSpPr>
          <p:spPr bwMode="auto">
            <a:xfrm>
              <a:off x="3598" y="3197"/>
              <a:ext cx="325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 dirty="0">
                <a:latin typeface="Book Antiqua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662039" name="Rectangle 87"/>
          <p:cNvSpPr>
            <a:spLocks noChangeAspect="1" noChangeArrowheads="1"/>
          </p:cNvSpPr>
          <p:nvPr/>
        </p:nvSpPr>
        <p:spPr bwMode="auto">
          <a:xfrm flipH="1">
            <a:off x="5940425" y="3892550"/>
            <a:ext cx="35242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 dirty="0">
                <a:solidFill>
                  <a:srgbClr val="CC0099"/>
                </a:solidFill>
                <a:latin typeface="Book Antiqua" pitchFamily="18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662040" name="Rectangle 88"/>
          <p:cNvSpPr>
            <a:spLocks noChangeAspect="1" noChangeArrowheads="1"/>
          </p:cNvSpPr>
          <p:nvPr/>
        </p:nvSpPr>
        <p:spPr bwMode="auto">
          <a:xfrm flipH="1">
            <a:off x="5940425" y="5300663"/>
            <a:ext cx="35242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 dirty="0">
                <a:solidFill>
                  <a:srgbClr val="CC0099"/>
                </a:solidFill>
                <a:latin typeface="Book Antiqua" pitchFamily="18" charset="0"/>
                <a:ea typeface="楷体" panose="02010609060101010101" pitchFamily="49" charset="-122"/>
              </a:rPr>
              <a:t>c</a:t>
            </a:r>
          </a:p>
        </p:txBody>
      </p:sp>
      <p:grpSp>
        <p:nvGrpSpPr>
          <p:cNvPr id="1662041" name="Group 89"/>
          <p:cNvGrpSpPr>
            <a:grpSpLocks/>
          </p:cNvGrpSpPr>
          <p:nvPr/>
        </p:nvGrpSpPr>
        <p:grpSpPr bwMode="auto">
          <a:xfrm>
            <a:off x="2268538" y="2420938"/>
            <a:ext cx="2503487" cy="1008062"/>
            <a:chOff x="1303" y="2584"/>
            <a:chExt cx="1577" cy="755"/>
          </a:xfrm>
        </p:grpSpPr>
        <p:grpSp>
          <p:nvGrpSpPr>
            <p:cNvPr id="1662042" name="Group 90"/>
            <p:cNvGrpSpPr>
              <a:grpSpLocks/>
            </p:cNvGrpSpPr>
            <p:nvPr/>
          </p:nvGrpSpPr>
          <p:grpSpPr bwMode="auto">
            <a:xfrm>
              <a:off x="1303" y="2584"/>
              <a:ext cx="307" cy="755"/>
              <a:chOff x="486" y="2197"/>
              <a:chExt cx="494" cy="755"/>
            </a:xfrm>
          </p:grpSpPr>
          <p:sp>
            <p:nvSpPr>
              <p:cNvPr id="1662043" name="Rectangle 91"/>
              <p:cNvSpPr>
                <a:spLocks noChangeAspect="1" noChangeArrowheads="1"/>
              </p:cNvSpPr>
              <p:nvPr/>
            </p:nvSpPr>
            <p:spPr bwMode="auto">
              <a:xfrm>
                <a:off x="486" y="2701"/>
                <a:ext cx="494" cy="251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662044" name="Rectangle 92"/>
              <p:cNvSpPr>
                <a:spLocks noChangeAspect="1" noChangeArrowheads="1"/>
              </p:cNvSpPr>
              <p:nvPr/>
            </p:nvSpPr>
            <p:spPr bwMode="auto">
              <a:xfrm>
                <a:off x="486" y="2449"/>
                <a:ext cx="49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662045" name="Rectangle 93"/>
              <p:cNvSpPr>
                <a:spLocks noChangeAspect="1" noChangeArrowheads="1"/>
              </p:cNvSpPr>
              <p:nvPr/>
            </p:nvSpPr>
            <p:spPr bwMode="auto">
              <a:xfrm>
                <a:off x="486" y="2197"/>
                <a:ext cx="49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662046" name="Group 94"/>
            <p:cNvGrpSpPr>
              <a:grpSpLocks/>
            </p:cNvGrpSpPr>
            <p:nvPr/>
          </p:nvGrpSpPr>
          <p:grpSpPr bwMode="auto">
            <a:xfrm>
              <a:off x="1610" y="2584"/>
              <a:ext cx="317" cy="755"/>
              <a:chOff x="980" y="2197"/>
              <a:chExt cx="494" cy="755"/>
            </a:xfrm>
          </p:grpSpPr>
          <p:sp>
            <p:nvSpPr>
              <p:cNvPr id="1662047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980" y="2701"/>
                <a:ext cx="494" cy="251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662048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980" y="2449"/>
                <a:ext cx="49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662049" name="Rectangle 97"/>
              <p:cNvSpPr>
                <a:spLocks noChangeAspect="1" noChangeArrowheads="1"/>
              </p:cNvSpPr>
              <p:nvPr/>
            </p:nvSpPr>
            <p:spPr bwMode="auto">
              <a:xfrm>
                <a:off x="980" y="2197"/>
                <a:ext cx="49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662050" name="Group 98"/>
            <p:cNvGrpSpPr>
              <a:grpSpLocks/>
            </p:cNvGrpSpPr>
            <p:nvPr/>
          </p:nvGrpSpPr>
          <p:grpSpPr bwMode="auto">
            <a:xfrm>
              <a:off x="2562" y="2584"/>
              <a:ext cx="318" cy="755"/>
              <a:chOff x="2290" y="2197"/>
              <a:chExt cx="493" cy="755"/>
            </a:xfrm>
          </p:grpSpPr>
          <p:sp>
            <p:nvSpPr>
              <p:cNvPr id="1662051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2290" y="2701"/>
                <a:ext cx="493" cy="251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662052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2290" y="2449"/>
                <a:ext cx="493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662053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2290" y="2197"/>
                <a:ext cx="493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662054" name="Group 102"/>
            <p:cNvGrpSpPr>
              <a:grpSpLocks/>
            </p:cNvGrpSpPr>
            <p:nvPr/>
          </p:nvGrpSpPr>
          <p:grpSpPr bwMode="auto">
            <a:xfrm>
              <a:off x="1927" y="2584"/>
              <a:ext cx="318" cy="755"/>
              <a:chOff x="1474" y="2197"/>
              <a:chExt cx="362" cy="755"/>
            </a:xfrm>
          </p:grpSpPr>
          <p:sp>
            <p:nvSpPr>
              <p:cNvPr id="1662055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1474" y="2701"/>
                <a:ext cx="362" cy="251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662056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1474" y="2449"/>
                <a:ext cx="362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662057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1474" y="2197"/>
                <a:ext cx="362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662058" name="Group 106"/>
            <p:cNvGrpSpPr>
              <a:grpSpLocks/>
            </p:cNvGrpSpPr>
            <p:nvPr/>
          </p:nvGrpSpPr>
          <p:grpSpPr bwMode="auto">
            <a:xfrm>
              <a:off x="2245" y="2584"/>
              <a:ext cx="317" cy="755"/>
              <a:chOff x="1836" y="2197"/>
              <a:chExt cx="454" cy="755"/>
            </a:xfrm>
          </p:grpSpPr>
          <p:sp>
            <p:nvSpPr>
              <p:cNvPr id="1662059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1836" y="2701"/>
                <a:ext cx="454" cy="251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662060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1836" y="2449"/>
                <a:ext cx="45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662061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1836" y="2197"/>
                <a:ext cx="45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 dirty="0">
                  <a:latin typeface="Book Antiqua" pitchFamily="18" charset="0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1662062" name="Text Box 110"/>
          <p:cNvSpPr txBox="1">
            <a:spLocks noChangeAspect="1" noChangeArrowheads="1"/>
          </p:cNvSpPr>
          <p:nvPr/>
        </p:nvSpPr>
        <p:spPr bwMode="auto">
          <a:xfrm>
            <a:off x="2268538" y="2060575"/>
            <a:ext cx="1558925" cy="3667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 dirty="0">
                <a:solidFill>
                  <a:srgbClr val="006600"/>
                </a:solidFill>
                <a:ea typeface="楷体" panose="02010609060101010101" pitchFamily="49" charset="-122"/>
              </a:rPr>
              <a:t>程序</a:t>
            </a:r>
            <a:r>
              <a:rPr kumimoji="1" lang="en-US" altLang="zh-CN" sz="1800" dirty="0">
                <a:solidFill>
                  <a:srgbClr val="006600"/>
                </a:solidFill>
                <a:ea typeface="楷体" panose="02010609060101010101" pitchFamily="49" charset="-122"/>
              </a:rPr>
              <a:t>A</a:t>
            </a:r>
            <a:r>
              <a:rPr kumimoji="1" lang="zh-CN" altLang="en-US" sz="1800" dirty="0">
                <a:solidFill>
                  <a:srgbClr val="006600"/>
                </a:solidFill>
                <a:ea typeface="楷体" panose="02010609060101010101" pitchFamily="49" charset="-122"/>
              </a:rPr>
              <a:t>段表</a:t>
            </a:r>
          </a:p>
        </p:txBody>
      </p:sp>
      <p:sp>
        <p:nvSpPr>
          <p:cNvPr id="1662063" name="Text Box 111"/>
          <p:cNvSpPr txBox="1">
            <a:spLocks noChangeAspect="1" noChangeArrowheads="1"/>
          </p:cNvSpPr>
          <p:nvPr/>
        </p:nvSpPr>
        <p:spPr bwMode="auto">
          <a:xfrm>
            <a:off x="2268538" y="4221163"/>
            <a:ext cx="1558925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 dirty="0">
                <a:solidFill>
                  <a:srgbClr val="006600"/>
                </a:solidFill>
                <a:ea typeface="楷体" panose="02010609060101010101" pitchFamily="49" charset="-122"/>
              </a:rPr>
              <a:t>程序</a:t>
            </a:r>
            <a:r>
              <a:rPr kumimoji="1" lang="en-US" altLang="zh-CN" sz="1800" dirty="0">
                <a:solidFill>
                  <a:srgbClr val="006600"/>
                </a:solidFill>
                <a:ea typeface="楷体" panose="02010609060101010101" pitchFamily="49" charset="-122"/>
              </a:rPr>
              <a:t>C</a:t>
            </a:r>
            <a:r>
              <a:rPr kumimoji="1" lang="zh-CN" altLang="en-US" sz="1800" dirty="0">
                <a:solidFill>
                  <a:srgbClr val="006600"/>
                </a:solidFill>
                <a:ea typeface="楷体" panose="02010609060101010101" pitchFamily="49" charset="-122"/>
              </a:rPr>
              <a:t>段表</a:t>
            </a:r>
          </a:p>
        </p:txBody>
      </p:sp>
      <p:sp>
        <p:nvSpPr>
          <p:cNvPr id="1662064" name="Text Box 112"/>
          <p:cNvSpPr txBox="1">
            <a:spLocks noChangeArrowheads="1"/>
          </p:cNvSpPr>
          <p:nvPr/>
        </p:nvSpPr>
        <p:spPr bwMode="auto">
          <a:xfrm>
            <a:off x="3349625" y="3498850"/>
            <a:ext cx="549275" cy="8651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400">
                <a:solidFill>
                  <a:srgbClr val="006600"/>
                </a:solidFill>
              </a:rPr>
              <a:t>……</a:t>
            </a:r>
          </a:p>
        </p:txBody>
      </p:sp>
      <p:sp>
        <p:nvSpPr>
          <p:cNvPr id="1662065" name="Line 113"/>
          <p:cNvSpPr>
            <a:spLocks noChangeShapeType="1"/>
          </p:cNvSpPr>
          <p:nvPr/>
        </p:nvSpPr>
        <p:spPr bwMode="auto">
          <a:xfrm>
            <a:off x="3132138" y="14128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66" name="Line 114"/>
          <p:cNvSpPr>
            <a:spLocks noChangeShapeType="1"/>
          </p:cNvSpPr>
          <p:nvPr/>
        </p:nvSpPr>
        <p:spPr bwMode="auto">
          <a:xfrm flipH="1">
            <a:off x="179388" y="162877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67" name="Line 115"/>
          <p:cNvSpPr>
            <a:spLocks noChangeShapeType="1"/>
          </p:cNvSpPr>
          <p:nvPr/>
        </p:nvSpPr>
        <p:spPr bwMode="auto">
          <a:xfrm>
            <a:off x="179388" y="1628775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68" name="Line 116"/>
          <p:cNvSpPr>
            <a:spLocks noChangeShapeType="1"/>
          </p:cNvSpPr>
          <p:nvPr/>
        </p:nvSpPr>
        <p:spPr bwMode="auto">
          <a:xfrm>
            <a:off x="179388" y="29241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69" name="Line 117"/>
          <p:cNvSpPr>
            <a:spLocks noChangeShapeType="1"/>
          </p:cNvSpPr>
          <p:nvPr/>
        </p:nvSpPr>
        <p:spPr bwMode="auto">
          <a:xfrm>
            <a:off x="1331913" y="2924175"/>
            <a:ext cx="24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0" name="Rectangle 118"/>
          <p:cNvSpPr>
            <a:spLocks noChangeAspect="1" noChangeArrowheads="1"/>
          </p:cNvSpPr>
          <p:nvPr/>
        </p:nvSpPr>
        <p:spPr bwMode="auto">
          <a:xfrm flipH="1">
            <a:off x="1692275" y="2347913"/>
            <a:ext cx="5873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1800" dirty="0">
                <a:solidFill>
                  <a:srgbClr val="CC0099"/>
                </a:solidFill>
                <a:latin typeface="Book Antiqua" pitchFamily="18" charset="0"/>
                <a:ea typeface="楷体" panose="02010609060101010101" pitchFamily="49" charset="-122"/>
              </a:rPr>
              <a:t>S</a:t>
            </a:r>
            <a:r>
              <a:rPr kumimoji="1" lang="en-US" altLang="zh-CN" sz="1800" baseline="-25000" dirty="0">
                <a:solidFill>
                  <a:srgbClr val="CC0099"/>
                </a:solidFill>
                <a:latin typeface="Book Antiqua" pitchFamily="18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62071" name="Line 119"/>
          <p:cNvSpPr>
            <a:spLocks noChangeShapeType="1"/>
          </p:cNvSpPr>
          <p:nvPr/>
        </p:nvSpPr>
        <p:spPr bwMode="auto">
          <a:xfrm>
            <a:off x="4572000" y="1412875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2" name="Line 120"/>
          <p:cNvSpPr>
            <a:spLocks noChangeShapeType="1"/>
          </p:cNvSpPr>
          <p:nvPr/>
        </p:nvSpPr>
        <p:spPr bwMode="auto">
          <a:xfrm flipH="1">
            <a:off x="1692275" y="1916113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3" name="Line 121"/>
          <p:cNvSpPr>
            <a:spLocks noChangeShapeType="1"/>
          </p:cNvSpPr>
          <p:nvPr/>
        </p:nvSpPr>
        <p:spPr bwMode="auto">
          <a:xfrm>
            <a:off x="1692275" y="1916113"/>
            <a:ext cx="0" cy="89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4" name="Line 122"/>
          <p:cNvSpPr>
            <a:spLocks noChangeShapeType="1"/>
          </p:cNvSpPr>
          <p:nvPr/>
        </p:nvSpPr>
        <p:spPr bwMode="auto">
          <a:xfrm>
            <a:off x="1692275" y="3054350"/>
            <a:ext cx="0" cy="2030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5" name="Line 123"/>
          <p:cNvSpPr>
            <a:spLocks noChangeShapeType="1"/>
          </p:cNvSpPr>
          <p:nvPr/>
        </p:nvSpPr>
        <p:spPr bwMode="auto">
          <a:xfrm>
            <a:off x="1692275" y="508476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6" name="Text Box 124"/>
          <p:cNvSpPr txBox="1">
            <a:spLocks noChangeAspect="1" noChangeArrowheads="1"/>
          </p:cNvSpPr>
          <p:nvPr/>
        </p:nvSpPr>
        <p:spPr bwMode="auto">
          <a:xfrm>
            <a:off x="7669213" y="2492375"/>
            <a:ext cx="792162" cy="3667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006600"/>
                </a:solidFill>
                <a:ea typeface="楷体" panose="02010609060101010101" pitchFamily="49" charset="-122"/>
              </a:rPr>
              <a:t>C</a:t>
            </a:r>
            <a:r>
              <a:rPr kumimoji="1" lang="en-US" altLang="zh-CN" sz="1800" baseline="-25000" dirty="0">
                <a:solidFill>
                  <a:srgbClr val="006600"/>
                </a:solidFill>
                <a:ea typeface="楷体" panose="02010609060101010101" pitchFamily="49" charset="-122"/>
              </a:rPr>
              <a:t>0</a:t>
            </a:r>
            <a:r>
              <a:rPr kumimoji="1" lang="zh-CN" altLang="en-US" sz="1800" dirty="0">
                <a:solidFill>
                  <a:srgbClr val="006600"/>
                </a:solidFill>
                <a:ea typeface="楷体" panose="02010609060101010101" pitchFamily="49" charset="-122"/>
              </a:rPr>
              <a:t>段</a:t>
            </a:r>
          </a:p>
        </p:txBody>
      </p:sp>
      <p:sp>
        <p:nvSpPr>
          <p:cNvPr id="1662077" name="Text Box 125"/>
          <p:cNvSpPr txBox="1">
            <a:spLocks noChangeAspect="1" noChangeArrowheads="1"/>
          </p:cNvSpPr>
          <p:nvPr/>
        </p:nvSpPr>
        <p:spPr bwMode="auto">
          <a:xfrm>
            <a:off x="7669213" y="3571875"/>
            <a:ext cx="792162" cy="3667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006600"/>
                </a:solidFill>
                <a:ea typeface="楷体" panose="02010609060101010101" pitchFamily="49" charset="-122"/>
              </a:rPr>
              <a:t>C</a:t>
            </a:r>
            <a:r>
              <a:rPr kumimoji="1" lang="en-US" altLang="zh-CN" sz="1800" baseline="-25000" dirty="0">
                <a:solidFill>
                  <a:srgbClr val="006600"/>
                </a:solidFill>
                <a:ea typeface="楷体" panose="02010609060101010101" pitchFamily="49" charset="-122"/>
              </a:rPr>
              <a:t>1</a:t>
            </a:r>
            <a:r>
              <a:rPr kumimoji="1" lang="zh-CN" altLang="en-US" sz="1800" dirty="0">
                <a:solidFill>
                  <a:srgbClr val="006600"/>
                </a:solidFill>
                <a:ea typeface="楷体" panose="02010609060101010101" pitchFamily="49" charset="-122"/>
              </a:rPr>
              <a:t>段</a:t>
            </a:r>
          </a:p>
        </p:txBody>
      </p:sp>
      <p:sp>
        <p:nvSpPr>
          <p:cNvPr id="1662078" name="Text Box 126"/>
          <p:cNvSpPr txBox="1">
            <a:spLocks noChangeAspect="1" noChangeArrowheads="1"/>
          </p:cNvSpPr>
          <p:nvPr/>
        </p:nvSpPr>
        <p:spPr bwMode="auto">
          <a:xfrm>
            <a:off x="7669213" y="5078413"/>
            <a:ext cx="792162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006600"/>
                </a:solidFill>
                <a:ea typeface="楷体" panose="02010609060101010101" pitchFamily="49" charset="-122"/>
              </a:rPr>
              <a:t>C</a:t>
            </a:r>
            <a:r>
              <a:rPr kumimoji="1" lang="en-US" altLang="zh-CN" sz="1800" baseline="-25000" dirty="0">
                <a:solidFill>
                  <a:srgbClr val="006600"/>
                </a:solidFill>
                <a:ea typeface="楷体" panose="02010609060101010101" pitchFamily="49" charset="-122"/>
              </a:rPr>
              <a:t>2</a:t>
            </a:r>
            <a:r>
              <a:rPr kumimoji="1" lang="zh-CN" altLang="en-US" sz="1800" dirty="0">
                <a:solidFill>
                  <a:srgbClr val="006600"/>
                </a:solidFill>
                <a:ea typeface="楷体" panose="02010609060101010101" pitchFamily="49" charset="-122"/>
              </a:rPr>
              <a:t>段</a:t>
            </a:r>
          </a:p>
        </p:txBody>
      </p:sp>
      <p:sp>
        <p:nvSpPr>
          <p:cNvPr id="1662079" name="Line 127"/>
          <p:cNvSpPr>
            <a:spLocks noChangeShapeType="1"/>
          </p:cNvSpPr>
          <p:nvPr/>
        </p:nvSpPr>
        <p:spPr bwMode="auto">
          <a:xfrm>
            <a:off x="4787900" y="508476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0" name="Line 128"/>
          <p:cNvSpPr>
            <a:spLocks noChangeShapeType="1"/>
          </p:cNvSpPr>
          <p:nvPr/>
        </p:nvSpPr>
        <p:spPr bwMode="auto">
          <a:xfrm>
            <a:off x="5940425" y="14128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1" name="Line 129"/>
          <p:cNvSpPr>
            <a:spLocks noChangeShapeType="1"/>
          </p:cNvSpPr>
          <p:nvPr/>
        </p:nvSpPr>
        <p:spPr bwMode="auto">
          <a:xfrm flipH="1">
            <a:off x="5219700" y="162877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2" name="Line 130"/>
          <p:cNvSpPr>
            <a:spLocks noChangeShapeType="1"/>
          </p:cNvSpPr>
          <p:nvPr/>
        </p:nvSpPr>
        <p:spPr bwMode="auto">
          <a:xfrm>
            <a:off x="5219700" y="1628775"/>
            <a:ext cx="0" cy="333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3" name="Line 131"/>
          <p:cNvSpPr>
            <a:spLocks noChangeShapeType="1"/>
          </p:cNvSpPr>
          <p:nvPr/>
        </p:nvSpPr>
        <p:spPr bwMode="auto">
          <a:xfrm>
            <a:off x="5354638" y="5084763"/>
            <a:ext cx="296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4" name="Line 132"/>
          <p:cNvSpPr>
            <a:spLocks noChangeShapeType="1"/>
          </p:cNvSpPr>
          <p:nvPr/>
        </p:nvSpPr>
        <p:spPr bwMode="auto">
          <a:xfrm flipV="1">
            <a:off x="5651500" y="48688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5" name="Line 133"/>
          <p:cNvSpPr>
            <a:spLocks noChangeShapeType="1"/>
          </p:cNvSpPr>
          <p:nvPr/>
        </p:nvSpPr>
        <p:spPr bwMode="auto">
          <a:xfrm>
            <a:off x="5651500" y="4868863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6" name="Line 134"/>
          <p:cNvSpPr>
            <a:spLocks noChangeShapeType="1"/>
          </p:cNvSpPr>
          <p:nvPr/>
        </p:nvSpPr>
        <p:spPr bwMode="auto">
          <a:xfrm flipV="1">
            <a:off x="7019925" y="3789363"/>
            <a:ext cx="0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7" name="Line 135"/>
          <p:cNvSpPr>
            <a:spLocks noChangeShapeType="1"/>
          </p:cNvSpPr>
          <p:nvPr/>
        </p:nvSpPr>
        <p:spPr bwMode="auto">
          <a:xfrm flipH="1">
            <a:off x="5940425" y="37893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8" name="Line 136"/>
          <p:cNvSpPr>
            <a:spLocks noChangeShapeType="1"/>
          </p:cNvSpPr>
          <p:nvPr/>
        </p:nvSpPr>
        <p:spPr bwMode="auto">
          <a:xfrm flipV="1">
            <a:off x="5940425" y="2276475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9" name="Line 137"/>
          <p:cNvSpPr>
            <a:spLocks noChangeShapeType="1"/>
          </p:cNvSpPr>
          <p:nvPr/>
        </p:nvSpPr>
        <p:spPr bwMode="auto">
          <a:xfrm>
            <a:off x="7596188" y="14128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6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6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6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6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6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6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6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6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6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6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6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6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6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6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6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6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6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6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62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62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6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6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62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62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6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2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62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6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6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62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62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6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6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62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62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6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62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62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62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6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6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62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62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6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6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6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66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1966" grpId="0" animBg="1"/>
      <p:bldP spid="1661967" grpId="0" animBg="1"/>
      <p:bldP spid="1661969" grpId="0" animBg="1"/>
      <p:bldP spid="1661992" grpId="0" animBg="1"/>
      <p:bldP spid="1661997" grpId="0"/>
      <p:bldP spid="1662018" grpId="0"/>
      <p:bldP spid="1662019" grpId="0"/>
      <p:bldP spid="1662020" grpId="0"/>
      <p:bldP spid="1662065" grpId="0" animBg="1"/>
      <p:bldP spid="1662066" grpId="0" animBg="1"/>
      <p:bldP spid="1662067" grpId="0" animBg="1"/>
      <p:bldP spid="1662068" grpId="0" animBg="1"/>
      <p:bldP spid="1662069" grpId="0" animBg="1"/>
      <p:bldP spid="1662071" grpId="0" animBg="1"/>
      <p:bldP spid="1662072" grpId="0" animBg="1"/>
      <p:bldP spid="1662073" grpId="0" animBg="1"/>
      <p:bldP spid="1662074" grpId="0" animBg="1"/>
      <p:bldP spid="1662075" grpId="0" animBg="1"/>
      <p:bldP spid="1662079" grpId="0" animBg="1"/>
      <p:bldP spid="1662080" grpId="0" animBg="1"/>
      <p:bldP spid="1662081" grpId="0" animBg="1"/>
      <p:bldP spid="1662082" grpId="0" animBg="1"/>
      <p:bldP spid="1662083" grpId="0" animBg="1"/>
      <p:bldP spid="1662084" grpId="0" animBg="1"/>
      <p:bldP spid="1662085" grpId="0" animBg="1"/>
      <p:bldP spid="1662086" grpId="0" animBg="1"/>
      <p:bldP spid="1662087" grpId="0" animBg="1"/>
      <p:bldP spid="1662088" grpId="0" animBg="1"/>
      <p:bldP spid="16620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4AE70E-0CBE-43A6-A2D0-D6ED504A06FA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21" y="981075"/>
            <a:ext cx="9036496" cy="5688013"/>
          </a:xfrm>
        </p:spPr>
        <p:txBody>
          <a:bodyPr/>
          <a:lstStyle/>
          <a:p>
            <a:pPr marL="442912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当</a:t>
            </a:r>
            <a:r>
              <a:rPr lang="zh-CN" altLang="en-US" dirty="0">
                <a:solidFill>
                  <a:srgbClr val="FF0000"/>
                </a:solidFill>
              </a:rPr>
              <a:t>页表</a:t>
            </a:r>
            <a:r>
              <a:rPr lang="zh-CN" altLang="en-US" dirty="0"/>
              <a:t>容量超过一个页面大小时，它们可能被映象到主存的不连续页面。这样，按照地址查找主存实页号的方法（把页表</a:t>
            </a:r>
            <a:r>
              <a:rPr lang="zh-CN" altLang="en-US" dirty="0">
                <a:solidFill>
                  <a:srgbClr val="0000FF"/>
                </a:solidFill>
              </a:rPr>
              <a:t>起始地址</a:t>
            </a:r>
            <a:r>
              <a:rPr lang="zh-CN" altLang="en-US" dirty="0"/>
              <a:t>与多用户虚地址中</a:t>
            </a:r>
            <a:r>
              <a:rPr lang="zh-CN" altLang="en-US" dirty="0">
                <a:solidFill>
                  <a:srgbClr val="0000FF"/>
                </a:solidFill>
              </a:rPr>
              <a:t>虚页号</a:t>
            </a:r>
            <a:r>
              <a:rPr lang="zh-CN" altLang="en-US" dirty="0"/>
              <a:t>相加）就不成立。</a:t>
            </a:r>
            <a:br>
              <a:rPr lang="zh-CN" altLang="en-US" dirty="0"/>
            </a:br>
            <a:r>
              <a:rPr lang="zh-CN" altLang="en-US" dirty="0"/>
              <a:t>解决办法：采用</a:t>
            </a:r>
            <a:r>
              <a:rPr lang="zh-CN" altLang="en-US" dirty="0">
                <a:solidFill>
                  <a:srgbClr val="FF3300"/>
                </a:solidFill>
                <a:ea typeface="黑体" pitchFamily="49" charset="-122"/>
              </a:rPr>
              <a:t>多级页表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6600"/>
                </a:solidFill>
                <a:latin typeface="+mn-ea"/>
              </a:rPr>
              <a:t>→</a:t>
            </a:r>
            <a:r>
              <a:rPr lang="zh-CN" altLang="en-US" dirty="0">
                <a:solidFill>
                  <a:srgbClr val="006600"/>
                </a:solidFill>
              </a:rPr>
              <a:t> 访存次数又要增加</a:t>
            </a:r>
          </a:p>
          <a:p>
            <a:pPr marL="442912" indent="-455613">
              <a:spcBef>
                <a:spcPts val="1200"/>
              </a:spcBef>
              <a:buSzTx/>
              <a:buFont typeface="Wingdings" pitchFamily="2" charset="2"/>
              <a:buAutoNum type="circleNumDbPlain"/>
            </a:pPr>
            <a:r>
              <a:rPr lang="zh-CN" altLang="en-US" dirty="0"/>
              <a:t>虚拟存储器</a:t>
            </a:r>
            <a:r>
              <a:rPr lang="zh-CN" altLang="en-US" dirty="0">
                <a:solidFill>
                  <a:srgbClr val="0000FF"/>
                </a:solidFill>
              </a:rPr>
              <a:t>地址变换</a:t>
            </a:r>
            <a:r>
              <a:rPr lang="zh-CN" altLang="en-US" dirty="0"/>
              <a:t>带来的</a:t>
            </a:r>
            <a:r>
              <a:rPr lang="zh-CN" altLang="en-US" dirty="0">
                <a:solidFill>
                  <a:srgbClr val="0000FF"/>
                </a:solidFill>
              </a:rPr>
              <a:t>速度</a:t>
            </a:r>
            <a:r>
              <a:rPr lang="zh-CN" altLang="en-US" dirty="0"/>
              <a:t>问题：访问主存储器的速度要降低几倍 </a:t>
            </a:r>
            <a:r>
              <a:rPr lang="en-US" altLang="zh-CN" dirty="0"/>
              <a:t>—— </a:t>
            </a:r>
            <a:r>
              <a:rPr lang="zh-CN" altLang="en-US" dirty="0"/>
              <a:t>不符合存储体系的要求。</a:t>
            </a:r>
          </a:p>
          <a:p>
            <a:pPr marL="809625" lvl="1" indent="-354013">
              <a:buFont typeface="Wingdings" pitchFamily="2" charset="2"/>
              <a:buChar char="u"/>
            </a:pPr>
            <a:r>
              <a:rPr lang="zh-CN" altLang="en-US" dirty="0">
                <a:ea typeface="楷体" panose="02010609060101010101" pitchFamily="49" charset="-122"/>
              </a:rPr>
              <a:t>如果</a:t>
            </a:r>
            <a:r>
              <a:rPr lang="zh-CN" altLang="en-US" dirty="0">
                <a:solidFill>
                  <a:srgbClr val="CC0099"/>
                </a:solidFill>
                <a:ea typeface="楷体" panose="02010609060101010101" pitchFamily="49" charset="-122"/>
              </a:rPr>
              <a:t>段表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zh-CN" altLang="en-US" dirty="0">
                <a:solidFill>
                  <a:srgbClr val="CC0099"/>
                </a:solidFill>
                <a:ea typeface="楷体" panose="02010609060101010101" pitchFamily="49" charset="-122"/>
              </a:rPr>
              <a:t>页表</a:t>
            </a:r>
            <a:r>
              <a:rPr lang="zh-CN" altLang="en-US" dirty="0">
                <a:ea typeface="楷体" panose="02010609060101010101" pitchFamily="49" charset="-122"/>
              </a:rPr>
              <a:t>都在</a:t>
            </a:r>
            <a:r>
              <a:rPr lang="zh-CN" altLang="en-US" dirty="0">
                <a:solidFill>
                  <a:srgbClr val="009900"/>
                </a:solidFill>
                <a:ea typeface="楷体" panose="02010609060101010101" pitchFamily="49" charset="-122"/>
              </a:rPr>
              <a:t>主存</a:t>
            </a:r>
            <a:r>
              <a:rPr lang="zh-CN" altLang="en-US" dirty="0">
                <a:ea typeface="楷体" panose="02010609060101010101" pitchFamily="49" charset="-122"/>
              </a:rPr>
              <a:t>中，则包括访问主存本身这一次在内，主存的访问速度要降低</a:t>
            </a:r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～</a:t>
            </a:r>
            <a:r>
              <a:rPr lang="en-US" altLang="zh-CN" dirty="0">
                <a:ea typeface="楷体" panose="02010609060101010101" pitchFamily="49" charset="-122"/>
              </a:rPr>
              <a:t>3</a:t>
            </a:r>
            <a:r>
              <a:rPr lang="zh-CN" altLang="en-US" dirty="0">
                <a:ea typeface="楷体" panose="02010609060101010101" pitchFamily="49" charset="-122"/>
              </a:rPr>
              <a:t>倍。</a:t>
            </a:r>
          </a:p>
          <a:p>
            <a:pPr marL="809625" lvl="1" indent="-354013">
              <a:buFont typeface="Wingdings" pitchFamily="2" charset="2"/>
              <a:buChar char="u"/>
            </a:pPr>
            <a:r>
              <a:rPr lang="zh-CN" altLang="en-US" dirty="0">
                <a:ea typeface="楷体" panose="02010609060101010101" pitchFamily="49" charset="-122"/>
              </a:rPr>
              <a:t>如果段表、页表不在主存中，访问</a:t>
            </a:r>
            <a:r>
              <a:rPr lang="zh-CN" altLang="en-US" dirty="0">
                <a:solidFill>
                  <a:srgbClr val="009900"/>
                </a:solidFill>
                <a:ea typeface="楷体" panose="02010609060101010101" pitchFamily="49" charset="-122"/>
              </a:rPr>
              <a:t>辅存</a:t>
            </a:r>
            <a:r>
              <a:rPr lang="zh-CN" altLang="en-US" dirty="0">
                <a:ea typeface="楷体" panose="02010609060101010101" pitchFamily="49" charset="-122"/>
              </a:rPr>
              <a:t>，速度更低。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71C821-B7F4-4B84-9A00-298618D0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五、解决虚拟存储器的问题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435D6-5844-47E6-B8A4-BF98007BB940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664003" name="Rectangle 3"/>
          <p:cNvSpPr>
            <a:spLocks noChangeArrowheads="1"/>
          </p:cNvSpPr>
          <p:nvPr/>
        </p:nvSpPr>
        <p:spPr bwMode="auto">
          <a:xfrm>
            <a:off x="682947" y="1826001"/>
            <a:ext cx="719137" cy="2889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4004" name="Group 4"/>
          <p:cNvGrpSpPr>
            <a:grpSpLocks/>
          </p:cNvGrpSpPr>
          <p:nvPr/>
        </p:nvGrpSpPr>
        <p:grpSpPr bwMode="auto">
          <a:xfrm>
            <a:off x="1908497" y="1899026"/>
            <a:ext cx="935037" cy="2447925"/>
            <a:chOff x="1429" y="1480"/>
            <a:chExt cx="589" cy="1542"/>
          </a:xfrm>
        </p:grpSpPr>
        <p:grpSp>
          <p:nvGrpSpPr>
            <p:cNvPr id="1664005" name="Group 5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4006" name="Rectangle 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07" name="Rectangle 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08" name="Rectangle 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09" name="Rectangle 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10" name="Group 10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4011" name="Rectangle 1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2" name="Rectangle 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3" name="Rectangle 1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4" name="Rectangle 1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15" name="Group 15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4016" name="Rectangle 1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7" name="Rectangle 1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8" name="Rectangle 1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9" name="Rectangle 1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20" name="Group 20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4021" name="Rectangle 21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22" name="Text Box 22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4023" name="AutoShape 23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24" name="AutoShape 24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25" name="AutoShape 25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4026" name="Line 26"/>
          <p:cNvSpPr>
            <a:spLocks noChangeShapeType="1"/>
          </p:cNvSpPr>
          <p:nvPr/>
        </p:nvSpPr>
        <p:spPr bwMode="auto">
          <a:xfrm>
            <a:off x="1259209" y="1970463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4027" name="Group 27"/>
          <p:cNvGrpSpPr>
            <a:grpSpLocks/>
          </p:cNvGrpSpPr>
          <p:nvPr/>
        </p:nvGrpSpPr>
        <p:grpSpPr bwMode="auto">
          <a:xfrm>
            <a:off x="3851597" y="962401"/>
            <a:ext cx="935037" cy="2447925"/>
            <a:chOff x="1429" y="1480"/>
            <a:chExt cx="589" cy="1542"/>
          </a:xfrm>
        </p:grpSpPr>
        <p:grpSp>
          <p:nvGrpSpPr>
            <p:cNvPr id="1664028" name="Group 28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4029" name="Rectangle 29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0" name="Rectangle 30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1" name="Rectangle 31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2" name="Rectangle 32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33" name="Group 33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4034" name="Rectangle 34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5" name="Rectangle 35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6" name="Rectangle 36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7" name="Rectangle 37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38" name="Group 38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4039" name="Rectangle 39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40" name="Rectangle 40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41" name="Rectangle 41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42" name="Rectangle 42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43" name="Group 43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4044" name="Rectangle 44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45" name="Text Box 45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4046" name="AutoShape 46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47" name="AutoShape 47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48" name="AutoShape 48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64049" name="Group 49"/>
          <p:cNvGrpSpPr>
            <a:grpSpLocks/>
          </p:cNvGrpSpPr>
          <p:nvPr/>
        </p:nvGrpSpPr>
        <p:grpSpPr bwMode="auto">
          <a:xfrm>
            <a:off x="3853184" y="3699251"/>
            <a:ext cx="935038" cy="2447925"/>
            <a:chOff x="1429" y="1480"/>
            <a:chExt cx="589" cy="1542"/>
          </a:xfrm>
        </p:grpSpPr>
        <p:grpSp>
          <p:nvGrpSpPr>
            <p:cNvPr id="1664050" name="Group 50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4051" name="Rectangle 5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2" name="Rectangle 5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3" name="Rectangle 5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4" name="Rectangle 5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55" name="Group 55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4056" name="Rectangle 5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7" name="Rectangle 5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8" name="Rectangle 5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9" name="Rectangle 5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60" name="Group 60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4061" name="Rectangle 6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62" name="Rectangle 6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63" name="Rectangle 6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64" name="Rectangle 6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65" name="Group 65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4066" name="Rectangle 66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67" name="Text Box 67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4068" name="AutoShape 68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69" name="AutoShape 69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70" name="AutoShape 70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64071" name="Group 71"/>
          <p:cNvGrpSpPr>
            <a:grpSpLocks/>
          </p:cNvGrpSpPr>
          <p:nvPr/>
        </p:nvGrpSpPr>
        <p:grpSpPr bwMode="auto">
          <a:xfrm>
            <a:off x="5796284" y="962401"/>
            <a:ext cx="935038" cy="2447925"/>
            <a:chOff x="1429" y="1480"/>
            <a:chExt cx="589" cy="1542"/>
          </a:xfrm>
        </p:grpSpPr>
        <p:grpSp>
          <p:nvGrpSpPr>
            <p:cNvPr id="1664072" name="Group 72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4073" name="Rectangle 73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74" name="Rectangle 74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75" name="Rectangle 75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76" name="Rectangle 76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77" name="Group 77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4078" name="Rectangle 78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79" name="Rectangle 79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0" name="Rectangle 80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1" name="Rectangle 81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82" name="Group 82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4083" name="Rectangle 83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4" name="Rectangle 84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5" name="Rectangle 85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6" name="Rectangle 86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87" name="Group 87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4088" name="Rectangle 88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9" name="Text Box 89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4090" name="AutoShape 90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91" name="AutoShape 91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92" name="AutoShape 92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4093" name="Line 93"/>
          <p:cNvSpPr>
            <a:spLocks noChangeShapeType="1"/>
          </p:cNvSpPr>
          <p:nvPr/>
        </p:nvSpPr>
        <p:spPr bwMode="auto">
          <a:xfrm flipV="1">
            <a:off x="2845122" y="1033838"/>
            <a:ext cx="9350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094" name="Line 94"/>
          <p:cNvSpPr>
            <a:spLocks noChangeShapeType="1"/>
          </p:cNvSpPr>
          <p:nvPr/>
        </p:nvSpPr>
        <p:spPr bwMode="auto">
          <a:xfrm>
            <a:off x="2845122" y="2834063"/>
            <a:ext cx="1008062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095" name="Freeform 95"/>
          <p:cNvSpPr>
            <a:spLocks/>
          </p:cNvSpPr>
          <p:nvPr/>
        </p:nvSpPr>
        <p:spPr bwMode="auto">
          <a:xfrm>
            <a:off x="2916559" y="4058026"/>
            <a:ext cx="863600" cy="2665412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81" y="227"/>
              </a:cxn>
              <a:cxn ang="0">
                <a:pos x="317" y="1361"/>
              </a:cxn>
              <a:cxn ang="0">
                <a:pos x="589" y="1679"/>
              </a:cxn>
            </a:cxnLst>
            <a:rect l="0" t="0" r="r" b="b"/>
            <a:pathLst>
              <a:path w="589" h="1679">
                <a:moveTo>
                  <a:pt x="0" y="1"/>
                </a:moveTo>
                <a:cubicBezTo>
                  <a:pt x="64" y="0"/>
                  <a:pt x="128" y="0"/>
                  <a:pt x="181" y="227"/>
                </a:cubicBezTo>
                <a:cubicBezTo>
                  <a:pt x="234" y="454"/>
                  <a:pt x="249" y="1119"/>
                  <a:pt x="317" y="1361"/>
                </a:cubicBezTo>
                <a:cubicBezTo>
                  <a:pt x="385" y="1603"/>
                  <a:pt x="487" y="1641"/>
                  <a:pt x="589" y="167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096" name="Text Box 96"/>
          <p:cNvSpPr txBox="1">
            <a:spLocks noChangeArrowheads="1"/>
          </p:cNvSpPr>
          <p:nvPr/>
        </p:nvSpPr>
        <p:spPr bwMode="auto">
          <a:xfrm>
            <a:off x="3708722" y="6218613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0">
                <a:latin typeface="宋体"/>
              </a:rPr>
              <a:t>……</a:t>
            </a:r>
            <a:endParaRPr lang="zh-CN" altLang="en-US" sz="1800" b="0">
              <a:latin typeface="Arial" pitchFamily="34" charset="0"/>
            </a:endParaRPr>
          </a:p>
        </p:txBody>
      </p:sp>
      <p:sp>
        <p:nvSpPr>
          <p:cNvPr id="1664097" name="Line 97"/>
          <p:cNvSpPr>
            <a:spLocks noChangeShapeType="1"/>
          </p:cNvSpPr>
          <p:nvPr/>
        </p:nvSpPr>
        <p:spPr bwMode="auto">
          <a:xfrm flipV="1">
            <a:off x="4861247" y="962401"/>
            <a:ext cx="93503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098" name="Freeform 98"/>
          <p:cNvSpPr>
            <a:spLocks/>
          </p:cNvSpPr>
          <p:nvPr/>
        </p:nvSpPr>
        <p:spPr bwMode="auto">
          <a:xfrm>
            <a:off x="4861247" y="1899026"/>
            <a:ext cx="935037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9" y="318"/>
              </a:cxn>
              <a:cxn ang="0">
                <a:pos x="499" y="1044"/>
              </a:cxn>
              <a:cxn ang="0">
                <a:pos x="681" y="1225"/>
              </a:cxn>
            </a:cxnLst>
            <a:rect l="0" t="0" r="r" b="b"/>
            <a:pathLst>
              <a:path w="681" h="1225">
                <a:moveTo>
                  <a:pt x="0" y="0"/>
                </a:moveTo>
                <a:cubicBezTo>
                  <a:pt x="163" y="72"/>
                  <a:pt x="326" y="144"/>
                  <a:pt x="409" y="318"/>
                </a:cubicBezTo>
                <a:cubicBezTo>
                  <a:pt x="492" y="492"/>
                  <a:pt x="454" y="893"/>
                  <a:pt x="499" y="1044"/>
                </a:cubicBezTo>
                <a:cubicBezTo>
                  <a:pt x="544" y="1195"/>
                  <a:pt x="643" y="1195"/>
                  <a:pt x="681" y="122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099" name="Freeform 99"/>
          <p:cNvSpPr>
            <a:spLocks/>
          </p:cNvSpPr>
          <p:nvPr/>
        </p:nvSpPr>
        <p:spPr bwMode="auto">
          <a:xfrm>
            <a:off x="4861247" y="3122988"/>
            <a:ext cx="935037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136"/>
              </a:cxn>
              <a:cxn ang="0">
                <a:pos x="408" y="453"/>
              </a:cxn>
              <a:cxn ang="0">
                <a:pos x="635" y="590"/>
              </a:cxn>
            </a:cxnLst>
            <a:rect l="0" t="0" r="r" b="b"/>
            <a:pathLst>
              <a:path w="635" h="590">
                <a:moveTo>
                  <a:pt x="0" y="0"/>
                </a:moveTo>
                <a:cubicBezTo>
                  <a:pt x="102" y="30"/>
                  <a:pt x="204" y="61"/>
                  <a:pt x="272" y="136"/>
                </a:cubicBezTo>
                <a:cubicBezTo>
                  <a:pt x="340" y="211"/>
                  <a:pt x="348" y="377"/>
                  <a:pt x="408" y="453"/>
                </a:cubicBezTo>
                <a:cubicBezTo>
                  <a:pt x="468" y="529"/>
                  <a:pt x="551" y="559"/>
                  <a:pt x="635" y="59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00" name="Line 100"/>
          <p:cNvSpPr>
            <a:spLocks noChangeShapeType="1"/>
          </p:cNvSpPr>
          <p:nvPr/>
        </p:nvSpPr>
        <p:spPr bwMode="auto">
          <a:xfrm>
            <a:off x="4861247" y="3986588"/>
            <a:ext cx="935037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01" name="Line 101"/>
          <p:cNvSpPr>
            <a:spLocks noChangeShapeType="1"/>
          </p:cNvSpPr>
          <p:nvPr/>
        </p:nvSpPr>
        <p:spPr bwMode="auto">
          <a:xfrm>
            <a:off x="4788222" y="4562851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02" name="Line 102"/>
          <p:cNvSpPr>
            <a:spLocks noChangeShapeType="1"/>
          </p:cNvSpPr>
          <p:nvPr/>
        </p:nvSpPr>
        <p:spPr bwMode="auto">
          <a:xfrm>
            <a:off x="4861247" y="5859838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03" name="Line 103"/>
          <p:cNvSpPr>
            <a:spLocks noChangeShapeType="1"/>
          </p:cNvSpPr>
          <p:nvPr/>
        </p:nvSpPr>
        <p:spPr bwMode="auto">
          <a:xfrm flipV="1">
            <a:off x="6156647" y="3554788"/>
            <a:ext cx="0" cy="259238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4104" name="Group 104"/>
          <p:cNvGrpSpPr>
            <a:grpSpLocks/>
          </p:cNvGrpSpPr>
          <p:nvPr/>
        </p:nvGrpSpPr>
        <p:grpSpPr bwMode="auto">
          <a:xfrm>
            <a:off x="7885434" y="962401"/>
            <a:ext cx="719138" cy="2446337"/>
            <a:chOff x="4558" y="527"/>
            <a:chExt cx="453" cy="1541"/>
          </a:xfrm>
        </p:grpSpPr>
        <p:grpSp>
          <p:nvGrpSpPr>
            <p:cNvPr id="1664105" name="Group 105"/>
            <p:cNvGrpSpPr>
              <a:grpSpLocks/>
            </p:cNvGrpSpPr>
            <p:nvPr/>
          </p:nvGrpSpPr>
          <p:grpSpPr bwMode="auto">
            <a:xfrm>
              <a:off x="4558" y="527"/>
              <a:ext cx="453" cy="362"/>
              <a:chOff x="1429" y="1480"/>
              <a:chExt cx="453" cy="362"/>
            </a:xfrm>
          </p:grpSpPr>
          <p:sp>
            <p:nvSpPr>
              <p:cNvPr id="1664106" name="Rectangle 10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07" name="Rectangle 10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08" name="Rectangle 10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09" name="Rectangle 10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110" name="Group 110"/>
            <p:cNvGrpSpPr>
              <a:grpSpLocks/>
            </p:cNvGrpSpPr>
            <p:nvPr/>
          </p:nvGrpSpPr>
          <p:grpSpPr bwMode="auto">
            <a:xfrm>
              <a:off x="4558" y="889"/>
              <a:ext cx="453" cy="362"/>
              <a:chOff x="1429" y="1480"/>
              <a:chExt cx="453" cy="362"/>
            </a:xfrm>
          </p:grpSpPr>
          <p:sp>
            <p:nvSpPr>
              <p:cNvPr id="1664111" name="Rectangle 11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2" name="Rectangle 1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3" name="Rectangle 11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4" name="Rectangle 11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115" name="Group 115"/>
            <p:cNvGrpSpPr>
              <a:grpSpLocks/>
            </p:cNvGrpSpPr>
            <p:nvPr/>
          </p:nvGrpSpPr>
          <p:grpSpPr bwMode="auto">
            <a:xfrm>
              <a:off x="4558" y="1706"/>
              <a:ext cx="453" cy="362"/>
              <a:chOff x="1429" y="1480"/>
              <a:chExt cx="453" cy="362"/>
            </a:xfrm>
          </p:grpSpPr>
          <p:sp>
            <p:nvSpPr>
              <p:cNvPr id="1664116" name="Rectangle 11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7" name="Rectangle 11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8" name="Rectangle 11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9" name="Rectangle 11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120" name="Group 120"/>
            <p:cNvGrpSpPr>
              <a:grpSpLocks/>
            </p:cNvGrpSpPr>
            <p:nvPr/>
          </p:nvGrpSpPr>
          <p:grpSpPr bwMode="auto">
            <a:xfrm>
              <a:off x="4558" y="1252"/>
              <a:ext cx="453" cy="454"/>
              <a:chOff x="1429" y="2205"/>
              <a:chExt cx="453" cy="454"/>
            </a:xfrm>
          </p:grpSpPr>
          <p:sp>
            <p:nvSpPr>
              <p:cNvPr id="1664121" name="Rectangle 121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22" name="Text Box 122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</p:grpSp>
      <p:sp>
        <p:nvSpPr>
          <p:cNvPr id="1664123" name="Line 123"/>
          <p:cNvSpPr>
            <a:spLocks noChangeShapeType="1"/>
          </p:cNvSpPr>
          <p:nvPr/>
        </p:nvSpPr>
        <p:spPr bwMode="auto">
          <a:xfrm flipV="1">
            <a:off x="6804347" y="1033838"/>
            <a:ext cx="1008062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24" name="Text Box 124"/>
          <p:cNvSpPr txBox="1">
            <a:spLocks noChangeAspect="1" noChangeArrowheads="1"/>
          </p:cNvSpPr>
          <p:nvPr/>
        </p:nvSpPr>
        <p:spPr bwMode="auto">
          <a:xfrm>
            <a:off x="397197" y="2114926"/>
            <a:ext cx="1223962" cy="707886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页表基址</a:t>
            </a: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寄存器</a:t>
            </a:r>
          </a:p>
        </p:txBody>
      </p:sp>
      <p:sp>
        <p:nvSpPr>
          <p:cNvPr id="1664125" name="Text Box 125"/>
          <p:cNvSpPr txBox="1">
            <a:spLocks noChangeAspect="1" noChangeArrowheads="1"/>
          </p:cNvSpPr>
          <p:nvPr/>
        </p:nvSpPr>
        <p:spPr bwMode="auto">
          <a:xfrm>
            <a:off x="3421384" y="530601"/>
            <a:ext cx="1511300" cy="4001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第二级页表</a:t>
            </a:r>
          </a:p>
        </p:txBody>
      </p:sp>
      <p:sp>
        <p:nvSpPr>
          <p:cNvPr id="1664126" name="Text Box 126"/>
          <p:cNvSpPr txBox="1">
            <a:spLocks noChangeAspect="1" noChangeArrowheads="1"/>
          </p:cNvSpPr>
          <p:nvPr/>
        </p:nvSpPr>
        <p:spPr bwMode="auto">
          <a:xfrm>
            <a:off x="1549722" y="1467226"/>
            <a:ext cx="1511300" cy="4001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第一级页表</a:t>
            </a:r>
          </a:p>
        </p:txBody>
      </p:sp>
      <p:sp>
        <p:nvSpPr>
          <p:cNvPr id="1664127" name="Text Box 127"/>
          <p:cNvSpPr txBox="1">
            <a:spLocks noChangeAspect="1" noChangeArrowheads="1"/>
          </p:cNvSpPr>
          <p:nvPr/>
        </p:nvSpPr>
        <p:spPr bwMode="auto">
          <a:xfrm>
            <a:off x="5364484" y="530601"/>
            <a:ext cx="1511300" cy="4001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第三级页表</a:t>
            </a:r>
          </a:p>
        </p:txBody>
      </p:sp>
      <p:sp>
        <p:nvSpPr>
          <p:cNvPr id="1664128" name="Line 128"/>
          <p:cNvSpPr>
            <a:spLocks noChangeShapeType="1"/>
          </p:cNvSpPr>
          <p:nvPr/>
        </p:nvSpPr>
        <p:spPr bwMode="auto">
          <a:xfrm flipV="1">
            <a:off x="8245797" y="3554788"/>
            <a:ext cx="0" cy="259238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29" name="Text Box 129"/>
          <p:cNvSpPr txBox="1">
            <a:spLocks noChangeAspect="1" noChangeArrowheads="1"/>
          </p:cNvSpPr>
          <p:nvPr/>
        </p:nvSpPr>
        <p:spPr bwMode="auto">
          <a:xfrm>
            <a:off x="7596509" y="530601"/>
            <a:ext cx="1223963" cy="4001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主存实页</a:t>
            </a:r>
          </a:p>
        </p:txBody>
      </p:sp>
      <p:sp>
        <p:nvSpPr>
          <p:cNvPr id="1664130" name="Freeform 130"/>
          <p:cNvSpPr>
            <a:spLocks/>
          </p:cNvSpPr>
          <p:nvPr/>
        </p:nvSpPr>
        <p:spPr bwMode="auto">
          <a:xfrm>
            <a:off x="6804347" y="1899026"/>
            <a:ext cx="935037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9" y="318"/>
              </a:cxn>
              <a:cxn ang="0">
                <a:pos x="499" y="1044"/>
              </a:cxn>
              <a:cxn ang="0">
                <a:pos x="681" y="1225"/>
              </a:cxn>
            </a:cxnLst>
            <a:rect l="0" t="0" r="r" b="b"/>
            <a:pathLst>
              <a:path w="681" h="1225">
                <a:moveTo>
                  <a:pt x="0" y="0"/>
                </a:moveTo>
                <a:cubicBezTo>
                  <a:pt x="163" y="72"/>
                  <a:pt x="326" y="144"/>
                  <a:pt x="409" y="318"/>
                </a:cubicBezTo>
                <a:cubicBezTo>
                  <a:pt x="492" y="492"/>
                  <a:pt x="454" y="893"/>
                  <a:pt x="499" y="1044"/>
                </a:cubicBezTo>
                <a:cubicBezTo>
                  <a:pt x="544" y="1195"/>
                  <a:pt x="643" y="1195"/>
                  <a:pt x="681" y="122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31" name="Freeform 131"/>
          <p:cNvSpPr>
            <a:spLocks/>
          </p:cNvSpPr>
          <p:nvPr/>
        </p:nvSpPr>
        <p:spPr bwMode="auto">
          <a:xfrm>
            <a:off x="6804347" y="3122988"/>
            <a:ext cx="935037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136"/>
              </a:cxn>
              <a:cxn ang="0">
                <a:pos x="408" y="453"/>
              </a:cxn>
              <a:cxn ang="0">
                <a:pos x="635" y="590"/>
              </a:cxn>
            </a:cxnLst>
            <a:rect l="0" t="0" r="r" b="b"/>
            <a:pathLst>
              <a:path w="635" h="590">
                <a:moveTo>
                  <a:pt x="0" y="0"/>
                </a:moveTo>
                <a:cubicBezTo>
                  <a:pt x="102" y="30"/>
                  <a:pt x="204" y="61"/>
                  <a:pt x="272" y="136"/>
                </a:cubicBezTo>
                <a:cubicBezTo>
                  <a:pt x="340" y="211"/>
                  <a:pt x="348" y="377"/>
                  <a:pt x="408" y="453"/>
                </a:cubicBezTo>
                <a:cubicBezTo>
                  <a:pt x="468" y="529"/>
                  <a:pt x="551" y="559"/>
                  <a:pt x="635" y="59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4132" name="Group 132"/>
          <p:cNvGrpSpPr>
            <a:grpSpLocks/>
          </p:cNvGrpSpPr>
          <p:nvPr/>
        </p:nvGrpSpPr>
        <p:grpSpPr bwMode="auto">
          <a:xfrm>
            <a:off x="611510" y="5139115"/>
            <a:ext cx="2305050" cy="1439863"/>
            <a:chOff x="294" y="3158"/>
            <a:chExt cx="1452" cy="907"/>
          </a:xfrm>
        </p:grpSpPr>
        <p:sp>
          <p:nvSpPr>
            <p:cNvPr id="1664133" name="Rectangle 133"/>
            <p:cNvSpPr>
              <a:spLocks noChangeArrowheads="1"/>
            </p:cNvSpPr>
            <p:nvPr/>
          </p:nvSpPr>
          <p:spPr bwMode="auto">
            <a:xfrm>
              <a:off x="294" y="3570"/>
              <a:ext cx="726" cy="227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34" name="Rectangle 134"/>
            <p:cNvSpPr>
              <a:spLocks noChangeArrowheads="1"/>
            </p:cNvSpPr>
            <p:nvPr/>
          </p:nvSpPr>
          <p:spPr bwMode="auto">
            <a:xfrm>
              <a:off x="1020" y="3570"/>
              <a:ext cx="726" cy="227"/>
            </a:xfrm>
            <a:prstGeom prst="rect">
              <a:avLst/>
            </a:prstGeom>
            <a:solidFill>
              <a:srgbClr val="FF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dirty="0">
                  <a:solidFill>
                    <a:srgbClr val="008000"/>
                  </a:solidFill>
                </a:rPr>
                <a:t>N</a:t>
              </a:r>
              <a:r>
                <a:rPr lang="en-US" altLang="zh-CN" sz="1800" baseline="-25000" dirty="0">
                  <a:solidFill>
                    <a:srgbClr val="008000"/>
                  </a:solidFill>
                </a:rPr>
                <a:t>P</a:t>
              </a:r>
            </a:p>
          </p:txBody>
        </p:sp>
        <p:sp>
          <p:nvSpPr>
            <p:cNvPr id="1664135" name="Text Box 135"/>
            <p:cNvSpPr txBox="1">
              <a:spLocks noChangeAspect="1" noChangeArrowheads="1"/>
            </p:cNvSpPr>
            <p:nvPr/>
          </p:nvSpPr>
          <p:spPr bwMode="auto">
            <a:xfrm>
              <a:off x="294" y="3158"/>
              <a:ext cx="998" cy="252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2000" dirty="0">
                  <a:solidFill>
                    <a:srgbClr val="0000FF"/>
                  </a:solidFill>
                  <a:latin typeface="+mn-lt"/>
                </a:rPr>
                <a:t>程序虚地址</a:t>
              </a:r>
            </a:p>
          </p:txBody>
        </p:sp>
        <p:sp>
          <p:nvSpPr>
            <p:cNvPr id="1664136" name="Line 136"/>
            <p:cNvSpPr>
              <a:spLocks noChangeShapeType="1"/>
            </p:cNvSpPr>
            <p:nvPr/>
          </p:nvSpPr>
          <p:spPr bwMode="auto">
            <a:xfrm>
              <a:off x="294" y="3843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37" name="Line 137"/>
            <p:cNvSpPr>
              <a:spLocks noChangeShapeType="1"/>
            </p:cNvSpPr>
            <p:nvPr/>
          </p:nvSpPr>
          <p:spPr bwMode="auto">
            <a:xfrm>
              <a:off x="1020" y="3843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38" name="Line 138"/>
            <p:cNvSpPr>
              <a:spLocks noChangeShapeType="1"/>
            </p:cNvSpPr>
            <p:nvPr/>
          </p:nvSpPr>
          <p:spPr bwMode="auto">
            <a:xfrm>
              <a:off x="1745" y="3843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39" name="Text Box 139"/>
            <p:cNvSpPr txBox="1">
              <a:spLocks noChangeAspect="1" noChangeArrowheads="1"/>
            </p:cNvSpPr>
            <p:nvPr/>
          </p:nvSpPr>
          <p:spPr bwMode="auto">
            <a:xfrm>
              <a:off x="1165" y="3813"/>
              <a:ext cx="403" cy="252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000" dirty="0">
                  <a:solidFill>
                    <a:srgbClr val="0000FF"/>
                  </a:solidFill>
                  <a:latin typeface="+mn-lt"/>
                  <a:ea typeface="+mn-ea"/>
                </a:rPr>
                <a:t>P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+mn-lt"/>
                  <a:ea typeface="+mn-ea"/>
                </a:rPr>
                <a:t>位</a:t>
              </a:r>
            </a:p>
          </p:txBody>
        </p:sp>
        <p:sp>
          <p:nvSpPr>
            <p:cNvPr id="1664140" name="Text Box 140"/>
            <p:cNvSpPr txBox="1">
              <a:spLocks noChangeAspect="1" noChangeArrowheads="1"/>
            </p:cNvSpPr>
            <p:nvPr/>
          </p:nvSpPr>
          <p:spPr bwMode="auto">
            <a:xfrm>
              <a:off x="418" y="3813"/>
              <a:ext cx="453" cy="252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000" dirty="0">
                  <a:solidFill>
                    <a:srgbClr val="0000FF"/>
                  </a:solidFill>
                  <a:latin typeface="+mn-lt"/>
                </a:rPr>
                <a:t>V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+mn-lt"/>
                </a:rPr>
                <a:t>位</a:t>
              </a:r>
            </a:p>
          </p:txBody>
        </p:sp>
        <p:sp>
          <p:nvSpPr>
            <p:cNvPr id="1664141" name="Line 141"/>
            <p:cNvSpPr>
              <a:spLocks noChangeShapeType="1"/>
            </p:cNvSpPr>
            <p:nvPr/>
          </p:nvSpPr>
          <p:spPr bwMode="auto">
            <a:xfrm flipH="1">
              <a:off x="294" y="3933"/>
              <a:ext cx="1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42" name="Line 142"/>
            <p:cNvSpPr>
              <a:spLocks noChangeShapeType="1"/>
            </p:cNvSpPr>
            <p:nvPr/>
          </p:nvSpPr>
          <p:spPr bwMode="auto">
            <a:xfrm>
              <a:off x="793" y="3933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43" name="Line 143"/>
            <p:cNvSpPr>
              <a:spLocks noChangeShapeType="1"/>
            </p:cNvSpPr>
            <p:nvPr/>
          </p:nvSpPr>
          <p:spPr bwMode="auto">
            <a:xfrm flipH="1">
              <a:off x="1020" y="3933"/>
              <a:ext cx="1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44" name="Line 144"/>
            <p:cNvSpPr>
              <a:spLocks noChangeShapeType="1"/>
            </p:cNvSpPr>
            <p:nvPr/>
          </p:nvSpPr>
          <p:spPr bwMode="auto">
            <a:xfrm>
              <a:off x="1519" y="3933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45" name="Text Box 145"/>
            <p:cNvSpPr txBox="1">
              <a:spLocks noChangeArrowheads="1"/>
            </p:cNvSpPr>
            <p:nvPr/>
          </p:nvSpPr>
          <p:spPr bwMode="auto">
            <a:xfrm>
              <a:off x="1246" y="3162"/>
              <a:ext cx="36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 dirty="0">
                  <a:solidFill>
                    <a:srgbClr val="008000"/>
                  </a:solidFill>
                </a:rPr>
                <a:t>N</a:t>
              </a:r>
              <a:r>
                <a:rPr lang="en-US" altLang="zh-CN" sz="1800" baseline="-25000" dirty="0">
                  <a:solidFill>
                    <a:srgbClr val="008000"/>
                  </a:solidFill>
                </a:rPr>
                <a:t>V</a:t>
              </a:r>
              <a:endParaRPr lang="zh-CN" altLang="en-US" sz="1800" baseline="-25000" dirty="0">
                <a:solidFill>
                  <a:srgbClr val="008000"/>
                </a:solidFill>
              </a:endParaRPr>
            </a:p>
          </p:txBody>
        </p:sp>
        <p:sp>
          <p:nvSpPr>
            <p:cNvPr id="1664146" name="AutoShape 146"/>
            <p:cNvSpPr>
              <a:spLocks/>
            </p:cNvSpPr>
            <p:nvPr/>
          </p:nvSpPr>
          <p:spPr bwMode="auto">
            <a:xfrm rot="16200000">
              <a:off x="952" y="2731"/>
              <a:ext cx="136" cy="1451"/>
            </a:xfrm>
            <a:prstGeom prst="rightBrace">
              <a:avLst>
                <a:gd name="adj1" fmla="val 57347"/>
                <a:gd name="adj2" fmla="val 49800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4147" name="AutoShape 147"/>
          <p:cNvSpPr>
            <a:spLocks/>
          </p:cNvSpPr>
          <p:nvPr/>
        </p:nvSpPr>
        <p:spPr bwMode="auto">
          <a:xfrm rot="10800000">
            <a:off x="1692597" y="3770688"/>
            <a:ext cx="144462" cy="576263"/>
          </a:xfrm>
          <a:prstGeom prst="rightBrace">
            <a:avLst>
              <a:gd name="adj1" fmla="val 79190"/>
              <a:gd name="adj2" fmla="val 49343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48" name="Text Box 148"/>
          <p:cNvSpPr txBox="1">
            <a:spLocks noChangeAspect="1" noChangeArrowheads="1"/>
          </p:cNvSpPr>
          <p:nvPr/>
        </p:nvSpPr>
        <p:spPr bwMode="auto">
          <a:xfrm>
            <a:off x="75926" y="3699251"/>
            <a:ext cx="1760538" cy="707886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+mn-lt"/>
              </a:rPr>
              <a:t>每个</a:t>
            </a:r>
            <a:r>
              <a:rPr kumimoji="1" lang="en-US" altLang="zh-CN" sz="2000" dirty="0">
                <a:solidFill>
                  <a:srgbClr val="008000"/>
                </a:solidFill>
                <a:latin typeface="+mn-lt"/>
              </a:rPr>
              <a:t>PTE</a:t>
            </a:r>
            <a:r>
              <a:rPr kumimoji="1" lang="zh-CN" altLang="en-US" sz="2000" dirty="0">
                <a:solidFill>
                  <a:srgbClr val="008000"/>
                </a:solidFill>
                <a:latin typeface="+mn-lt"/>
              </a:rPr>
              <a:t>需</a:t>
            </a:r>
          </a:p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008000"/>
                </a:solidFill>
                <a:latin typeface="+mn-lt"/>
              </a:rPr>
              <a:t>m</a:t>
            </a:r>
            <a:r>
              <a:rPr kumimoji="1" lang="zh-CN" altLang="en-US" sz="2000" dirty="0">
                <a:solidFill>
                  <a:srgbClr val="008000"/>
                </a:solidFill>
                <a:latin typeface="+mn-lt"/>
              </a:rPr>
              <a:t>个编址单元</a:t>
            </a:r>
          </a:p>
        </p:txBody>
      </p:sp>
      <p:sp>
        <p:nvSpPr>
          <p:cNvPr id="1664149" name="AutoShape 149"/>
          <p:cNvSpPr>
            <a:spLocks noChangeArrowheads="1"/>
          </p:cNvSpPr>
          <p:nvPr/>
        </p:nvSpPr>
        <p:spPr bwMode="auto">
          <a:xfrm>
            <a:off x="468634" y="4418388"/>
            <a:ext cx="1944688" cy="576263"/>
          </a:xfrm>
          <a:prstGeom prst="wedgeRoundRectCallout">
            <a:avLst>
              <a:gd name="adj1" fmla="val 81019"/>
              <a:gd name="adj2" fmla="val -15014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+mn-lt"/>
              </a:rPr>
              <a:t>2</a:t>
            </a:r>
            <a:r>
              <a:rPr lang="en-US" altLang="zh-CN" sz="2000" baseline="30000" dirty="0">
                <a:latin typeface="+mn-lt"/>
              </a:rPr>
              <a:t>P</a:t>
            </a:r>
            <a:r>
              <a:rPr lang="en-US" altLang="zh-CN" sz="2000" dirty="0">
                <a:latin typeface="+mn-lt"/>
              </a:rPr>
              <a:t>/m</a:t>
            </a:r>
            <a:r>
              <a:rPr lang="zh-CN" altLang="en-US" sz="2000" dirty="0">
                <a:latin typeface="+mn-lt"/>
              </a:rPr>
              <a:t>个分支</a:t>
            </a:r>
          </a:p>
        </p:txBody>
      </p:sp>
      <p:sp>
        <p:nvSpPr>
          <p:cNvPr id="1664150" name="AutoShape 150"/>
          <p:cNvSpPr>
            <a:spLocks noChangeArrowheads="1"/>
          </p:cNvSpPr>
          <p:nvPr/>
        </p:nvSpPr>
        <p:spPr bwMode="auto">
          <a:xfrm>
            <a:off x="5724847" y="5139113"/>
            <a:ext cx="2016125" cy="576263"/>
          </a:xfrm>
          <a:prstGeom prst="wedgeRoundRectCallout">
            <a:avLst>
              <a:gd name="adj1" fmla="val -71338"/>
              <a:gd name="adj2" fmla="val -12575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+mn-lt"/>
              </a:rPr>
              <a:t>(2</a:t>
            </a:r>
            <a:r>
              <a:rPr lang="en-US" altLang="zh-CN" sz="2000" baseline="30000" dirty="0">
                <a:latin typeface="+mn-lt"/>
              </a:rPr>
              <a:t>P</a:t>
            </a:r>
            <a:r>
              <a:rPr lang="en-US" altLang="zh-CN" sz="2000" dirty="0">
                <a:latin typeface="+mn-lt"/>
              </a:rPr>
              <a:t>/m)</a:t>
            </a:r>
            <a:r>
              <a:rPr lang="en-US" altLang="zh-CN" sz="2000" baseline="30000" dirty="0">
                <a:latin typeface="+mn-lt"/>
              </a:rPr>
              <a:t>2 </a:t>
            </a:r>
            <a:r>
              <a:rPr lang="zh-CN" altLang="en-US" sz="2000" dirty="0">
                <a:latin typeface="+mn-lt"/>
              </a:rPr>
              <a:t>个分支</a:t>
            </a:r>
          </a:p>
        </p:txBody>
      </p:sp>
      <p:sp>
        <p:nvSpPr>
          <p:cNvPr id="1664151" name="AutoShape 151"/>
          <p:cNvSpPr>
            <a:spLocks noChangeArrowheads="1"/>
          </p:cNvSpPr>
          <p:nvPr/>
        </p:nvSpPr>
        <p:spPr bwMode="auto">
          <a:xfrm>
            <a:off x="6372547" y="4275513"/>
            <a:ext cx="2016125" cy="576263"/>
          </a:xfrm>
          <a:prstGeom prst="wedgeRoundRectCallout">
            <a:avLst>
              <a:gd name="adj1" fmla="val -3699"/>
              <a:gd name="adj2" fmla="val -11776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+mn-lt"/>
              </a:rPr>
              <a:t>(2</a:t>
            </a:r>
            <a:r>
              <a:rPr lang="en-US" altLang="zh-CN" sz="2000" baseline="30000" dirty="0">
                <a:latin typeface="+mn-lt"/>
              </a:rPr>
              <a:t>P</a:t>
            </a:r>
            <a:r>
              <a:rPr lang="en-US" altLang="zh-CN" sz="2000" dirty="0">
                <a:latin typeface="+mn-lt"/>
              </a:rPr>
              <a:t>/m)</a:t>
            </a:r>
            <a:r>
              <a:rPr lang="en-US" altLang="zh-CN" sz="2000" baseline="30000" dirty="0">
                <a:latin typeface="+mn-lt"/>
              </a:rPr>
              <a:t>3 </a:t>
            </a:r>
            <a:r>
              <a:rPr lang="zh-CN" altLang="en-US" sz="2000" dirty="0">
                <a:latin typeface="+mn-lt"/>
              </a:rPr>
              <a:t>个分支</a:t>
            </a:r>
          </a:p>
        </p:txBody>
      </p:sp>
      <p:sp>
        <p:nvSpPr>
          <p:cNvPr id="155" name="标题 2">
            <a:extLst>
              <a:ext uri="{FF2B5EF4-FFF2-40B4-BE49-F238E27FC236}">
                <a16:creationId xmlns:a16="http://schemas.microsoft.com/office/drawing/2014/main" id="{8D8152BD-E03A-4A5F-9EBD-8F74369C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zh-CN" altLang="en-US" dirty="0"/>
              <a:t>五、解决虚拟存储器的问题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FF6600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多级页表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1C3F32-7E11-45B7-B048-BD55B12FF4CF}"/>
              </a:ext>
            </a:extLst>
          </p:cNvPr>
          <p:cNvSpPr/>
          <p:nvPr/>
        </p:nvSpPr>
        <p:spPr>
          <a:xfrm>
            <a:off x="1060671" y="702002"/>
            <a:ext cx="1905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Radix-Tree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073EC0-AC11-4CDD-9AEC-524A104E4A7D}"/>
              </a:ext>
            </a:extLst>
          </p:cNvPr>
          <p:cNvSpPr/>
          <p:nvPr/>
        </p:nvSpPr>
        <p:spPr>
          <a:xfrm>
            <a:off x="4420075" y="6167045"/>
            <a:ext cx="3497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页表的每行称为一个</a:t>
            </a:r>
            <a:r>
              <a:rPr lang="zh-CN" altLang="en-US" sz="2000" dirty="0">
                <a:solidFill>
                  <a:srgbClr val="FF0000"/>
                </a:solidFill>
              </a:rPr>
              <a:t>页表项</a:t>
            </a:r>
            <a:br>
              <a:rPr lang="en-US" altLang="zh-CN" sz="2000" dirty="0"/>
            </a:b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FF0000"/>
                </a:solidFill>
              </a:rPr>
              <a:t>PTE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P</a:t>
            </a:r>
            <a:r>
              <a:rPr lang="zh-CN" altLang="en-US" sz="2000" dirty="0"/>
              <a:t>age </a:t>
            </a:r>
            <a:r>
              <a:rPr lang="zh-CN" altLang="en-US" sz="2000" dirty="0">
                <a:solidFill>
                  <a:srgbClr val="FF0000"/>
                </a:solidFill>
              </a:rPr>
              <a:t>T</a:t>
            </a:r>
            <a:r>
              <a:rPr lang="zh-CN" altLang="en-US" sz="2000" dirty="0"/>
              <a:t>able </a:t>
            </a:r>
            <a:r>
              <a:rPr lang="zh-CN" altLang="en-US" sz="2000" dirty="0">
                <a:solidFill>
                  <a:srgbClr val="FF0000"/>
                </a:solidFill>
              </a:rPr>
              <a:t>E</a:t>
            </a:r>
            <a:r>
              <a:rPr lang="zh-CN" altLang="en-US" sz="2000" dirty="0"/>
              <a:t>ntry）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4149" grpId="0" animBg="1"/>
      <p:bldP spid="1664150" grpId="0" animBg="1"/>
      <p:bldP spid="16641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0C5E63-EBB9-4775-83A5-26F3866BFF99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20688"/>
            <a:ext cx="8713093" cy="6084912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页表级数 </a:t>
            </a:r>
            <a:r>
              <a:rPr lang="en-US" altLang="zh-CN" i="1" dirty="0" err="1">
                <a:solidFill>
                  <a:srgbClr val="FF0000"/>
                </a:solidFill>
              </a:rPr>
              <a:t>i</a:t>
            </a:r>
            <a:r>
              <a:rPr lang="zh-CN" altLang="en-US" dirty="0"/>
              <a:t>，则：</a:t>
            </a:r>
            <a:r>
              <a:rPr lang="en-US" altLang="zh-CN" dirty="0"/>
              <a:t>(2</a:t>
            </a:r>
            <a:r>
              <a:rPr lang="en-US" altLang="zh-CN" baseline="50000" dirty="0"/>
              <a:t>P</a:t>
            </a:r>
            <a:r>
              <a:rPr lang="en-US" altLang="zh-CN" dirty="0"/>
              <a:t>/m)</a:t>
            </a:r>
            <a:r>
              <a:rPr lang="en-US" altLang="zh-CN" i="1" baseline="50000" dirty="0" err="1"/>
              <a:t>i</a:t>
            </a:r>
            <a:r>
              <a:rPr lang="en-US" altLang="zh-CN" baseline="30000" dirty="0"/>
              <a:t> 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en-US" altLang="zh-CN" baseline="50000" dirty="0"/>
              <a:t>V</a:t>
            </a:r>
            <a:r>
              <a:rPr lang="zh-CN" altLang="en-US" dirty="0"/>
              <a:t>，</a:t>
            </a:r>
          </a:p>
          <a:p>
            <a:pPr marL="355600" indent="-355600">
              <a:buFont typeface="Wingdings" pitchFamily="2" charset="2"/>
              <a:buNone/>
            </a:pPr>
            <a:r>
              <a:rPr lang="zh-CN" altLang="en-US" dirty="0"/>
              <a:t>两边取以</a:t>
            </a:r>
            <a:r>
              <a:rPr lang="en-US" altLang="zh-CN" dirty="0"/>
              <a:t>2</a:t>
            </a:r>
            <a:r>
              <a:rPr lang="zh-CN" altLang="en-US" dirty="0"/>
              <a:t>为底的对数，得：</a:t>
            </a:r>
            <a:endParaRPr lang="en-US" altLang="zh-CN" dirty="0"/>
          </a:p>
          <a:p>
            <a:pPr marL="355600" indent="-355600">
              <a:buFont typeface="Wingdings" pitchFamily="2" charset="2"/>
              <a:buNone/>
            </a:pPr>
            <a:r>
              <a:rPr lang="en-US" altLang="zh-CN" i="1" dirty="0" err="1">
                <a:solidFill>
                  <a:srgbClr val="FF0000"/>
                </a:solidFill>
              </a:rPr>
              <a:t>i</a:t>
            </a:r>
            <a:r>
              <a:rPr lang="zh-CN" altLang="en-US" dirty="0"/>
              <a:t>＝</a:t>
            </a:r>
            <a:r>
              <a:rPr lang="en-US" altLang="zh-CN" dirty="0"/>
              <a:t>[log</a:t>
            </a:r>
            <a:r>
              <a:rPr lang="en-US" altLang="zh-CN" baseline="-25000" dirty="0"/>
              <a:t>2</a:t>
            </a:r>
            <a:r>
              <a:rPr lang="en-US" altLang="zh-CN" dirty="0"/>
              <a:t>2</a:t>
            </a:r>
            <a:r>
              <a:rPr lang="en-US" altLang="zh-CN" baseline="50000" dirty="0"/>
              <a:t>V</a:t>
            </a:r>
            <a:r>
              <a:rPr lang="en-US" altLang="zh-CN" dirty="0"/>
              <a:t>/(log</a:t>
            </a:r>
            <a:r>
              <a:rPr lang="en-US" altLang="zh-CN" baseline="-25000" dirty="0"/>
              <a:t>2</a:t>
            </a:r>
            <a:r>
              <a:rPr lang="en-US" altLang="zh-CN" dirty="0"/>
              <a:t>2</a:t>
            </a:r>
            <a:r>
              <a:rPr lang="en-US" altLang="zh-CN" baseline="50000" dirty="0"/>
              <a:t>P</a:t>
            </a:r>
            <a:r>
              <a:rPr lang="en-US" altLang="zh-CN" dirty="0"/>
              <a:t>-log</a:t>
            </a:r>
            <a:r>
              <a:rPr lang="en-US" altLang="zh-CN" baseline="-25000" dirty="0"/>
              <a:t>2</a:t>
            </a:r>
            <a:r>
              <a:rPr lang="en-US" altLang="zh-CN" dirty="0"/>
              <a:t>m)]</a:t>
            </a:r>
            <a:r>
              <a:rPr lang="zh-CN" altLang="en-US" dirty="0"/>
              <a:t>＝ </a:t>
            </a:r>
            <a:r>
              <a:rPr lang="en-US" altLang="zh-CN" dirty="0"/>
              <a:t>[V/(P-log</a:t>
            </a:r>
            <a:r>
              <a:rPr lang="en-US" altLang="zh-CN" baseline="-25000" dirty="0"/>
              <a:t>2</a:t>
            </a:r>
            <a:r>
              <a:rPr lang="en-US" altLang="zh-CN" dirty="0"/>
              <a:t>m)]</a:t>
            </a:r>
            <a:r>
              <a:rPr lang="zh-CN" altLang="en-US" dirty="0"/>
              <a:t>＝ </a:t>
            </a:r>
            <a:r>
              <a:rPr lang="en-US" altLang="zh-CN" dirty="0"/>
              <a:t>[V/(P-N</a:t>
            </a:r>
            <a:r>
              <a:rPr lang="en-US" altLang="zh-CN" i="1" baseline="-25000" dirty="0"/>
              <a:t>e</a:t>
            </a:r>
            <a:r>
              <a:rPr lang="en-US" altLang="zh-CN" dirty="0"/>
              <a:t>)]</a:t>
            </a:r>
            <a:endParaRPr lang="zh-CN" altLang="en-US" dirty="0"/>
          </a:p>
          <a:p>
            <a:pPr marL="355600" indent="-355600">
              <a:spcBef>
                <a:spcPts val="0"/>
              </a:spcBef>
              <a:buFont typeface="Wingdings" pitchFamily="2" charset="2"/>
              <a:buNone/>
            </a:pPr>
            <a:endParaRPr lang="en-US" altLang="zh-CN" dirty="0"/>
          </a:p>
          <a:p>
            <a:pPr marL="355600" indent="-355600">
              <a:spcBef>
                <a:spcPts val="0"/>
              </a:spcBef>
              <a:buFont typeface="Wingdings" pitchFamily="2" charset="2"/>
              <a:buNone/>
            </a:pPr>
            <a:endParaRPr lang="en-US" altLang="zh-CN" dirty="0"/>
          </a:p>
          <a:p>
            <a:pPr marL="355600" indent="-355600">
              <a:spcBef>
                <a:spcPts val="0"/>
              </a:spcBef>
              <a:buFont typeface="Wingdings" pitchFamily="2" charset="2"/>
              <a:buNone/>
            </a:pPr>
            <a:endParaRPr lang="en-US" altLang="zh-CN" dirty="0"/>
          </a:p>
          <a:p>
            <a:pPr marL="355600" indent="-355600">
              <a:spcBef>
                <a:spcPts val="0"/>
              </a:spcBef>
              <a:buFont typeface="Wingdings" pitchFamily="2" charset="2"/>
              <a:buNone/>
            </a:pPr>
            <a:endParaRPr lang="en-US" altLang="zh-CN" dirty="0"/>
          </a:p>
          <a:p>
            <a:pPr marL="355600" indent="-355600">
              <a:spcBef>
                <a:spcPts val="0"/>
              </a:spcBef>
              <a:buFont typeface="Wingdings" pitchFamily="2" charset="2"/>
              <a:buNone/>
            </a:pPr>
            <a:endParaRPr lang="en-US" altLang="zh-CN" dirty="0"/>
          </a:p>
          <a:p>
            <a:pPr marL="355600" indent="-35560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如果一个</a:t>
            </a:r>
            <a:r>
              <a:rPr lang="zh-CN" altLang="en-US" dirty="0">
                <a:solidFill>
                  <a:srgbClr val="0000FF"/>
                </a:solidFill>
              </a:rPr>
              <a:t>页式存储器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虚拟存储空间大小</a:t>
            </a:r>
            <a:r>
              <a:rPr lang="en-US" altLang="zh-CN" dirty="0"/>
              <a:t>N</a:t>
            </a:r>
            <a:r>
              <a:rPr lang="en-US" altLang="zh-CN" baseline="-25000" dirty="0"/>
              <a:t>V</a:t>
            </a:r>
            <a:r>
              <a:rPr lang="zh-CN" altLang="en-US" dirty="0"/>
              <a:t>＝</a:t>
            </a:r>
            <a:r>
              <a:rPr lang="en-US" altLang="zh-CN" dirty="0"/>
              <a:t>4GB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页面大小</a:t>
            </a:r>
            <a:r>
              <a:rPr lang="en-US" altLang="zh-CN" dirty="0"/>
              <a:t>N</a:t>
            </a:r>
            <a:r>
              <a:rPr lang="en-US" altLang="zh-CN" baseline="-25000" dirty="0"/>
              <a:t>P</a:t>
            </a:r>
            <a:r>
              <a:rPr lang="zh-CN" altLang="en-US" dirty="0"/>
              <a:t>＝</a:t>
            </a:r>
            <a:r>
              <a:rPr lang="en-US" altLang="zh-CN" dirty="0"/>
              <a:t>1KB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一个页表存储字的大小</a:t>
            </a:r>
            <a:r>
              <a:rPr lang="en-US" altLang="zh-CN" dirty="0"/>
              <a:t>B</a:t>
            </a:r>
            <a:r>
              <a:rPr lang="en-US" altLang="zh-CN" i="1" baseline="-25000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4B</a:t>
            </a:r>
            <a:r>
              <a:rPr lang="zh-CN" altLang="en-US" dirty="0"/>
              <a:t>，按</a:t>
            </a:r>
            <a:r>
              <a:rPr lang="zh-CN" altLang="en-US" dirty="0">
                <a:solidFill>
                  <a:srgbClr val="0000FF"/>
                </a:solidFill>
              </a:rPr>
              <a:t>字节</a:t>
            </a:r>
            <a:r>
              <a:rPr lang="zh-CN" altLang="en-US" dirty="0"/>
              <a:t>编址，则</a:t>
            </a:r>
            <a:r>
              <a:rPr lang="zh-CN" altLang="en-US" dirty="0">
                <a:solidFill>
                  <a:srgbClr val="FF0066"/>
                </a:solidFill>
              </a:rPr>
              <a:t>页表的级数</a:t>
            </a:r>
            <a:r>
              <a:rPr lang="zh-CN" altLang="en-US" dirty="0"/>
              <a:t>为：</a:t>
            </a:r>
          </a:p>
          <a:p>
            <a:pPr marL="355600" indent="-355600">
              <a:buFont typeface="Wingdings" pitchFamily="2" charset="2"/>
              <a:buNone/>
            </a:pP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zh-CN" altLang="en-US" dirty="0">
                <a:solidFill>
                  <a:srgbClr val="FF3300"/>
                </a:solidFill>
              </a:rPr>
              <a:t>＝</a:t>
            </a:r>
            <a:r>
              <a:rPr lang="en-US" altLang="zh-CN" dirty="0">
                <a:solidFill>
                  <a:srgbClr val="FF3300"/>
                </a:solidFill>
              </a:rPr>
              <a:t>[(32-10)/(10-2)]</a:t>
            </a:r>
            <a:r>
              <a:rPr lang="zh-CN" altLang="en-US" dirty="0">
                <a:solidFill>
                  <a:srgbClr val="FF3300"/>
                </a:solidFill>
              </a:rPr>
              <a:t>＝</a:t>
            </a:r>
            <a:r>
              <a:rPr lang="en-US" altLang="zh-CN" dirty="0">
                <a:solidFill>
                  <a:srgbClr val="FF3300"/>
                </a:solidFill>
              </a:rPr>
              <a:t>3</a:t>
            </a:r>
            <a:r>
              <a:rPr lang="zh-CN" altLang="en-US" dirty="0"/>
              <a:t>，即必须采用</a:t>
            </a:r>
            <a:r>
              <a:rPr lang="zh-CN" altLang="en-US" dirty="0">
                <a:solidFill>
                  <a:srgbClr val="FF0066"/>
                </a:solidFill>
              </a:rPr>
              <a:t>三级页表</a:t>
            </a:r>
            <a:r>
              <a:rPr lang="zh-CN" altLang="en-US" dirty="0"/>
              <a:t>。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65028" name="Text Box 4"/>
          <p:cNvSpPr txBox="1">
            <a:spLocks noChangeArrowheads="1"/>
          </p:cNvSpPr>
          <p:nvPr/>
        </p:nvSpPr>
        <p:spPr bwMode="auto">
          <a:xfrm>
            <a:off x="4427984" y="2195899"/>
            <a:ext cx="2232248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</a:rPr>
              <a:t>虚页号的位数</a:t>
            </a:r>
          </a:p>
        </p:txBody>
      </p:sp>
      <p:sp>
        <p:nvSpPr>
          <p:cNvPr id="1665029" name="Text Box 5"/>
          <p:cNvSpPr txBox="1">
            <a:spLocks noChangeArrowheads="1"/>
          </p:cNvSpPr>
          <p:nvPr/>
        </p:nvSpPr>
        <p:spPr bwMode="auto">
          <a:xfrm>
            <a:off x="2060685" y="3978595"/>
            <a:ext cx="237626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</a:rPr>
              <a:t>页内偏移的位数</a:t>
            </a:r>
          </a:p>
        </p:txBody>
      </p:sp>
      <p:sp>
        <p:nvSpPr>
          <p:cNvPr id="1665030" name="Text Box 6"/>
          <p:cNvSpPr txBox="1">
            <a:spLocks noChangeArrowheads="1"/>
          </p:cNvSpPr>
          <p:nvPr/>
        </p:nvSpPr>
        <p:spPr bwMode="auto">
          <a:xfrm>
            <a:off x="4512408" y="3819083"/>
            <a:ext cx="4452202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FF6600"/>
                </a:solidFill>
              </a:rPr>
              <a:t>页表每一项需几位编址</a:t>
            </a:r>
            <a:endParaRPr lang="en-US" altLang="zh-CN" sz="2400" dirty="0">
              <a:solidFill>
                <a:srgbClr val="FF6600"/>
              </a:solidFill>
            </a:endParaRPr>
          </a:p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FF6600"/>
                </a:solidFill>
              </a:rPr>
              <a:t>（每个</a:t>
            </a:r>
            <a:r>
              <a:rPr lang="en-US" altLang="zh-CN" sz="2400" dirty="0">
                <a:solidFill>
                  <a:srgbClr val="FF6600"/>
                </a:solidFill>
              </a:rPr>
              <a:t>PTE</a:t>
            </a:r>
            <a:r>
              <a:rPr lang="zh-CN" altLang="en-US" sz="2400" dirty="0">
                <a:solidFill>
                  <a:srgbClr val="FF6600"/>
                </a:solidFill>
              </a:rPr>
              <a:t>需要</a:t>
            </a:r>
            <a:r>
              <a:rPr lang="en-US" altLang="zh-CN" sz="2400" dirty="0">
                <a:solidFill>
                  <a:srgbClr val="FF6600"/>
                </a:solidFill>
              </a:rPr>
              <a:t>m</a:t>
            </a:r>
            <a:r>
              <a:rPr lang="zh-CN" altLang="en-US" sz="2400" dirty="0">
                <a:solidFill>
                  <a:srgbClr val="FF6600"/>
                </a:solidFill>
              </a:rPr>
              <a:t>个编址单元）</a:t>
            </a:r>
          </a:p>
        </p:txBody>
      </p:sp>
      <p:sp>
        <p:nvSpPr>
          <p:cNvPr id="1665031" name="Line 7"/>
          <p:cNvSpPr>
            <a:spLocks noChangeShapeType="1"/>
          </p:cNvSpPr>
          <p:nvPr/>
        </p:nvSpPr>
        <p:spPr bwMode="auto">
          <a:xfrm flipH="1" flipV="1">
            <a:off x="3995936" y="3774258"/>
            <a:ext cx="0" cy="269814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AF9297-322B-48A6-9AA3-85FED438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五、解决虚拟存储器的问题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FF6600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多级页表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4C8ACC0-2ADC-4A6B-BB89-67FD5716C58B}"/>
                  </a:ext>
                </a:extLst>
              </p:cNvPr>
              <p:cNvSpPr/>
              <p:nvPr/>
            </p:nvSpPr>
            <p:spPr>
              <a:xfrm>
                <a:off x="1331640" y="2732718"/>
                <a:ext cx="4811574" cy="1188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/>
                        <m:t>页表级数</m:t>
                      </m:r>
                      <m:r>
                        <m:rPr>
                          <m:nor/>
                        </m:rPr>
                        <a:rPr lang="zh-CN" altLang="en-US" sz="3200" i="1"/>
                        <m:t>i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4C8ACC0-2ADC-4A6B-BB89-67FD5716C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732718"/>
                <a:ext cx="4811574" cy="11880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89D1D9E-6746-4F70-949F-B81DBA87C2A4}"/>
              </a:ext>
            </a:extLst>
          </p:cNvPr>
          <p:cNvCxnSpPr>
            <a:cxnSpLocks/>
          </p:cNvCxnSpPr>
          <p:nvPr/>
        </p:nvCxnSpPr>
        <p:spPr bwMode="auto">
          <a:xfrm>
            <a:off x="4633882" y="3809256"/>
            <a:ext cx="1117429" cy="0"/>
          </a:xfrm>
          <a:prstGeom prst="line">
            <a:avLst/>
          </a:prstGeom>
          <a:solidFill>
            <a:srgbClr val="FFFF99"/>
          </a:solidFill>
          <a:ln w="76200" cap="flat" cmpd="sng" algn="ctr">
            <a:solidFill>
              <a:srgbClr val="FF66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Line 7">
            <a:extLst>
              <a:ext uri="{FF2B5EF4-FFF2-40B4-BE49-F238E27FC236}">
                <a16:creationId xmlns:a16="http://schemas.microsoft.com/office/drawing/2014/main" id="{13C58F41-3F78-4815-A0A5-85596585D9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1067" y="2624706"/>
            <a:ext cx="72008" cy="20383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lg"/>
            <a:tailEnd type="none" w="med" len="lg"/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6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6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6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6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6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6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6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8" grpId="0"/>
      <p:bldP spid="1665029" grpId="0"/>
      <p:bldP spid="1665030" grpId="0"/>
      <p:bldP spid="1665031" grpId="0" animBg="1"/>
      <p:bldP spid="4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60E477-11BB-48F7-A07A-2524A524BCCE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666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46038"/>
            <a:ext cx="1852612" cy="503237"/>
          </a:xfrm>
          <a:noFill/>
          <a:ln/>
        </p:spPr>
        <p:txBody>
          <a:bodyPr/>
          <a:lstStyle/>
          <a:p>
            <a:pPr marL="352425" indent="-352425">
              <a:buFont typeface="Wingdings" pitchFamily="2" charset="2"/>
              <a:buNone/>
            </a:pPr>
            <a:r>
              <a:rPr lang="zh-CN" altLang="en-US">
                <a:solidFill>
                  <a:srgbClr val="FF6600"/>
                </a:solidFill>
                <a:ea typeface="黑体" pitchFamily="49" charset="-122"/>
              </a:rPr>
              <a:t>多级页表</a:t>
            </a:r>
          </a:p>
        </p:txBody>
      </p:sp>
      <p:sp>
        <p:nvSpPr>
          <p:cNvPr id="1666051" name="Rectangle 3"/>
          <p:cNvSpPr>
            <a:spLocks noChangeArrowheads="1"/>
          </p:cNvSpPr>
          <p:nvPr/>
        </p:nvSpPr>
        <p:spPr bwMode="auto">
          <a:xfrm>
            <a:off x="538163" y="1700213"/>
            <a:ext cx="719137" cy="2889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6052" name="Group 4"/>
          <p:cNvGrpSpPr>
            <a:grpSpLocks/>
          </p:cNvGrpSpPr>
          <p:nvPr/>
        </p:nvGrpSpPr>
        <p:grpSpPr bwMode="auto">
          <a:xfrm>
            <a:off x="1763713" y="1773238"/>
            <a:ext cx="935037" cy="2447925"/>
            <a:chOff x="1429" y="1480"/>
            <a:chExt cx="589" cy="1542"/>
          </a:xfrm>
        </p:grpSpPr>
        <p:grpSp>
          <p:nvGrpSpPr>
            <p:cNvPr id="1666053" name="Group 5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6054" name="Rectangle 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55" name="Rectangle 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56" name="Rectangle 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57" name="Rectangle 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58" name="Group 10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6059" name="Rectangle 1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0" name="Rectangle 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1" name="Rectangle 1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2" name="Rectangle 1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63" name="Group 15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6064" name="Rectangle 1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5" name="Rectangle 1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6" name="Rectangle 1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7" name="Rectangle 1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68" name="Group 20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6069" name="Rectangle 21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70" name="Text Box 22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6071" name="AutoShape 23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072" name="AutoShape 24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073" name="AutoShape 25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6074" name="Line 26"/>
          <p:cNvSpPr>
            <a:spLocks noChangeShapeType="1"/>
          </p:cNvSpPr>
          <p:nvPr/>
        </p:nvSpPr>
        <p:spPr bwMode="auto">
          <a:xfrm>
            <a:off x="1114425" y="1844675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6075" name="Group 27"/>
          <p:cNvGrpSpPr>
            <a:grpSpLocks/>
          </p:cNvGrpSpPr>
          <p:nvPr/>
        </p:nvGrpSpPr>
        <p:grpSpPr bwMode="auto">
          <a:xfrm>
            <a:off x="3706813" y="836613"/>
            <a:ext cx="935037" cy="2447925"/>
            <a:chOff x="1429" y="1480"/>
            <a:chExt cx="589" cy="1542"/>
          </a:xfrm>
        </p:grpSpPr>
        <p:grpSp>
          <p:nvGrpSpPr>
            <p:cNvPr id="1666076" name="Group 28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6077" name="Rectangle 29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78" name="Rectangle 30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79" name="Rectangle 31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0" name="Rectangle 32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81" name="Group 33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6082" name="Rectangle 34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3" name="Rectangle 35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4" name="Rectangle 36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5" name="Rectangle 37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86" name="Group 38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6087" name="Rectangle 39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8" name="Rectangle 40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9" name="Rectangle 41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90" name="Rectangle 42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91" name="Group 43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6092" name="Rectangle 44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93" name="Text Box 45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6094" name="AutoShape 46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095" name="AutoShape 47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096" name="AutoShape 48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66097" name="Group 49"/>
          <p:cNvGrpSpPr>
            <a:grpSpLocks/>
          </p:cNvGrpSpPr>
          <p:nvPr/>
        </p:nvGrpSpPr>
        <p:grpSpPr bwMode="auto">
          <a:xfrm>
            <a:off x="3708400" y="3573463"/>
            <a:ext cx="935038" cy="2447925"/>
            <a:chOff x="1429" y="1480"/>
            <a:chExt cx="589" cy="1542"/>
          </a:xfrm>
        </p:grpSpPr>
        <p:grpSp>
          <p:nvGrpSpPr>
            <p:cNvPr id="1666098" name="Group 50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6099" name="Rectangle 5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0" name="Rectangle 5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1" name="Rectangle 5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2" name="Rectangle 5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03" name="Group 55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6104" name="Rectangle 5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5" name="Rectangle 5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6" name="Rectangle 5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7" name="Rectangle 5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08" name="Group 60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6109" name="Rectangle 6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10" name="Rectangle 6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11" name="Rectangle 6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12" name="Rectangle 6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13" name="Group 65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6114" name="Rectangle 66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15" name="Text Box 67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6116" name="AutoShape 68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117" name="AutoShape 69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118" name="AutoShape 70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66119" name="Group 71"/>
          <p:cNvGrpSpPr>
            <a:grpSpLocks/>
          </p:cNvGrpSpPr>
          <p:nvPr/>
        </p:nvGrpSpPr>
        <p:grpSpPr bwMode="auto">
          <a:xfrm>
            <a:off x="5651500" y="836613"/>
            <a:ext cx="935038" cy="2447925"/>
            <a:chOff x="1429" y="1480"/>
            <a:chExt cx="589" cy="1542"/>
          </a:xfrm>
        </p:grpSpPr>
        <p:grpSp>
          <p:nvGrpSpPr>
            <p:cNvPr id="1666120" name="Group 72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6121" name="Rectangle 73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2" name="Rectangle 74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3" name="Rectangle 75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4" name="Rectangle 76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25" name="Group 77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6126" name="Rectangle 78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7" name="Rectangle 79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8" name="Rectangle 80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9" name="Rectangle 81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30" name="Group 82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6131" name="Rectangle 83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32" name="Rectangle 84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33" name="Rectangle 85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34" name="Rectangle 86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35" name="Group 87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6136" name="Rectangle 88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37" name="Text Box 89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6138" name="AutoShape 90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139" name="AutoShape 91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140" name="AutoShape 92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6141" name="Line 93"/>
          <p:cNvSpPr>
            <a:spLocks noChangeShapeType="1"/>
          </p:cNvSpPr>
          <p:nvPr/>
        </p:nvSpPr>
        <p:spPr bwMode="auto">
          <a:xfrm flipV="1">
            <a:off x="2700338" y="908050"/>
            <a:ext cx="9350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2" name="Line 94"/>
          <p:cNvSpPr>
            <a:spLocks noChangeShapeType="1"/>
          </p:cNvSpPr>
          <p:nvPr/>
        </p:nvSpPr>
        <p:spPr bwMode="auto">
          <a:xfrm>
            <a:off x="2700338" y="2708275"/>
            <a:ext cx="1008062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3" name="Freeform 95"/>
          <p:cNvSpPr>
            <a:spLocks/>
          </p:cNvSpPr>
          <p:nvPr/>
        </p:nvSpPr>
        <p:spPr bwMode="auto">
          <a:xfrm>
            <a:off x="2771775" y="3932238"/>
            <a:ext cx="863600" cy="2665412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81" y="227"/>
              </a:cxn>
              <a:cxn ang="0">
                <a:pos x="317" y="1361"/>
              </a:cxn>
              <a:cxn ang="0">
                <a:pos x="589" y="1679"/>
              </a:cxn>
            </a:cxnLst>
            <a:rect l="0" t="0" r="r" b="b"/>
            <a:pathLst>
              <a:path w="589" h="1679">
                <a:moveTo>
                  <a:pt x="0" y="1"/>
                </a:moveTo>
                <a:cubicBezTo>
                  <a:pt x="64" y="0"/>
                  <a:pt x="128" y="0"/>
                  <a:pt x="181" y="227"/>
                </a:cubicBezTo>
                <a:cubicBezTo>
                  <a:pt x="234" y="454"/>
                  <a:pt x="249" y="1119"/>
                  <a:pt x="317" y="1361"/>
                </a:cubicBezTo>
                <a:cubicBezTo>
                  <a:pt x="385" y="1603"/>
                  <a:pt x="487" y="1641"/>
                  <a:pt x="589" y="167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4" name="Text Box 96"/>
          <p:cNvSpPr txBox="1">
            <a:spLocks noChangeArrowheads="1"/>
          </p:cNvSpPr>
          <p:nvPr/>
        </p:nvSpPr>
        <p:spPr bwMode="auto">
          <a:xfrm>
            <a:off x="3563938" y="6092825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0">
                <a:latin typeface="宋体"/>
              </a:rPr>
              <a:t>……</a:t>
            </a:r>
            <a:endParaRPr lang="zh-CN" altLang="en-US" sz="1800" b="0">
              <a:latin typeface="Arial" pitchFamily="34" charset="0"/>
            </a:endParaRPr>
          </a:p>
        </p:txBody>
      </p:sp>
      <p:sp>
        <p:nvSpPr>
          <p:cNvPr id="1666145" name="Line 97"/>
          <p:cNvSpPr>
            <a:spLocks noChangeShapeType="1"/>
          </p:cNvSpPr>
          <p:nvPr/>
        </p:nvSpPr>
        <p:spPr bwMode="auto">
          <a:xfrm flipV="1">
            <a:off x="4716463" y="836613"/>
            <a:ext cx="93503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6" name="Freeform 98"/>
          <p:cNvSpPr>
            <a:spLocks/>
          </p:cNvSpPr>
          <p:nvPr/>
        </p:nvSpPr>
        <p:spPr bwMode="auto">
          <a:xfrm>
            <a:off x="4716463" y="1773238"/>
            <a:ext cx="935037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9" y="318"/>
              </a:cxn>
              <a:cxn ang="0">
                <a:pos x="499" y="1044"/>
              </a:cxn>
              <a:cxn ang="0">
                <a:pos x="681" y="1225"/>
              </a:cxn>
            </a:cxnLst>
            <a:rect l="0" t="0" r="r" b="b"/>
            <a:pathLst>
              <a:path w="681" h="1225">
                <a:moveTo>
                  <a:pt x="0" y="0"/>
                </a:moveTo>
                <a:cubicBezTo>
                  <a:pt x="163" y="72"/>
                  <a:pt x="326" y="144"/>
                  <a:pt x="409" y="318"/>
                </a:cubicBezTo>
                <a:cubicBezTo>
                  <a:pt x="492" y="492"/>
                  <a:pt x="454" y="893"/>
                  <a:pt x="499" y="1044"/>
                </a:cubicBezTo>
                <a:cubicBezTo>
                  <a:pt x="544" y="1195"/>
                  <a:pt x="643" y="1195"/>
                  <a:pt x="681" y="122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7" name="Freeform 99"/>
          <p:cNvSpPr>
            <a:spLocks/>
          </p:cNvSpPr>
          <p:nvPr/>
        </p:nvSpPr>
        <p:spPr bwMode="auto">
          <a:xfrm>
            <a:off x="4716463" y="2997200"/>
            <a:ext cx="935037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136"/>
              </a:cxn>
              <a:cxn ang="0">
                <a:pos x="408" y="453"/>
              </a:cxn>
              <a:cxn ang="0">
                <a:pos x="635" y="590"/>
              </a:cxn>
            </a:cxnLst>
            <a:rect l="0" t="0" r="r" b="b"/>
            <a:pathLst>
              <a:path w="635" h="590">
                <a:moveTo>
                  <a:pt x="0" y="0"/>
                </a:moveTo>
                <a:cubicBezTo>
                  <a:pt x="102" y="30"/>
                  <a:pt x="204" y="61"/>
                  <a:pt x="272" y="136"/>
                </a:cubicBezTo>
                <a:cubicBezTo>
                  <a:pt x="340" y="211"/>
                  <a:pt x="348" y="377"/>
                  <a:pt x="408" y="453"/>
                </a:cubicBezTo>
                <a:cubicBezTo>
                  <a:pt x="468" y="529"/>
                  <a:pt x="551" y="559"/>
                  <a:pt x="635" y="59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8" name="Line 100"/>
          <p:cNvSpPr>
            <a:spLocks noChangeShapeType="1"/>
          </p:cNvSpPr>
          <p:nvPr/>
        </p:nvSpPr>
        <p:spPr bwMode="auto">
          <a:xfrm>
            <a:off x="4716463" y="3860800"/>
            <a:ext cx="935037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9" name="Line 101"/>
          <p:cNvSpPr>
            <a:spLocks noChangeShapeType="1"/>
          </p:cNvSpPr>
          <p:nvPr/>
        </p:nvSpPr>
        <p:spPr bwMode="auto">
          <a:xfrm>
            <a:off x="4643438" y="4437063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50" name="Line 102"/>
          <p:cNvSpPr>
            <a:spLocks noChangeShapeType="1"/>
          </p:cNvSpPr>
          <p:nvPr/>
        </p:nvSpPr>
        <p:spPr bwMode="auto">
          <a:xfrm>
            <a:off x="4716463" y="5734050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51" name="Line 103"/>
          <p:cNvSpPr>
            <a:spLocks noChangeShapeType="1"/>
          </p:cNvSpPr>
          <p:nvPr/>
        </p:nvSpPr>
        <p:spPr bwMode="auto">
          <a:xfrm flipV="1">
            <a:off x="6011863" y="3429000"/>
            <a:ext cx="0" cy="259238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6152" name="Group 104"/>
          <p:cNvGrpSpPr>
            <a:grpSpLocks/>
          </p:cNvGrpSpPr>
          <p:nvPr/>
        </p:nvGrpSpPr>
        <p:grpSpPr bwMode="auto">
          <a:xfrm>
            <a:off x="7740650" y="836613"/>
            <a:ext cx="719138" cy="2446337"/>
            <a:chOff x="4558" y="527"/>
            <a:chExt cx="453" cy="1541"/>
          </a:xfrm>
        </p:grpSpPr>
        <p:grpSp>
          <p:nvGrpSpPr>
            <p:cNvPr id="1666153" name="Group 105"/>
            <p:cNvGrpSpPr>
              <a:grpSpLocks/>
            </p:cNvGrpSpPr>
            <p:nvPr/>
          </p:nvGrpSpPr>
          <p:grpSpPr bwMode="auto">
            <a:xfrm>
              <a:off x="4558" y="527"/>
              <a:ext cx="453" cy="362"/>
              <a:chOff x="1429" y="1480"/>
              <a:chExt cx="453" cy="362"/>
            </a:xfrm>
          </p:grpSpPr>
          <p:sp>
            <p:nvSpPr>
              <p:cNvPr id="1666154" name="Rectangle 10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55" name="Rectangle 10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56" name="Rectangle 10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57" name="Rectangle 10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58" name="Group 110"/>
            <p:cNvGrpSpPr>
              <a:grpSpLocks/>
            </p:cNvGrpSpPr>
            <p:nvPr/>
          </p:nvGrpSpPr>
          <p:grpSpPr bwMode="auto">
            <a:xfrm>
              <a:off x="4558" y="889"/>
              <a:ext cx="453" cy="362"/>
              <a:chOff x="1429" y="1480"/>
              <a:chExt cx="453" cy="362"/>
            </a:xfrm>
          </p:grpSpPr>
          <p:sp>
            <p:nvSpPr>
              <p:cNvPr id="1666159" name="Rectangle 11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0" name="Rectangle 1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1" name="Rectangle 11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2" name="Rectangle 11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63" name="Group 115"/>
            <p:cNvGrpSpPr>
              <a:grpSpLocks/>
            </p:cNvGrpSpPr>
            <p:nvPr/>
          </p:nvGrpSpPr>
          <p:grpSpPr bwMode="auto">
            <a:xfrm>
              <a:off x="4558" y="1706"/>
              <a:ext cx="453" cy="362"/>
              <a:chOff x="1429" y="1480"/>
              <a:chExt cx="453" cy="362"/>
            </a:xfrm>
          </p:grpSpPr>
          <p:sp>
            <p:nvSpPr>
              <p:cNvPr id="1666164" name="Rectangle 11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5" name="Rectangle 11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6" name="Rectangle 11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7" name="Rectangle 11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68" name="Group 120"/>
            <p:cNvGrpSpPr>
              <a:grpSpLocks/>
            </p:cNvGrpSpPr>
            <p:nvPr/>
          </p:nvGrpSpPr>
          <p:grpSpPr bwMode="auto">
            <a:xfrm>
              <a:off x="4558" y="1252"/>
              <a:ext cx="453" cy="454"/>
              <a:chOff x="1429" y="2205"/>
              <a:chExt cx="453" cy="454"/>
            </a:xfrm>
          </p:grpSpPr>
          <p:sp>
            <p:nvSpPr>
              <p:cNvPr id="1666169" name="Rectangle 121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70" name="Text Box 122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</p:grpSp>
      <p:sp>
        <p:nvSpPr>
          <p:cNvPr id="1666171" name="Line 123"/>
          <p:cNvSpPr>
            <a:spLocks noChangeShapeType="1"/>
          </p:cNvSpPr>
          <p:nvPr/>
        </p:nvSpPr>
        <p:spPr bwMode="auto">
          <a:xfrm flipV="1">
            <a:off x="6659563" y="908050"/>
            <a:ext cx="1008062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72" name="Text Box 124"/>
          <p:cNvSpPr txBox="1">
            <a:spLocks noChangeAspect="1" noChangeArrowheads="1"/>
          </p:cNvSpPr>
          <p:nvPr/>
        </p:nvSpPr>
        <p:spPr bwMode="auto">
          <a:xfrm>
            <a:off x="252413" y="1953185"/>
            <a:ext cx="1223962" cy="707886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段表基址</a:t>
            </a: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寄存器</a:t>
            </a:r>
          </a:p>
        </p:txBody>
      </p:sp>
      <p:sp>
        <p:nvSpPr>
          <p:cNvPr id="1666173" name="Text Box 125"/>
          <p:cNvSpPr txBox="1">
            <a:spLocks noChangeAspect="1" noChangeArrowheads="1"/>
          </p:cNvSpPr>
          <p:nvPr/>
        </p:nvSpPr>
        <p:spPr bwMode="auto">
          <a:xfrm>
            <a:off x="3203575" y="132508"/>
            <a:ext cx="1655763" cy="707886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第二级页表（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</a:rPr>
              <a:t>64</a:t>
            </a: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个页面）</a:t>
            </a:r>
          </a:p>
        </p:txBody>
      </p:sp>
      <p:sp>
        <p:nvSpPr>
          <p:cNvPr id="1666174" name="Text Box 126"/>
          <p:cNvSpPr txBox="1">
            <a:spLocks noChangeAspect="1" noChangeArrowheads="1"/>
          </p:cNvSpPr>
          <p:nvPr/>
        </p:nvSpPr>
        <p:spPr bwMode="auto">
          <a:xfrm>
            <a:off x="1404938" y="1062783"/>
            <a:ext cx="1511300" cy="707886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第一级页表</a:t>
            </a: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个页面）</a:t>
            </a:r>
          </a:p>
        </p:txBody>
      </p:sp>
      <p:sp>
        <p:nvSpPr>
          <p:cNvPr id="1666175" name="Text Box 127"/>
          <p:cNvSpPr txBox="1">
            <a:spLocks noChangeAspect="1" noChangeArrowheads="1"/>
          </p:cNvSpPr>
          <p:nvPr/>
        </p:nvSpPr>
        <p:spPr bwMode="auto">
          <a:xfrm>
            <a:off x="5075238" y="119808"/>
            <a:ext cx="1873250" cy="707886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第三级页表</a:t>
            </a: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</a:rPr>
              <a:t>16K</a:t>
            </a: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个页面）</a:t>
            </a:r>
          </a:p>
        </p:txBody>
      </p:sp>
      <p:sp>
        <p:nvSpPr>
          <p:cNvPr id="1666176" name="Line 128"/>
          <p:cNvSpPr>
            <a:spLocks noChangeShapeType="1"/>
          </p:cNvSpPr>
          <p:nvPr/>
        </p:nvSpPr>
        <p:spPr bwMode="auto">
          <a:xfrm flipV="1">
            <a:off x="8101013" y="3429000"/>
            <a:ext cx="0" cy="259238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77" name="Text Box 129"/>
          <p:cNvSpPr txBox="1">
            <a:spLocks noChangeAspect="1" noChangeArrowheads="1"/>
          </p:cNvSpPr>
          <p:nvPr/>
        </p:nvSpPr>
        <p:spPr bwMode="auto">
          <a:xfrm>
            <a:off x="6877050" y="126158"/>
            <a:ext cx="2159000" cy="707886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主存实页</a:t>
            </a: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（小于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</a:rPr>
              <a:t>4M</a:t>
            </a:r>
            <a:r>
              <a:rPr kumimoji="1" lang="zh-CN" altLang="en-US" sz="2000" dirty="0">
                <a:solidFill>
                  <a:srgbClr val="0000FF"/>
                </a:solidFill>
                <a:latin typeface="+mn-lt"/>
              </a:rPr>
              <a:t>个页面）</a:t>
            </a:r>
          </a:p>
        </p:txBody>
      </p:sp>
      <p:sp>
        <p:nvSpPr>
          <p:cNvPr id="1666178" name="Freeform 130"/>
          <p:cNvSpPr>
            <a:spLocks/>
          </p:cNvSpPr>
          <p:nvPr/>
        </p:nvSpPr>
        <p:spPr bwMode="auto">
          <a:xfrm>
            <a:off x="6659563" y="1773238"/>
            <a:ext cx="935037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9" y="318"/>
              </a:cxn>
              <a:cxn ang="0">
                <a:pos x="499" y="1044"/>
              </a:cxn>
              <a:cxn ang="0">
                <a:pos x="681" y="1225"/>
              </a:cxn>
            </a:cxnLst>
            <a:rect l="0" t="0" r="r" b="b"/>
            <a:pathLst>
              <a:path w="681" h="1225">
                <a:moveTo>
                  <a:pt x="0" y="0"/>
                </a:moveTo>
                <a:cubicBezTo>
                  <a:pt x="163" y="72"/>
                  <a:pt x="326" y="144"/>
                  <a:pt x="409" y="318"/>
                </a:cubicBezTo>
                <a:cubicBezTo>
                  <a:pt x="492" y="492"/>
                  <a:pt x="454" y="893"/>
                  <a:pt x="499" y="1044"/>
                </a:cubicBezTo>
                <a:cubicBezTo>
                  <a:pt x="544" y="1195"/>
                  <a:pt x="643" y="1195"/>
                  <a:pt x="681" y="122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79" name="Freeform 131"/>
          <p:cNvSpPr>
            <a:spLocks/>
          </p:cNvSpPr>
          <p:nvPr/>
        </p:nvSpPr>
        <p:spPr bwMode="auto">
          <a:xfrm>
            <a:off x="6659563" y="2997200"/>
            <a:ext cx="935037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136"/>
              </a:cxn>
              <a:cxn ang="0">
                <a:pos x="408" y="453"/>
              </a:cxn>
              <a:cxn ang="0">
                <a:pos x="635" y="590"/>
              </a:cxn>
            </a:cxnLst>
            <a:rect l="0" t="0" r="r" b="b"/>
            <a:pathLst>
              <a:path w="635" h="590">
                <a:moveTo>
                  <a:pt x="0" y="0"/>
                </a:moveTo>
                <a:cubicBezTo>
                  <a:pt x="102" y="30"/>
                  <a:pt x="204" y="61"/>
                  <a:pt x="272" y="136"/>
                </a:cubicBezTo>
                <a:cubicBezTo>
                  <a:pt x="340" y="211"/>
                  <a:pt x="348" y="377"/>
                  <a:pt x="408" y="453"/>
                </a:cubicBezTo>
                <a:cubicBezTo>
                  <a:pt x="468" y="529"/>
                  <a:pt x="551" y="559"/>
                  <a:pt x="635" y="59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0" name="Rectangle 132"/>
          <p:cNvSpPr>
            <a:spLocks noChangeArrowheads="1"/>
          </p:cNvSpPr>
          <p:nvPr/>
        </p:nvSpPr>
        <p:spPr bwMode="auto">
          <a:xfrm>
            <a:off x="466725" y="5667375"/>
            <a:ext cx="1152525" cy="360363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1" name="Rectangle 133"/>
          <p:cNvSpPr>
            <a:spLocks noChangeArrowheads="1"/>
          </p:cNvSpPr>
          <p:nvPr/>
        </p:nvSpPr>
        <p:spPr bwMode="auto">
          <a:xfrm>
            <a:off x="1619250" y="5667375"/>
            <a:ext cx="1152525" cy="360363"/>
          </a:xfrm>
          <a:prstGeom prst="rect">
            <a:avLst/>
          </a:prstGeom>
          <a:solidFill>
            <a:srgbClr val="FFCC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008000"/>
                </a:solidFill>
              </a:rPr>
              <a:t>N</a:t>
            </a:r>
            <a:r>
              <a:rPr lang="en-US" altLang="zh-CN" sz="1800" baseline="-25000">
                <a:solidFill>
                  <a:srgbClr val="008000"/>
                </a:solidFill>
              </a:rPr>
              <a:t>P</a:t>
            </a:r>
            <a:r>
              <a:rPr lang="en-US" altLang="zh-CN" sz="1800">
                <a:solidFill>
                  <a:srgbClr val="008000"/>
                </a:solidFill>
              </a:rPr>
              <a:t>=1KB</a:t>
            </a:r>
          </a:p>
        </p:txBody>
      </p:sp>
      <p:sp>
        <p:nvSpPr>
          <p:cNvPr id="1666182" name="Text Box 134"/>
          <p:cNvSpPr txBox="1">
            <a:spLocks noChangeAspect="1" noChangeArrowheads="1"/>
          </p:cNvSpPr>
          <p:nvPr/>
        </p:nvSpPr>
        <p:spPr bwMode="auto">
          <a:xfrm>
            <a:off x="521473" y="5045114"/>
            <a:ext cx="1584325" cy="4001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+mn-ea"/>
              </a:rPr>
              <a:t>程序虚地址</a:t>
            </a:r>
          </a:p>
        </p:txBody>
      </p:sp>
      <p:sp>
        <p:nvSpPr>
          <p:cNvPr id="1666183" name="Line 135"/>
          <p:cNvSpPr>
            <a:spLocks noChangeShapeType="1"/>
          </p:cNvSpPr>
          <p:nvPr/>
        </p:nvSpPr>
        <p:spPr bwMode="auto">
          <a:xfrm>
            <a:off x="466725" y="6100763"/>
            <a:ext cx="0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4" name="Line 136"/>
          <p:cNvSpPr>
            <a:spLocks noChangeShapeType="1"/>
          </p:cNvSpPr>
          <p:nvPr/>
        </p:nvSpPr>
        <p:spPr bwMode="auto">
          <a:xfrm>
            <a:off x="1619250" y="6100763"/>
            <a:ext cx="0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5" name="Line 137"/>
          <p:cNvSpPr>
            <a:spLocks noChangeShapeType="1"/>
          </p:cNvSpPr>
          <p:nvPr/>
        </p:nvSpPr>
        <p:spPr bwMode="auto">
          <a:xfrm>
            <a:off x="2770188" y="6100763"/>
            <a:ext cx="0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6" name="Text Box 138"/>
          <p:cNvSpPr txBox="1">
            <a:spLocks noChangeAspect="1" noChangeArrowheads="1"/>
          </p:cNvSpPr>
          <p:nvPr/>
        </p:nvSpPr>
        <p:spPr bwMode="auto">
          <a:xfrm>
            <a:off x="1809843" y="6029043"/>
            <a:ext cx="719137" cy="4001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+mn-ea"/>
              </a:rPr>
              <a:t>10</a:t>
            </a: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+mn-ea"/>
              </a:rPr>
              <a:t>位</a:t>
            </a:r>
          </a:p>
        </p:txBody>
      </p:sp>
      <p:sp>
        <p:nvSpPr>
          <p:cNvPr id="1666187" name="Text Box 139"/>
          <p:cNvSpPr txBox="1">
            <a:spLocks noChangeAspect="1" noChangeArrowheads="1"/>
          </p:cNvSpPr>
          <p:nvPr/>
        </p:nvSpPr>
        <p:spPr bwMode="auto">
          <a:xfrm>
            <a:off x="655730" y="6029043"/>
            <a:ext cx="719138" cy="40011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+mn-ea"/>
              </a:rPr>
              <a:t>22</a:t>
            </a: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+mn-ea"/>
              </a:rPr>
              <a:t>位</a:t>
            </a:r>
          </a:p>
        </p:txBody>
      </p:sp>
      <p:sp>
        <p:nvSpPr>
          <p:cNvPr id="1666188" name="Line 140"/>
          <p:cNvSpPr>
            <a:spLocks noChangeShapeType="1"/>
          </p:cNvSpPr>
          <p:nvPr/>
        </p:nvSpPr>
        <p:spPr bwMode="auto">
          <a:xfrm flipH="1">
            <a:off x="466725" y="6243638"/>
            <a:ext cx="287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9" name="Line 141"/>
          <p:cNvSpPr>
            <a:spLocks noChangeShapeType="1"/>
          </p:cNvSpPr>
          <p:nvPr/>
        </p:nvSpPr>
        <p:spPr bwMode="auto">
          <a:xfrm>
            <a:off x="1258888" y="6243638"/>
            <a:ext cx="360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90" name="Line 142"/>
          <p:cNvSpPr>
            <a:spLocks noChangeShapeType="1"/>
          </p:cNvSpPr>
          <p:nvPr/>
        </p:nvSpPr>
        <p:spPr bwMode="auto">
          <a:xfrm flipH="1">
            <a:off x="1619250" y="6243638"/>
            <a:ext cx="287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91" name="Line 143"/>
          <p:cNvSpPr>
            <a:spLocks noChangeShapeType="1"/>
          </p:cNvSpPr>
          <p:nvPr/>
        </p:nvSpPr>
        <p:spPr bwMode="auto">
          <a:xfrm>
            <a:off x="2411413" y="6243638"/>
            <a:ext cx="360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92" name="Text Box 144"/>
          <p:cNvSpPr txBox="1">
            <a:spLocks noChangeArrowheads="1"/>
          </p:cNvSpPr>
          <p:nvPr/>
        </p:nvSpPr>
        <p:spPr bwMode="auto">
          <a:xfrm>
            <a:off x="1810275" y="5055535"/>
            <a:ext cx="122237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8000"/>
                </a:solidFill>
                <a:latin typeface="+mn-lt"/>
                <a:ea typeface="+mn-ea"/>
              </a:rPr>
              <a:t>N</a:t>
            </a:r>
            <a:r>
              <a:rPr lang="en-US" altLang="zh-CN" sz="2000" baseline="-25000" dirty="0">
                <a:solidFill>
                  <a:srgbClr val="008000"/>
                </a:solidFill>
                <a:latin typeface="+mn-lt"/>
                <a:ea typeface="+mn-ea"/>
              </a:rPr>
              <a:t>V</a:t>
            </a:r>
            <a:r>
              <a:rPr lang="en-US" altLang="zh-CN" sz="2000" dirty="0">
                <a:solidFill>
                  <a:srgbClr val="008000"/>
                </a:solidFill>
                <a:latin typeface="+mn-lt"/>
                <a:ea typeface="+mn-ea"/>
              </a:rPr>
              <a:t>=4GB</a:t>
            </a:r>
            <a:endParaRPr lang="zh-CN" altLang="en-US" sz="2000" dirty="0">
              <a:solidFill>
                <a:srgbClr val="008000"/>
              </a:solidFill>
              <a:latin typeface="+mn-lt"/>
              <a:ea typeface="+mn-ea"/>
            </a:endParaRPr>
          </a:p>
        </p:txBody>
      </p:sp>
      <p:sp>
        <p:nvSpPr>
          <p:cNvPr id="1666193" name="AutoShape 145"/>
          <p:cNvSpPr>
            <a:spLocks/>
          </p:cNvSpPr>
          <p:nvPr/>
        </p:nvSpPr>
        <p:spPr bwMode="auto">
          <a:xfrm rot="16200000">
            <a:off x="1510507" y="4336256"/>
            <a:ext cx="215900" cy="2303463"/>
          </a:xfrm>
          <a:prstGeom prst="rightBrace">
            <a:avLst>
              <a:gd name="adj1" fmla="val 57347"/>
              <a:gd name="adj2" fmla="val 51356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94" name="AutoShape 146"/>
          <p:cNvSpPr>
            <a:spLocks/>
          </p:cNvSpPr>
          <p:nvPr/>
        </p:nvSpPr>
        <p:spPr bwMode="auto">
          <a:xfrm rot="10800000">
            <a:off x="1476375" y="3644900"/>
            <a:ext cx="144463" cy="576263"/>
          </a:xfrm>
          <a:prstGeom prst="rightBrace">
            <a:avLst>
              <a:gd name="adj1" fmla="val 79189"/>
              <a:gd name="adj2" fmla="val 49343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95" name="Text Box 147"/>
          <p:cNvSpPr txBox="1">
            <a:spLocks noChangeAspect="1" noChangeArrowheads="1"/>
          </p:cNvSpPr>
          <p:nvPr/>
        </p:nvSpPr>
        <p:spPr bwMode="auto">
          <a:xfrm>
            <a:off x="179388" y="3621088"/>
            <a:ext cx="1368425" cy="6413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kumimoji="1" lang="zh-CN" altLang="en-US" sz="1800" dirty="0">
                <a:solidFill>
                  <a:srgbClr val="008000"/>
                </a:solidFill>
                <a:latin typeface="+mn-lt"/>
                <a:ea typeface="+mn-ea"/>
              </a:rPr>
              <a:t>页表每一项</a:t>
            </a:r>
          </a:p>
          <a:p>
            <a:pPr algn="r">
              <a:spcBef>
                <a:spcPct val="0"/>
              </a:spcBef>
            </a:pPr>
            <a:r>
              <a:rPr kumimoji="1" lang="zh-CN" altLang="en-US" sz="1800" dirty="0">
                <a:solidFill>
                  <a:srgbClr val="008000"/>
                </a:solidFill>
                <a:latin typeface="+mn-lt"/>
                <a:ea typeface="+mn-ea"/>
              </a:rPr>
              <a:t>需</a:t>
            </a:r>
            <a:r>
              <a:rPr kumimoji="1" lang="en-US" altLang="zh-CN" sz="1800" dirty="0">
                <a:solidFill>
                  <a:srgbClr val="008000"/>
                </a:solidFill>
                <a:latin typeface="+mn-lt"/>
                <a:ea typeface="+mn-ea"/>
              </a:rPr>
              <a:t>4</a:t>
            </a:r>
            <a:r>
              <a:rPr kumimoji="1" lang="zh-CN" altLang="en-US" sz="1800" dirty="0">
                <a:solidFill>
                  <a:srgbClr val="008000"/>
                </a:solidFill>
                <a:latin typeface="+mn-lt"/>
                <a:ea typeface="+mn-ea"/>
              </a:rPr>
              <a:t>个字节</a:t>
            </a:r>
            <a:endParaRPr kumimoji="1" lang="en-US" altLang="zh-CN" sz="1800" dirty="0">
              <a:solidFill>
                <a:srgbClr val="008000"/>
              </a:solidFill>
              <a:latin typeface="+mn-lt"/>
              <a:ea typeface="+mn-ea"/>
            </a:endParaRPr>
          </a:p>
        </p:txBody>
      </p:sp>
      <p:sp>
        <p:nvSpPr>
          <p:cNvPr id="1666196" name="AutoShape 148"/>
          <p:cNvSpPr>
            <a:spLocks noChangeArrowheads="1"/>
          </p:cNvSpPr>
          <p:nvPr/>
        </p:nvSpPr>
        <p:spPr bwMode="auto">
          <a:xfrm>
            <a:off x="323850" y="4437063"/>
            <a:ext cx="1944688" cy="576262"/>
          </a:xfrm>
          <a:prstGeom prst="wedgeRoundRectCallout">
            <a:avLst>
              <a:gd name="adj1" fmla="val 81019"/>
              <a:gd name="adj2" fmla="val -40083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+mn-lt"/>
              </a:rPr>
              <a:t>64</a:t>
            </a:r>
            <a:r>
              <a:rPr lang="zh-CN" altLang="en-US" sz="2000">
                <a:latin typeface="+mn-lt"/>
              </a:rPr>
              <a:t>个分支</a:t>
            </a:r>
          </a:p>
        </p:txBody>
      </p:sp>
      <p:sp>
        <p:nvSpPr>
          <p:cNvPr id="1666197" name="AutoShape 149"/>
          <p:cNvSpPr>
            <a:spLocks noChangeArrowheads="1"/>
          </p:cNvSpPr>
          <p:nvPr/>
        </p:nvSpPr>
        <p:spPr bwMode="auto">
          <a:xfrm>
            <a:off x="5724227" y="5013325"/>
            <a:ext cx="2016125" cy="654050"/>
          </a:xfrm>
          <a:prstGeom prst="wedgeRoundRectCallout">
            <a:avLst>
              <a:gd name="adj1" fmla="val -71338"/>
              <a:gd name="adj2" fmla="val -12575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+mn-lt"/>
              </a:rPr>
              <a:t>64×256</a:t>
            </a:r>
            <a:r>
              <a:rPr lang="zh-CN" altLang="en-US" sz="2000" dirty="0">
                <a:latin typeface="+mn-lt"/>
              </a:rPr>
              <a:t>（</a:t>
            </a:r>
            <a:r>
              <a:rPr lang="en-US" altLang="zh-CN" sz="2000" dirty="0">
                <a:latin typeface="+mn-lt"/>
              </a:rPr>
              <a:t>16K</a:t>
            </a:r>
            <a:r>
              <a:rPr lang="zh-CN" altLang="en-US" sz="2000" dirty="0">
                <a:latin typeface="+mn-lt"/>
              </a:rPr>
              <a:t>）</a:t>
            </a:r>
            <a:r>
              <a:rPr lang="zh-CN" altLang="en-US" sz="2000" baseline="30000" dirty="0">
                <a:latin typeface="+mn-lt"/>
              </a:rPr>
              <a:t> </a:t>
            </a:r>
            <a:r>
              <a:rPr lang="zh-CN" altLang="en-US" sz="2000" dirty="0">
                <a:latin typeface="+mn-lt"/>
              </a:rPr>
              <a:t>个分支</a:t>
            </a:r>
          </a:p>
        </p:txBody>
      </p:sp>
      <p:sp>
        <p:nvSpPr>
          <p:cNvPr id="1666198" name="AutoShape 150"/>
          <p:cNvSpPr>
            <a:spLocks noChangeArrowheads="1"/>
          </p:cNvSpPr>
          <p:nvPr/>
        </p:nvSpPr>
        <p:spPr bwMode="auto">
          <a:xfrm>
            <a:off x="6227763" y="4149725"/>
            <a:ext cx="2016125" cy="638781"/>
          </a:xfrm>
          <a:prstGeom prst="wedgeRoundRectCallout">
            <a:avLst>
              <a:gd name="adj1" fmla="val -3699"/>
              <a:gd name="adj2" fmla="val -11776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+mn-lt"/>
              </a:rPr>
              <a:t>64×256×256</a:t>
            </a:r>
            <a:r>
              <a:rPr lang="en-US" altLang="zh-CN" sz="2000" baseline="30000" dirty="0">
                <a:latin typeface="+mn-lt"/>
              </a:rPr>
              <a:t> </a:t>
            </a:r>
            <a:r>
              <a:rPr lang="zh-CN" altLang="en-US" sz="2000" dirty="0">
                <a:latin typeface="+mn-lt"/>
              </a:rPr>
              <a:t>（</a:t>
            </a:r>
            <a:r>
              <a:rPr lang="en-US" altLang="zh-CN" sz="2000" dirty="0">
                <a:latin typeface="+mn-lt"/>
              </a:rPr>
              <a:t>4M</a:t>
            </a:r>
            <a:r>
              <a:rPr lang="zh-CN" altLang="en-US" sz="2000" dirty="0">
                <a:latin typeface="+mn-lt"/>
              </a:rPr>
              <a:t>）个分支</a:t>
            </a:r>
          </a:p>
        </p:txBody>
      </p:sp>
      <p:sp>
        <p:nvSpPr>
          <p:cNvPr id="1666199" name="AutoShape 151"/>
          <p:cNvSpPr>
            <a:spLocks/>
          </p:cNvSpPr>
          <p:nvPr/>
        </p:nvSpPr>
        <p:spPr bwMode="auto">
          <a:xfrm rot="10800000">
            <a:off x="1476375" y="1773238"/>
            <a:ext cx="215900" cy="2447925"/>
          </a:xfrm>
          <a:prstGeom prst="rightBrace">
            <a:avLst>
              <a:gd name="adj1" fmla="val 149917"/>
              <a:gd name="adj2" fmla="val 49343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200" name="Text Box 152"/>
          <p:cNvSpPr txBox="1">
            <a:spLocks noChangeAspect="1" noChangeArrowheads="1"/>
          </p:cNvSpPr>
          <p:nvPr/>
        </p:nvSpPr>
        <p:spPr bwMode="auto">
          <a:xfrm>
            <a:off x="107950" y="2708275"/>
            <a:ext cx="1476375" cy="9159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FF3300"/>
                </a:solidFill>
                <a:latin typeface="+mn-lt"/>
                <a:ea typeface="+mn-ea"/>
              </a:rPr>
              <a:t>1KB</a:t>
            </a:r>
            <a:r>
              <a:rPr kumimoji="1" lang="zh-CN" altLang="en-US" sz="1800" dirty="0">
                <a:solidFill>
                  <a:srgbClr val="FF3300"/>
                </a:solidFill>
                <a:latin typeface="+mn-lt"/>
                <a:ea typeface="+mn-ea"/>
              </a:rPr>
              <a:t>，最多</a:t>
            </a:r>
            <a:r>
              <a:rPr kumimoji="1" lang="en-US" altLang="zh-CN" sz="1800" dirty="0">
                <a:solidFill>
                  <a:srgbClr val="FF3300"/>
                </a:solidFill>
                <a:latin typeface="+mn-lt"/>
                <a:ea typeface="+mn-ea"/>
              </a:rPr>
              <a:t>256</a:t>
            </a:r>
            <a:r>
              <a:rPr kumimoji="1" lang="zh-CN" altLang="en-US" sz="1800" dirty="0">
                <a:solidFill>
                  <a:srgbClr val="FF3300"/>
                </a:solidFill>
                <a:latin typeface="+mn-lt"/>
                <a:ea typeface="+mn-ea"/>
              </a:rPr>
              <a:t>项（这里只需</a:t>
            </a:r>
            <a:r>
              <a:rPr kumimoji="1" lang="en-US" altLang="zh-CN" sz="1800" dirty="0">
                <a:solidFill>
                  <a:srgbClr val="FF3300"/>
                </a:solidFill>
                <a:latin typeface="+mn-lt"/>
                <a:ea typeface="+mn-ea"/>
              </a:rPr>
              <a:t>64</a:t>
            </a:r>
            <a:r>
              <a:rPr kumimoji="1" lang="zh-CN" altLang="en-US" sz="1800" dirty="0">
                <a:solidFill>
                  <a:srgbClr val="FF3300"/>
                </a:solidFill>
                <a:latin typeface="+mn-lt"/>
                <a:ea typeface="+mn-ea"/>
              </a:rPr>
              <a:t>项）</a:t>
            </a:r>
          </a:p>
        </p:txBody>
      </p:sp>
      <p:sp>
        <p:nvSpPr>
          <p:cNvPr id="1666201" name="Text Box 153"/>
          <p:cNvSpPr txBox="1">
            <a:spLocks noChangeAspect="1" noChangeArrowheads="1"/>
          </p:cNvSpPr>
          <p:nvPr/>
        </p:nvSpPr>
        <p:spPr bwMode="auto">
          <a:xfrm>
            <a:off x="6516688" y="1052513"/>
            <a:ext cx="1077912" cy="1323439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+mn-ea"/>
              </a:rPr>
              <a:t>4M</a:t>
            </a: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+mn-ea"/>
              </a:rPr>
              <a:t>个</a:t>
            </a:r>
            <a:br>
              <a:rPr kumimoji="1" lang="zh-CN" altLang="en-US" sz="2000" dirty="0">
                <a:solidFill>
                  <a:srgbClr val="0000FF"/>
                </a:solidFill>
                <a:latin typeface="+mn-lt"/>
                <a:ea typeface="+mn-ea"/>
              </a:rPr>
            </a:b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+mn-ea"/>
              </a:rPr>
              <a:t>分支</a:t>
            </a:r>
            <a:br>
              <a:rPr kumimoji="1" lang="zh-CN" altLang="en-US" sz="2000" dirty="0">
                <a:solidFill>
                  <a:srgbClr val="0000FF"/>
                </a:solidFill>
                <a:latin typeface="+mn-lt"/>
                <a:ea typeface="+mn-ea"/>
              </a:rPr>
            </a:b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+mn-ea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+mn-ea"/>
              </a:rPr>
              <a:t>4M</a:t>
            </a: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+mn-ea"/>
              </a:rPr>
              <a:t>个</a:t>
            </a:r>
            <a:br>
              <a:rPr kumimoji="1" lang="zh-CN" altLang="en-US" sz="2000" dirty="0">
                <a:solidFill>
                  <a:srgbClr val="0000FF"/>
                </a:solidFill>
                <a:latin typeface="+mn-lt"/>
                <a:ea typeface="+mn-ea"/>
              </a:rPr>
            </a:b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+mn-ea"/>
              </a:rPr>
              <a:t>虚页）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A096D-E30B-4F73-AA75-A2C03DB46C0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688013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 dirty="0">
                <a:solidFill>
                  <a:srgbClr val="FF3300"/>
                </a:solidFill>
                <a:ea typeface="黑体" pitchFamily="49" charset="-122"/>
              </a:rPr>
              <a:t>多级页表</a:t>
            </a:r>
          </a:p>
          <a:p>
            <a:pPr marL="355600" indent="-355600">
              <a:buFont typeface="Wingdings" pitchFamily="2" charset="2"/>
              <a:buNone/>
            </a:pPr>
            <a:endParaRPr lang="zh-CN" altLang="en-US" dirty="0">
              <a:solidFill>
                <a:srgbClr val="FF3300"/>
              </a:solidFill>
              <a:ea typeface="黑体" pitchFamily="49" charset="-122"/>
            </a:endParaRPr>
          </a:p>
          <a:p>
            <a:pPr marL="355600" indent="-355600"/>
            <a:r>
              <a:rPr lang="zh-CN" altLang="en-US" dirty="0"/>
              <a:t>一级页表需驻留在主存中；</a:t>
            </a:r>
          </a:p>
          <a:p>
            <a:pPr marL="355600" indent="-355600"/>
            <a:r>
              <a:rPr lang="zh-CN" altLang="en-US" dirty="0"/>
              <a:t>二级、三极页表只需在主存中驻留一小部分：</a:t>
            </a:r>
            <a:br>
              <a:rPr lang="zh-CN" altLang="en-US" dirty="0"/>
            </a:br>
            <a:r>
              <a:rPr lang="zh-CN" altLang="en-US" dirty="0"/>
              <a:t>只需把目前</a:t>
            </a:r>
            <a:r>
              <a:rPr lang="zh-CN" altLang="en-US" dirty="0">
                <a:solidFill>
                  <a:srgbClr val="FF3300"/>
                </a:solidFill>
              </a:rPr>
              <a:t>正在运行</a:t>
            </a:r>
            <a:r>
              <a:rPr lang="zh-CN" altLang="en-US" dirty="0"/>
              <a:t>中的程序的相关页表，或者</a:t>
            </a:r>
            <a:br>
              <a:rPr lang="en-US" altLang="zh-CN" dirty="0"/>
            </a:br>
            <a:r>
              <a:rPr lang="zh-CN" altLang="en-US" dirty="0"/>
              <a:t>把</a:t>
            </a:r>
            <a:r>
              <a:rPr lang="zh-CN" altLang="en-US" dirty="0">
                <a:solidFill>
                  <a:srgbClr val="FF3300"/>
                </a:solidFill>
              </a:rPr>
              <a:t>已经调入</a:t>
            </a:r>
            <a:r>
              <a:rPr lang="zh-CN" altLang="en-US" dirty="0"/>
              <a:t>到主存中的程序的相关页表驻留在主存中；</a:t>
            </a:r>
            <a:br>
              <a:rPr lang="en-US" altLang="zh-CN" dirty="0"/>
            </a:br>
            <a:r>
              <a:rPr lang="zh-CN" altLang="en-US" dirty="0"/>
              <a:t>绝大部分页表可以放在</a:t>
            </a:r>
            <a:r>
              <a:rPr lang="zh-CN" altLang="en-US" dirty="0">
                <a:solidFill>
                  <a:srgbClr val="FF3300"/>
                </a:solidFill>
              </a:rPr>
              <a:t>磁盘存储器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00FF"/>
                </a:solidFill>
              </a:rPr>
              <a:t>辅存</a:t>
            </a:r>
            <a:r>
              <a:rPr lang="zh-CN" altLang="en-US" dirty="0"/>
              <a:t>）中。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C5E41B-9654-456C-9A10-D66401D8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五、解决虚拟存储器的问题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FF6600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多级页表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0ABDE2-0B27-4F68-8BB1-7F118C857672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355600" indent="-355600"/>
            <a:r>
              <a:rPr lang="zh-CN" altLang="en-US" dirty="0"/>
              <a:t>采用多级页表（包括段表）使得访问主存的次数又要增加。如：三极页表，要从主存中取一个数据，</a:t>
            </a:r>
            <a:br>
              <a:rPr lang="en-US" altLang="zh-CN" dirty="0"/>
            </a:br>
            <a:r>
              <a:rPr lang="zh-CN" altLang="en-US" dirty="0"/>
              <a:t>需查三次页表才可得到此数据在主存中的物理地址</a:t>
            </a:r>
            <a:br>
              <a:rPr lang="en-US" altLang="zh-CN" dirty="0"/>
            </a:br>
            <a:r>
              <a:rPr lang="zh-CN" altLang="en-US" dirty="0">
                <a:latin typeface="+mn-ea"/>
              </a:rPr>
              <a:t>→</a:t>
            </a:r>
            <a:r>
              <a:rPr lang="zh-CN" altLang="en-US" dirty="0"/>
              <a:t> 共访问主存</a:t>
            </a:r>
            <a:r>
              <a:rPr lang="en-US" altLang="zh-CN" dirty="0"/>
              <a:t>4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要想使虚拟存储器的速度接近主存的速度，</a:t>
            </a:r>
            <a:br>
              <a:rPr lang="en-US" altLang="zh-CN" dirty="0"/>
            </a:br>
            <a:r>
              <a:rPr lang="zh-CN" altLang="en-US" dirty="0"/>
              <a:t>必须加快查表的速度：</a:t>
            </a:r>
            <a:r>
              <a:rPr lang="zh-CN" altLang="en-US" dirty="0">
                <a:solidFill>
                  <a:srgbClr val="FF0000"/>
                </a:solidFill>
              </a:rPr>
              <a:t>快慢表</a:t>
            </a:r>
            <a:r>
              <a:rPr lang="zh-CN" altLang="en-US" dirty="0"/>
              <a:t>法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52637D-9ACA-4D71-9899-648F1E0C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553450" cy="523875"/>
          </a:xfrm>
        </p:spPr>
        <p:txBody>
          <a:bodyPr/>
          <a:lstStyle/>
          <a:p>
            <a:r>
              <a:rPr lang="zh-CN" altLang="en-US" dirty="0"/>
              <a:t>五、解决虚拟存储器的问题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9900"/>
                </a:solidFill>
              </a:rPr>
              <a:t>2. </a:t>
            </a:r>
            <a:r>
              <a:rPr lang="zh-CN" altLang="en-US" dirty="0">
                <a:solidFill>
                  <a:srgbClr val="FF0066"/>
                </a:solidFill>
              </a:rPr>
              <a:t>地址变换</a:t>
            </a:r>
            <a:r>
              <a:rPr lang="zh-CN" altLang="en-US" dirty="0">
                <a:solidFill>
                  <a:srgbClr val="009900"/>
                </a:solidFill>
              </a:rPr>
              <a:t>的</a:t>
            </a:r>
            <a:r>
              <a:rPr lang="zh-CN" altLang="en-US" dirty="0">
                <a:solidFill>
                  <a:srgbClr val="FF0066"/>
                </a:solidFill>
              </a:rPr>
              <a:t>速度</a:t>
            </a:r>
            <a:r>
              <a:rPr lang="zh-CN" altLang="en-US" dirty="0">
                <a:solidFill>
                  <a:srgbClr val="009900"/>
                </a:solidFill>
              </a:rPr>
              <a:t>问题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6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D652A4-92EC-4021-B302-F69FF3DCD13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692696"/>
            <a:ext cx="8374063" cy="5904037"/>
          </a:xfrm>
        </p:spPr>
        <p:txBody>
          <a:bodyPr/>
          <a:lstStyle/>
          <a:p>
            <a:pPr marL="0" indent="0">
              <a:spcBef>
                <a:spcPct val="10000"/>
              </a:spcBef>
              <a:spcAft>
                <a:spcPts val="1200"/>
              </a:spcAft>
              <a:buNone/>
            </a:pPr>
            <a:r>
              <a:rPr lang="zh-CN" altLang="en-US" dirty="0">
                <a:ea typeface="黑体" pitchFamily="49" charset="-122"/>
              </a:rPr>
              <a:t>快慢表法</a:t>
            </a:r>
          </a:p>
          <a:p>
            <a:pPr marL="366713" indent="-366713">
              <a:spcBef>
                <a:spcPct val="1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快表：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快表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zh-CN" altLang="en-US" dirty="0"/>
              <a:t>，或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变换旁视缓冲器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en-US" altLang="zh-CN" dirty="0">
                <a:latin typeface="+mn-ea"/>
              </a:rPr>
              <a:t>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TLB —— </a:t>
            </a:r>
            <a:r>
              <a:rPr lang="en-US" altLang="zh-CN" i="1" dirty="0">
                <a:solidFill>
                  <a:srgbClr val="CC0066"/>
                </a:solidFill>
              </a:rPr>
              <a:t>T</a:t>
            </a:r>
            <a:r>
              <a:rPr lang="en-US" altLang="zh-CN" i="1" dirty="0"/>
              <a:t>ranslation </a:t>
            </a:r>
            <a:r>
              <a:rPr lang="en-US" altLang="zh-CN" i="1" dirty="0">
                <a:solidFill>
                  <a:srgbClr val="CC0066"/>
                </a:solidFill>
              </a:rPr>
              <a:t>L</a:t>
            </a:r>
            <a:r>
              <a:rPr lang="en-US" altLang="zh-CN" i="1" dirty="0"/>
              <a:t>ookaside </a:t>
            </a:r>
            <a:r>
              <a:rPr lang="en-US" altLang="zh-CN" i="1" dirty="0">
                <a:solidFill>
                  <a:srgbClr val="CC0066"/>
                </a:solidFill>
              </a:rPr>
              <a:t>B</a:t>
            </a:r>
            <a:r>
              <a:rPr lang="en-US" altLang="zh-CN" i="1" dirty="0"/>
              <a:t>uffer</a:t>
            </a:r>
            <a:endParaRPr lang="zh-CN" altLang="en-US" i="1" dirty="0"/>
          </a:p>
          <a:p>
            <a:pPr marL="717550" lvl="1" indent="-358775">
              <a:spcBef>
                <a:spcPct val="10000"/>
              </a:spcBef>
            </a:pPr>
            <a:r>
              <a:rPr lang="zh-CN" altLang="en-US" dirty="0"/>
              <a:t>小容量（几～几十个字）；</a:t>
            </a:r>
          </a:p>
          <a:p>
            <a:pPr marL="717550" lvl="1" indent="-358775">
              <a:spcBef>
                <a:spcPct val="10000"/>
              </a:spcBef>
            </a:pPr>
            <a:r>
              <a:rPr lang="zh-CN" altLang="en-US" dirty="0"/>
              <a:t>高速硬件实现；</a:t>
            </a:r>
          </a:p>
          <a:p>
            <a:pPr marL="717550" lvl="1" indent="-358775">
              <a:spcBef>
                <a:spcPct val="10000"/>
              </a:spcBef>
            </a:pPr>
            <a:r>
              <a:rPr lang="zh-CN" altLang="en-US" dirty="0"/>
              <a:t>采用相联方式访问。</a:t>
            </a:r>
          </a:p>
          <a:p>
            <a:pPr marL="366713" indent="-366713">
              <a:spcBef>
                <a:spcPct val="1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慢表：</a:t>
            </a:r>
          </a:p>
          <a:p>
            <a:pPr marL="717550" lvl="1" indent="-358775">
              <a:spcBef>
                <a:spcPct val="10000"/>
              </a:spcBef>
            </a:pPr>
            <a:r>
              <a:rPr lang="zh-CN" altLang="en-US" dirty="0"/>
              <a:t>当快表中查不到时，从主存的慢表中查找；</a:t>
            </a:r>
          </a:p>
          <a:p>
            <a:pPr marL="717550" lvl="1" indent="-358775">
              <a:spcBef>
                <a:spcPct val="10000"/>
              </a:spcBef>
            </a:pPr>
            <a:r>
              <a:rPr lang="zh-CN" altLang="en-US" dirty="0"/>
              <a:t>慢表按地址访问，用软件实现。</a:t>
            </a:r>
          </a:p>
          <a:p>
            <a:pPr marL="366713" indent="-366713">
              <a:spcBef>
                <a:spcPct val="10000"/>
              </a:spcBef>
            </a:pPr>
            <a:r>
              <a:rPr lang="zh-CN" altLang="en-US" dirty="0">
                <a:solidFill>
                  <a:srgbClr val="CC0000"/>
                </a:solidFill>
                <a:ea typeface="黑体" pitchFamily="49" charset="-122"/>
              </a:rPr>
              <a:t>快表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C0000"/>
                </a:solidFill>
                <a:ea typeface="黑体" pitchFamily="49" charset="-122"/>
              </a:rPr>
              <a:t>慢表</a:t>
            </a:r>
            <a:r>
              <a:rPr lang="zh-CN" altLang="en-US" dirty="0"/>
              <a:t>也构成一个</a:t>
            </a:r>
            <a:r>
              <a:rPr lang="zh-CN" altLang="en-US" dirty="0">
                <a:solidFill>
                  <a:srgbClr val="CC0000"/>
                </a:solidFill>
                <a:ea typeface="黑体" pitchFamily="49" charset="-122"/>
              </a:rPr>
              <a:t>两级存储层次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pPr marL="366713" indent="-366713">
              <a:spcBef>
                <a:spcPct val="1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主要存在问题：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zh-CN" altLang="en-US" dirty="0"/>
              <a:t>相联访问硬件复杂度、成本高，容量难做大。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FD8DBD-1718-41E4-A3BD-504CA3AC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553450" cy="523875"/>
          </a:xfrm>
        </p:spPr>
        <p:txBody>
          <a:bodyPr/>
          <a:lstStyle/>
          <a:p>
            <a:r>
              <a:rPr lang="zh-CN" altLang="en-US" dirty="0"/>
              <a:t>五、解决虚拟存储器的问题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9900"/>
                </a:solidFill>
              </a:rPr>
              <a:t>2. </a:t>
            </a:r>
            <a:r>
              <a:rPr lang="zh-CN" altLang="en-US" dirty="0">
                <a:solidFill>
                  <a:srgbClr val="FF0066"/>
                </a:solidFill>
              </a:rPr>
              <a:t>地址变换</a:t>
            </a:r>
            <a:r>
              <a:rPr lang="zh-CN" altLang="en-US" dirty="0">
                <a:solidFill>
                  <a:srgbClr val="009900"/>
                </a:solidFill>
              </a:rPr>
              <a:t>的</a:t>
            </a:r>
            <a:r>
              <a:rPr lang="zh-CN" altLang="en-US" dirty="0">
                <a:solidFill>
                  <a:srgbClr val="FF0066"/>
                </a:solidFill>
              </a:rPr>
              <a:t>速度</a:t>
            </a:r>
            <a:r>
              <a:rPr lang="zh-CN" altLang="en-US" dirty="0">
                <a:solidFill>
                  <a:srgbClr val="009900"/>
                </a:solidFill>
              </a:rPr>
              <a:t>问题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5163C6-6C55-4F7D-824C-95CE5D814110}"/>
              </a:ext>
            </a:extLst>
          </p:cNvPr>
          <p:cNvSpPr/>
          <p:nvPr/>
        </p:nvSpPr>
        <p:spPr>
          <a:xfrm>
            <a:off x="4724562" y="836712"/>
            <a:ext cx="3427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地址转换缓存</a:t>
            </a:r>
            <a:r>
              <a:rPr lang="en-US" altLang="zh-CN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zh-CN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</a:t>
            </a:r>
            <a:r>
              <a:rPr lang="en-US" altLang="zh-CN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zh-CN" altLang="en-US" dirty="0">
              <a:solidFill>
                <a:srgbClr val="CC0099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46F25CA-AD6E-4BA0-B95B-A9BBE884AF54}"/>
              </a:ext>
            </a:extLst>
          </p:cNvPr>
          <p:cNvCxnSpPr/>
          <p:nvPr/>
        </p:nvCxnSpPr>
        <p:spPr bwMode="auto">
          <a:xfrm>
            <a:off x="4850183" y="1300110"/>
            <a:ext cx="3161109" cy="0"/>
          </a:xfrm>
          <a:prstGeom prst="line">
            <a:avLst/>
          </a:prstGeom>
          <a:solidFill>
            <a:srgbClr val="FFFF99"/>
          </a:solidFill>
          <a:ln w="5715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47C6E98-0A14-4696-82EB-EF02C1B5ACA5}"/>
              </a:ext>
            </a:extLst>
          </p:cNvPr>
          <p:cNvCxnSpPr>
            <a:cxnSpLocks/>
          </p:cNvCxnSpPr>
          <p:nvPr/>
        </p:nvCxnSpPr>
        <p:spPr bwMode="auto">
          <a:xfrm>
            <a:off x="2636330" y="2167040"/>
            <a:ext cx="4392488" cy="0"/>
          </a:xfrm>
          <a:prstGeom prst="line">
            <a:avLst/>
          </a:prstGeom>
          <a:solidFill>
            <a:srgbClr val="FFFF99"/>
          </a:solidFill>
          <a:ln w="5715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存储系统</a:t>
            </a:r>
            <a:endParaRPr lang="zh-CN" altLang="en-US" sz="4000" b="0" dirty="0">
              <a:solidFill>
                <a:srgbClr val="CCFF66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96419" name="Rectangle 3"/>
          <p:cNvSpPr>
            <a:spLocks noChangeArrowheads="1"/>
          </p:cNvSpPr>
          <p:nvPr/>
        </p:nvSpPr>
        <p:spPr bwMode="auto">
          <a:xfrm>
            <a:off x="1979613" y="4435450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000" b="0" dirty="0">
                <a:ea typeface="楷体" panose="02010609060101010101" pitchFamily="49" charset="-122"/>
              </a:rPr>
              <a:t>4.4  </a:t>
            </a:r>
            <a:r>
              <a:rPr lang="zh-CN" altLang="en-US" sz="4000" b="0" dirty="0">
                <a:ea typeface="楷体" panose="02010609060101010101" pitchFamily="49" charset="-122"/>
              </a:rPr>
              <a:t>虚拟存储器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7EFCB-3A51-4788-8281-2785FB8C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155530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600" b="0" dirty="0">
                <a:solidFill>
                  <a:srgbClr val="CC0066"/>
                </a:solidFill>
                <a:ea typeface="楷体" panose="02010609060101010101" pitchFamily="49" charset="-122"/>
              </a:rPr>
              <a:t>4.4.1  </a:t>
            </a:r>
            <a:r>
              <a:rPr lang="zh-CN" altLang="en-US" sz="3600" b="0" dirty="0">
                <a:solidFill>
                  <a:srgbClr val="CC0066"/>
                </a:solidFill>
                <a:ea typeface="楷体" panose="02010609060101010101" pitchFamily="49" charset="-122"/>
              </a:rPr>
              <a:t>虚拟存储器管理</a:t>
            </a:r>
          </a:p>
        </p:txBody>
      </p:sp>
    </p:spTree>
    <p:extLst>
      <p:ext uri="{BB962C8B-B14F-4D97-AF65-F5344CB8AC3E}">
        <p14:creationId xmlns:p14="http://schemas.microsoft.com/office/powerpoint/2010/main" val="5432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4FE89F-D7CB-4361-885D-8D9AE0DDA043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673218" name="Text Box 2"/>
          <p:cNvSpPr txBox="1">
            <a:spLocks noChangeArrowheads="1"/>
          </p:cNvSpPr>
          <p:nvPr/>
        </p:nvSpPr>
        <p:spPr bwMode="auto">
          <a:xfrm>
            <a:off x="468313" y="5229225"/>
            <a:ext cx="8351837" cy="13112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000">
                <a:latin typeface="Arial" pitchFamily="34" charset="0"/>
                <a:ea typeface="黑体" pitchFamily="49" charset="-122"/>
              </a:rPr>
              <a:t>查表时，由虚页号同时查</a:t>
            </a:r>
            <a:r>
              <a:rPr kumimoji="1" lang="zh-CN" altLang="en-US" sz="20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快表</a:t>
            </a:r>
            <a:r>
              <a:rPr kumimoji="1" lang="zh-CN" altLang="en-US" sz="2000">
                <a:latin typeface="Arial" pitchFamily="34" charset="0"/>
                <a:ea typeface="黑体" pitchFamily="49" charset="-122"/>
              </a:rPr>
              <a:t>和</a:t>
            </a:r>
            <a:r>
              <a:rPr kumimoji="1" lang="zh-CN" altLang="en-US" sz="20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慢表</a:t>
            </a:r>
            <a:r>
              <a:rPr kumimoji="1" lang="zh-CN" altLang="en-US" sz="2000">
                <a:latin typeface="Arial" pitchFamily="34" charset="0"/>
                <a:ea typeface="黑体" pitchFamily="49" charset="-122"/>
              </a:rPr>
              <a:t>，如果在快表中找到，则立即使慢表查找作废。如果在快表中查不到，则经过一个访主存时间，从慢表中查到实页号，并将其送入主存实地址寄存器，同时将此虚页号和对应的实页号送入快表 </a:t>
            </a:r>
            <a:r>
              <a:rPr kumimoji="1" lang="en-US" altLang="zh-CN" sz="2000">
                <a:latin typeface="Arial" pitchFamily="34" charset="0"/>
                <a:ea typeface="黑体" pitchFamily="49" charset="-122"/>
              </a:rPr>
              <a:t>—— </a:t>
            </a:r>
            <a:r>
              <a:rPr kumimoji="1" lang="en-US" altLang="zh-CN" sz="2000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LRU</a:t>
            </a:r>
            <a:r>
              <a:rPr kumimoji="1" lang="zh-CN" altLang="en-US" sz="2000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替换算法</a:t>
            </a:r>
            <a:r>
              <a:rPr kumimoji="1" lang="zh-CN" altLang="en-US" sz="2000">
                <a:latin typeface="Arial" pitchFamily="34" charset="0"/>
                <a:ea typeface="黑体" pitchFamily="49" charset="-122"/>
              </a:rPr>
              <a:t>。</a:t>
            </a:r>
          </a:p>
        </p:txBody>
      </p:sp>
      <p:sp>
        <p:nvSpPr>
          <p:cNvPr id="1673219" name="Text Box 3"/>
          <p:cNvSpPr txBox="1">
            <a:spLocks noChangeArrowheads="1"/>
          </p:cNvSpPr>
          <p:nvPr/>
        </p:nvSpPr>
        <p:spPr bwMode="auto">
          <a:xfrm>
            <a:off x="2189163" y="76200"/>
            <a:ext cx="46259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采用快慢表的地址变换过程</a:t>
            </a:r>
          </a:p>
        </p:txBody>
      </p:sp>
      <p:sp>
        <p:nvSpPr>
          <p:cNvPr id="1673220" name="Rectangle 4"/>
          <p:cNvSpPr>
            <a:spLocks noChangeArrowheads="1"/>
          </p:cNvSpPr>
          <p:nvPr/>
        </p:nvSpPr>
        <p:spPr bwMode="auto">
          <a:xfrm>
            <a:off x="6770688" y="4330700"/>
            <a:ext cx="11287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实页号</a:t>
            </a:r>
          </a:p>
        </p:txBody>
      </p:sp>
      <p:sp>
        <p:nvSpPr>
          <p:cNvPr id="1673221" name="Rectangle 5"/>
          <p:cNvSpPr>
            <a:spLocks noChangeArrowheads="1"/>
          </p:cNvSpPr>
          <p:nvPr/>
        </p:nvSpPr>
        <p:spPr bwMode="auto">
          <a:xfrm>
            <a:off x="2882900" y="909638"/>
            <a:ext cx="1882775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用户号</a:t>
            </a:r>
            <a:r>
              <a:rPr kumimoji="1" lang="en-US" altLang="zh-CN" sz="2000">
                <a:ea typeface="黑体" pitchFamily="49" charset="-122"/>
              </a:rPr>
              <a:t>U</a:t>
            </a:r>
          </a:p>
        </p:txBody>
      </p:sp>
      <p:sp>
        <p:nvSpPr>
          <p:cNvPr id="1673222" name="Rectangle 6"/>
          <p:cNvSpPr>
            <a:spLocks noChangeArrowheads="1"/>
          </p:cNvSpPr>
          <p:nvPr/>
        </p:nvSpPr>
        <p:spPr bwMode="auto">
          <a:xfrm>
            <a:off x="6207125" y="909638"/>
            <a:ext cx="1692275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页内偏移</a:t>
            </a:r>
            <a:r>
              <a:rPr kumimoji="1" lang="en-US" altLang="zh-CN" sz="2000">
                <a:ea typeface="黑体" pitchFamily="49" charset="-122"/>
              </a:rPr>
              <a:t>D</a:t>
            </a: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23" name="Rectangle 7"/>
          <p:cNvSpPr>
            <a:spLocks noChangeArrowheads="1"/>
          </p:cNvSpPr>
          <p:nvPr/>
        </p:nvSpPr>
        <p:spPr bwMode="auto">
          <a:xfrm>
            <a:off x="6770688" y="3970338"/>
            <a:ext cx="1128712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24" name="Rectangle 8"/>
          <p:cNvSpPr>
            <a:spLocks noChangeArrowheads="1"/>
          </p:cNvSpPr>
          <p:nvPr/>
        </p:nvSpPr>
        <p:spPr bwMode="auto">
          <a:xfrm>
            <a:off x="6770688" y="3575050"/>
            <a:ext cx="1128712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ea typeface="黑体" pitchFamily="49" charset="-122"/>
              </a:rPr>
              <a:t>p</a:t>
            </a:r>
          </a:p>
        </p:txBody>
      </p:sp>
      <p:sp>
        <p:nvSpPr>
          <p:cNvPr id="1673225" name="Line 9"/>
          <p:cNvSpPr>
            <a:spLocks noChangeShapeType="1"/>
          </p:cNvSpPr>
          <p:nvPr/>
        </p:nvSpPr>
        <p:spPr bwMode="auto">
          <a:xfrm flipH="1">
            <a:off x="4513263" y="1604963"/>
            <a:ext cx="3175" cy="1571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26" name="Line 10"/>
          <p:cNvSpPr>
            <a:spLocks noChangeShapeType="1"/>
          </p:cNvSpPr>
          <p:nvPr/>
        </p:nvSpPr>
        <p:spPr bwMode="auto">
          <a:xfrm flipV="1">
            <a:off x="6080125" y="2663825"/>
            <a:ext cx="0" cy="2809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27" name="Rectangle 11"/>
          <p:cNvSpPr>
            <a:spLocks noChangeArrowheads="1"/>
          </p:cNvSpPr>
          <p:nvPr/>
        </p:nvSpPr>
        <p:spPr bwMode="auto">
          <a:xfrm>
            <a:off x="4765675" y="909638"/>
            <a:ext cx="1441450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虚页号</a:t>
            </a:r>
            <a:r>
              <a:rPr kumimoji="1" lang="en-US" altLang="zh-CN" sz="2000">
                <a:ea typeface="黑体" pitchFamily="49" charset="-122"/>
              </a:rPr>
              <a:t>P</a:t>
            </a:r>
          </a:p>
        </p:txBody>
      </p:sp>
      <p:sp>
        <p:nvSpPr>
          <p:cNvPr id="1673228" name="Rectangle 12"/>
          <p:cNvSpPr>
            <a:spLocks noChangeArrowheads="1"/>
          </p:cNvSpPr>
          <p:nvPr/>
        </p:nvSpPr>
        <p:spPr bwMode="auto">
          <a:xfrm>
            <a:off x="6770688" y="3176588"/>
            <a:ext cx="1128712" cy="3984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29" name="Line 13"/>
          <p:cNvSpPr>
            <a:spLocks noChangeShapeType="1"/>
          </p:cNvSpPr>
          <p:nvPr/>
        </p:nvSpPr>
        <p:spPr bwMode="auto">
          <a:xfrm flipV="1">
            <a:off x="1441450" y="1760538"/>
            <a:ext cx="30718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30" name="Rectangle 14"/>
          <p:cNvSpPr>
            <a:spLocks noChangeArrowheads="1"/>
          </p:cNvSpPr>
          <p:nvPr/>
        </p:nvSpPr>
        <p:spPr bwMode="auto">
          <a:xfrm>
            <a:off x="1116013" y="908050"/>
            <a:ext cx="1704975" cy="374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itchFamily="49" charset="-122"/>
              </a:rPr>
              <a:t>多用户虚地址</a:t>
            </a:r>
            <a:endParaRPr kumimoji="1" lang="zh-CN" altLang="zh-CN" sz="20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673231" name="Rectangle 15"/>
          <p:cNvSpPr>
            <a:spLocks noChangeArrowheads="1"/>
          </p:cNvSpPr>
          <p:nvPr/>
        </p:nvSpPr>
        <p:spPr bwMode="auto">
          <a:xfrm>
            <a:off x="4325938" y="4687888"/>
            <a:ext cx="38242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itchFamily="49" charset="-122"/>
              </a:rPr>
              <a:t>快表（按内容相联访问）</a:t>
            </a:r>
            <a:endParaRPr kumimoji="1" lang="zh-CN" altLang="zh-CN" sz="20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673232" name="Rectangle 16"/>
          <p:cNvSpPr>
            <a:spLocks noChangeArrowheads="1"/>
          </p:cNvSpPr>
          <p:nvPr/>
        </p:nvSpPr>
        <p:spPr bwMode="auto">
          <a:xfrm>
            <a:off x="6207125" y="1873250"/>
            <a:ext cx="1692275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页内偏移</a:t>
            </a:r>
            <a:r>
              <a:rPr kumimoji="1" lang="en-US" altLang="zh-CN" sz="2000">
                <a:ea typeface="黑体" pitchFamily="49" charset="-122"/>
              </a:rPr>
              <a:t>d</a:t>
            </a: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33" name="Rectangle 17"/>
          <p:cNvSpPr>
            <a:spLocks noChangeArrowheads="1"/>
          </p:cNvSpPr>
          <p:nvPr/>
        </p:nvSpPr>
        <p:spPr bwMode="auto">
          <a:xfrm>
            <a:off x="4953000" y="1873250"/>
            <a:ext cx="1254125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实页号</a:t>
            </a:r>
            <a:r>
              <a:rPr kumimoji="1" lang="en-US" altLang="zh-CN" sz="2000">
                <a:ea typeface="黑体" pitchFamily="49" charset="-122"/>
              </a:rPr>
              <a:t>p</a:t>
            </a:r>
          </a:p>
        </p:txBody>
      </p:sp>
      <p:sp>
        <p:nvSpPr>
          <p:cNvPr id="1673234" name="Rectangle 18"/>
          <p:cNvSpPr>
            <a:spLocks noChangeArrowheads="1"/>
          </p:cNvSpPr>
          <p:nvPr/>
        </p:nvSpPr>
        <p:spPr bwMode="auto">
          <a:xfrm>
            <a:off x="4387850" y="4330700"/>
            <a:ext cx="23828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多用户虚页号</a:t>
            </a:r>
          </a:p>
        </p:txBody>
      </p:sp>
      <p:sp>
        <p:nvSpPr>
          <p:cNvPr id="1673235" name="Rectangle 19"/>
          <p:cNvSpPr>
            <a:spLocks noChangeArrowheads="1"/>
          </p:cNvSpPr>
          <p:nvPr/>
        </p:nvSpPr>
        <p:spPr bwMode="auto">
          <a:xfrm>
            <a:off x="4387850" y="3970338"/>
            <a:ext cx="2382838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36" name="Rectangle 20"/>
          <p:cNvSpPr>
            <a:spLocks noChangeArrowheads="1"/>
          </p:cNvSpPr>
          <p:nvPr/>
        </p:nvSpPr>
        <p:spPr bwMode="auto">
          <a:xfrm>
            <a:off x="4387850" y="3575050"/>
            <a:ext cx="2382838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ea typeface="黑体" pitchFamily="49" charset="-122"/>
              </a:rPr>
              <a:t>U, P</a:t>
            </a:r>
          </a:p>
        </p:txBody>
      </p:sp>
      <p:sp>
        <p:nvSpPr>
          <p:cNvPr id="1673237" name="Rectangle 21"/>
          <p:cNvSpPr>
            <a:spLocks noChangeArrowheads="1"/>
          </p:cNvSpPr>
          <p:nvPr/>
        </p:nvSpPr>
        <p:spPr bwMode="auto">
          <a:xfrm>
            <a:off x="4387850" y="3176588"/>
            <a:ext cx="2382838" cy="3984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38" name="Line 22"/>
          <p:cNvSpPr>
            <a:spLocks noChangeShapeType="1"/>
          </p:cNvSpPr>
          <p:nvPr/>
        </p:nvSpPr>
        <p:spPr bwMode="auto">
          <a:xfrm>
            <a:off x="7023100" y="1306513"/>
            <a:ext cx="0" cy="5667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39" name="Rectangle 23"/>
          <p:cNvSpPr>
            <a:spLocks noChangeArrowheads="1"/>
          </p:cNvSpPr>
          <p:nvPr/>
        </p:nvSpPr>
        <p:spPr bwMode="auto">
          <a:xfrm>
            <a:off x="6143625" y="2270125"/>
            <a:ext cx="1819275" cy="339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itchFamily="49" charset="-122"/>
              </a:rPr>
              <a:t>主存实地址</a:t>
            </a:r>
            <a:endParaRPr kumimoji="1" lang="zh-CN" altLang="zh-CN" sz="20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673240" name="Line 24"/>
          <p:cNvSpPr>
            <a:spLocks noChangeShapeType="1"/>
          </p:cNvSpPr>
          <p:nvPr/>
        </p:nvSpPr>
        <p:spPr bwMode="auto">
          <a:xfrm>
            <a:off x="1441450" y="1760538"/>
            <a:ext cx="0" cy="20399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41" name="Rectangle 25"/>
          <p:cNvSpPr>
            <a:spLocks noChangeArrowheads="1"/>
          </p:cNvSpPr>
          <p:nvPr/>
        </p:nvSpPr>
        <p:spPr bwMode="auto">
          <a:xfrm>
            <a:off x="2570163" y="4330700"/>
            <a:ext cx="11287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实页号</a:t>
            </a:r>
          </a:p>
        </p:txBody>
      </p:sp>
      <p:sp>
        <p:nvSpPr>
          <p:cNvPr id="1673242" name="Rectangle 26"/>
          <p:cNvSpPr>
            <a:spLocks noChangeArrowheads="1"/>
          </p:cNvSpPr>
          <p:nvPr/>
        </p:nvSpPr>
        <p:spPr bwMode="auto">
          <a:xfrm>
            <a:off x="2570163" y="3970338"/>
            <a:ext cx="1128712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43" name="Rectangle 27"/>
          <p:cNvSpPr>
            <a:spLocks noChangeArrowheads="1"/>
          </p:cNvSpPr>
          <p:nvPr/>
        </p:nvSpPr>
        <p:spPr bwMode="auto">
          <a:xfrm>
            <a:off x="2570163" y="3575050"/>
            <a:ext cx="1128712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ea typeface="黑体" pitchFamily="49" charset="-122"/>
              </a:rPr>
              <a:t>p</a:t>
            </a:r>
          </a:p>
        </p:txBody>
      </p:sp>
      <p:sp>
        <p:nvSpPr>
          <p:cNvPr id="1673244" name="Rectangle 28"/>
          <p:cNvSpPr>
            <a:spLocks noChangeArrowheads="1"/>
          </p:cNvSpPr>
          <p:nvPr/>
        </p:nvSpPr>
        <p:spPr bwMode="auto">
          <a:xfrm>
            <a:off x="2570163" y="3176588"/>
            <a:ext cx="1128712" cy="3984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45" name="Rectangle 29"/>
          <p:cNvSpPr>
            <a:spLocks noChangeArrowheads="1"/>
          </p:cNvSpPr>
          <p:nvPr/>
        </p:nvSpPr>
        <p:spPr bwMode="auto">
          <a:xfrm>
            <a:off x="1755775" y="4330700"/>
            <a:ext cx="8143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装入</a:t>
            </a:r>
          </a:p>
        </p:txBody>
      </p:sp>
      <p:sp>
        <p:nvSpPr>
          <p:cNvPr id="1673246" name="Rectangle 30"/>
          <p:cNvSpPr>
            <a:spLocks noChangeArrowheads="1"/>
          </p:cNvSpPr>
          <p:nvPr/>
        </p:nvSpPr>
        <p:spPr bwMode="auto">
          <a:xfrm>
            <a:off x="1755775" y="3970338"/>
            <a:ext cx="814388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47" name="Rectangle 31"/>
          <p:cNvSpPr>
            <a:spLocks noChangeArrowheads="1"/>
          </p:cNvSpPr>
          <p:nvPr/>
        </p:nvSpPr>
        <p:spPr bwMode="auto">
          <a:xfrm>
            <a:off x="1755775" y="3575050"/>
            <a:ext cx="814388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ea typeface="黑体" pitchFamily="49" charset="-122"/>
              </a:rPr>
              <a:t>1</a:t>
            </a:r>
          </a:p>
        </p:txBody>
      </p:sp>
      <p:sp>
        <p:nvSpPr>
          <p:cNvPr id="1673248" name="Rectangle 32"/>
          <p:cNvSpPr>
            <a:spLocks noChangeArrowheads="1"/>
          </p:cNvSpPr>
          <p:nvPr/>
        </p:nvSpPr>
        <p:spPr bwMode="auto">
          <a:xfrm>
            <a:off x="1755775" y="3176588"/>
            <a:ext cx="814388" cy="3984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49" name="Line 33"/>
          <p:cNvSpPr>
            <a:spLocks noChangeShapeType="1"/>
          </p:cNvSpPr>
          <p:nvPr/>
        </p:nvSpPr>
        <p:spPr bwMode="auto">
          <a:xfrm>
            <a:off x="1441450" y="3800475"/>
            <a:ext cx="314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0" name="Line 34"/>
          <p:cNvSpPr>
            <a:spLocks noChangeShapeType="1"/>
          </p:cNvSpPr>
          <p:nvPr/>
        </p:nvSpPr>
        <p:spPr bwMode="auto">
          <a:xfrm flipV="1">
            <a:off x="3386138" y="3800475"/>
            <a:ext cx="5683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1" name="Line 35"/>
          <p:cNvSpPr>
            <a:spLocks noChangeShapeType="1"/>
          </p:cNvSpPr>
          <p:nvPr/>
        </p:nvSpPr>
        <p:spPr bwMode="auto">
          <a:xfrm>
            <a:off x="3938588" y="2924175"/>
            <a:ext cx="9525" cy="8763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2" name="Line 36"/>
          <p:cNvSpPr>
            <a:spLocks noChangeShapeType="1"/>
          </p:cNvSpPr>
          <p:nvPr/>
        </p:nvSpPr>
        <p:spPr bwMode="auto">
          <a:xfrm flipV="1">
            <a:off x="3935413" y="2932113"/>
            <a:ext cx="12049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3" name="Line 37"/>
          <p:cNvSpPr>
            <a:spLocks noChangeShapeType="1"/>
          </p:cNvSpPr>
          <p:nvPr/>
        </p:nvSpPr>
        <p:spPr bwMode="auto">
          <a:xfrm flipV="1">
            <a:off x="5140325" y="2663825"/>
            <a:ext cx="0" cy="2682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4" name="Line 38"/>
          <p:cNvSpPr>
            <a:spLocks noChangeShapeType="1"/>
          </p:cNvSpPr>
          <p:nvPr/>
        </p:nvSpPr>
        <p:spPr bwMode="auto">
          <a:xfrm flipV="1">
            <a:off x="4953000" y="2655888"/>
            <a:ext cx="131762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5" name="Line 39"/>
          <p:cNvSpPr>
            <a:spLocks noChangeShapeType="1"/>
          </p:cNvSpPr>
          <p:nvPr/>
        </p:nvSpPr>
        <p:spPr bwMode="auto">
          <a:xfrm flipV="1">
            <a:off x="5580063" y="2270125"/>
            <a:ext cx="0" cy="3857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6" name="Rectangle 40"/>
          <p:cNvSpPr>
            <a:spLocks noChangeArrowheads="1"/>
          </p:cNvSpPr>
          <p:nvPr/>
        </p:nvSpPr>
        <p:spPr bwMode="auto">
          <a:xfrm>
            <a:off x="2255838" y="4687888"/>
            <a:ext cx="942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itchFamily="49" charset="-122"/>
              </a:rPr>
              <a:t>慢表</a:t>
            </a:r>
            <a:endParaRPr kumimoji="1" lang="zh-CN" altLang="zh-CN" sz="20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673257" name="AutoShape 41"/>
          <p:cNvSpPr>
            <a:spLocks/>
          </p:cNvSpPr>
          <p:nvPr/>
        </p:nvSpPr>
        <p:spPr bwMode="auto">
          <a:xfrm rot="16200000">
            <a:off x="4424363" y="-153987"/>
            <a:ext cx="249237" cy="3265487"/>
          </a:xfrm>
          <a:prstGeom prst="leftBrace">
            <a:avLst>
              <a:gd name="adj1" fmla="val 79825"/>
              <a:gd name="adj2" fmla="val 4898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8" name="Oval 42"/>
          <p:cNvSpPr>
            <a:spLocks noChangeArrowheads="1"/>
          </p:cNvSpPr>
          <p:nvPr/>
        </p:nvSpPr>
        <p:spPr bwMode="auto">
          <a:xfrm>
            <a:off x="4462463" y="1708150"/>
            <a:ext cx="112712" cy="107950"/>
          </a:xfrm>
          <a:prstGeom prst="ellipse">
            <a:avLst/>
          </a:prstGeom>
          <a:solidFill>
            <a:srgbClr val="0000FF"/>
          </a:solidFill>
          <a:ln w="2857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9" name="Text Box 43"/>
          <p:cNvSpPr txBox="1">
            <a:spLocks noChangeArrowheads="1"/>
          </p:cNvSpPr>
          <p:nvPr/>
        </p:nvSpPr>
        <p:spPr bwMode="auto">
          <a:xfrm>
            <a:off x="4003675" y="2967038"/>
            <a:ext cx="458788" cy="1295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相联比较</a:t>
            </a:r>
          </a:p>
        </p:txBody>
      </p:sp>
      <p:sp>
        <p:nvSpPr>
          <p:cNvPr id="1673260" name="Line 44"/>
          <p:cNvSpPr>
            <a:spLocks noChangeShapeType="1"/>
          </p:cNvSpPr>
          <p:nvPr/>
        </p:nvSpPr>
        <p:spPr bwMode="auto">
          <a:xfrm>
            <a:off x="6086475" y="2933700"/>
            <a:ext cx="12858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61" name="Line 45"/>
          <p:cNvSpPr>
            <a:spLocks noChangeShapeType="1"/>
          </p:cNvSpPr>
          <p:nvPr/>
        </p:nvSpPr>
        <p:spPr bwMode="auto">
          <a:xfrm>
            <a:off x="7372350" y="2924175"/>
            <a:ext cx="0" cy="723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62" name="AutoShape 4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8313" y="4581525"/>
            <a:ext cx="431800" cy="431800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4E305-814F-4E18-836B-5A5D9C8E89B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700880"/>
            <a:ext cx="2232372" cy="519113"/>
          </a:xfrm>
        </p:spPr>
        <p:txBody>
          <a:bodyPr/>
          <a:lstStyle/>
          <a:p>
            <a:pPr marL="0" indent="0">
              <a:spcBef>
                <a:spcPct val="10000"/>
              </a:spcBef>
              <a:buNone/>
            </a:pPr>
            <a:r>
              <a:rPr lang="zh-CN" altLang="en-US" dirty="0">
                <a:ea typeface="黑体" pitchFamily="49" charset="-122"/>
              </a:rPr>
              <a:t>快慢表法</a:t>
            </a:r>
          </a:p>
        </p:txBody>
      </p:sp>
      <p:sp>
        <p:nvSpPr>
          <p:cNvPr id="1695749" name="Text Box 5"/>
          <p:cNvSpPr txBox="1">
            <a:spLocks noChangeArrowheads="1"/>
          </p:cNvSpPr>
          <p:nvPr/>
        </p:nvSpPr>
        <p:spPr bwMode="auto">
          <a:xfrm>
            <a:off x="250825" y="6092825"/>
            <a:ext cx="532923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页式虚拟存储器快表工作思路</a:t>
            </a:r>
          </a:p>
        </p:txBody>
      </p:sp>
      <p:sp>
        <p:nvSpPr>
          <p:cNvPr id="1695752" name="AutoShape 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468313" y="4581525"/>
            <a:ext cx="431800" cy="431800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EADF70-CC4E-4034-B14F-7EECA484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553450" cy="523875"/>
          </a:xfrm>
        </p:spPr>
        <p:txBody>
          <a:bodyPr/>
          <a:lstStyle/>
          <a:p>
            <a:r>
              <a:rPr lang="zh-CN" altLang="en-US" dirty="0"/>
              <a:t>五、解决虚拟存储器的问题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9900"/>
                </a:solidFill>
              </a:rPr>
              <a:t>2. </a:t>
            </a:r>
            <a:r>
              <a:rPr lang="zh-CN" altLang="en-US" dirty="0">
                <a:solidFill>
                  <a:srgbClr val="FF0066"/>
                </a:solidFill>
              </a:rPr>
              <a:t>地址变换</a:t>
            </a:r>
            <a:r>
              <a:rPr lang="zh-CN" altLang="en-US" dirty="0">
                <a:solidFill>
                  <a:srgbClr val="009900"/>
                </a:solidFill>
              </a:rPr>
              <a:t>的</a:t>
            </a:r>
            <a:r>
              <a:rPr lang="zh-CN" altLang="en-US" dirty="0">
                <a:solidFill>
                  <a:srgbClr val="FF0066"/>
                </a:solidFill>
              </a:rPr>
              <a:t>速度</a:t>
            </a:r>
            <a:r>
              <a:rPr lang="zh-CN" altLang="en-US" dirty="0">
                <a:solidFill>
                  <a:srgbClr val="009900"/>
                </a:solidFill>
              </a:rPr>
              <a:t>问题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37EA1D2-BC60-4FF8-AB01-C470B36AE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684730"/>
              </p:ext>
            </p:extLst>
          </p:nvPr>
        </p:nvGraphicFramePr>
        <p:xfrm>
          <a:off x="1331640" y="620688"/>
          <a:ext cx="6562788" cy="594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811" name="Visio" r:id="rId3" imgW="2905214" imgH="2609993" progId="Visio.Drawing.15">
                  <p:embed/>
                </p:oleObj>
              </mc:Choice>
              <mc:Fallback>
                <p:oleObj name="Visio" r:id="rId3" imgW="2905214" imgH="260999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620688"/>
                        <a:ext cx="6562788" cy="5946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4242" name="Object 2"/>
          <p:cNvGraphicFramePr>
            <a:graphicFrameLocks noChangeAspect="1"/>
          </p:cNvGraphicFramePr>
          <p:nvPr/>
        </p:nvGraphicFramePr>
        <p:xfrm>
          <a:off x="904875" y="168275"/>
          <a:ext cx="7999413" cy="653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301" name="文档" r:id="rId3" imgW="5199085" imgH="4251506" progId="Word.Document.8">
                  <p:embed/>
                </p:oleObj>
              </mc:Choice>
              <mc:Fallback>
                <p:oleObj name="文档" r:id="rId3" imgW="5199085" imgH="425150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68275"/>
                        <a:ext cx="7999413" cy="653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4243" name="AutoShape 3"/>
          <p:cNvSpPr>
            <a:spLocks noChangeArrowheads="1"/>
          </p:cNvSpPr>
          <p:nvPr/>
        </p:nvSpPr>
        <p:spPr bwMode="auto">
          <a:xfrm>
            <a:off x="322263" y="908050"/>
            <a:ext cx="720725" cy="1008063"/>
          </a:xfrm>
          <a:prstGeom prst="can">
            <a:avLst>
              <a:gd name="adj" fmla="val 349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1800">
                <a:latin typeface="Arial" pitchFamily="34" charset="0"/>
              </a:rPr>
              <a:t>海量</a:t>
            </a:r>
          </a:p>
          <a:p>
            <a:pPr>
              <a:spcBef>
                <a:spcPct val="0"/>
              </a:spcBef>
            </a:pPr>
            <a:r>
              <a:rPr lang="zh-CN" altLang="en-US" sz="1800">
                <a:latin typeface="Arial" pitchFamily="34" charset="0"/>
              </a:rPr>
              <a:t>存储器</a:t>
            </a:r>
          </a:p>
        </p:txBody>
      </p:sp>
      <p:sp>
        <p:nvSpPr>
          <p:cNvPr id="1674244" name="Text Box 4"/>
          <p:cNvSpPr txBox="1">
            <a:spLocks noChangeArrowheads="1"/>
          </p:cNvSpPr>
          <p:nvPr/>
        </p:nvSpPr>
        <p:spPr bwMode="auto">
          <a:xfrm>
            <a:off x="4067175" y="1268413"/>
            <a:ext cx="1150938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latin typeface="Arial" pitchFamily="34" charset="0"/>
              </a:rPr>
              <a:t>查</a:t>
            </a:r>
            <a:r>
              <a:rPr lang="zh-CN" altLang="en-US" sz="18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外页表</a:t>
            </a:r>
          </a:p>
        </p:txBody>
      </p:sp>
      <p:sp>
        <p:nvSpPr>
          <p:cNvPr id="1674245" name="Text Box 5"/>
          <p:cNvSpPr txBox="1">
            <a:spLocks noChangeArrowheads="1"/>
          </p:cNvSpPr>
          <p:nvPr/>
        </p:nvSpPr>
        <p:spPr bwMode="auto">
          <a:xfrm>
            <a:off x="2125663" y="3455988"/>
            <a:ext cx="1150937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latin typeface="Arial" pitchFamily="34" charset="0"/>
              </a:rPr>
              <a:t>查</a:t>
            </a:r>
            <a:r>
              <a:rPr lang="zh-CN" altLang="en-US" sz="18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内页表</a:t>
            </a:r>
          </a:p>
        </p:txBody>
      </p:sp>
      <p:sp>
        <p:nvSpPr>
          <p:cNvPr id="1674246" name="Text Box 6"/>
          <p:cNvSpPr txBox="1">
            <a:spLocks noChangeArrowheads="1"/>
          </p:cNvSpPr>
          <p:nvPr/>
        </p:nvSpPr>
        <p:spPr bwMode="auto">
          <a:xfrm>
            <a:off x="8605838" y="103188"/>
            <a:ext cx="503237" cy="4838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页式虚拟存储器工作的全过程</a:t>
            </a:r>
          </a:p>
        </p:txBody>
      </p:sp>
      <p:sp>
        <p:nvSpPr>
          <p:cNvPr id="1674247" name="Text Box 7"/>
          <p:cNvSpPr txBox="1">
            <a:spLocks noChangeArrowheads="1"/>
          </p:cNvSpPr>
          <p:nvPr/>
        </p:nvSpPr>
        <p:spPr bwMode="auto">
          <a:xfrm>
            <a:off x="107950" y="2349500"/>
            <a:ext cx="1223963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</a:rPr>
              <a:t>页面失效</a:t>
            </a:r>
            <a:b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</a:rPr>
            </a:b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</a:rPr>
              <a:t>故障</a:t>
            </a:r>
          </a:p>
        </p:txBody>
      </p:sp>
      <p:sp>
        <p:nvSpPr>
          <p:cNvPr id="1674248" name="Text Box 8"/>
          <p:cNvSpPr txBox="1">
            <a:spLocks noChangeArrowheads="1"/>
          </p:cNvSpPr>
          <p:nvPr/>
        </p:nvSpPr>
        <p:spPr bwMode="auto">
          <a:xfrm>
            <a:off x="250825" y="188913"/>
            <a:ext cx="1223963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</a:rPr>
              <a:t>辅存缺页</a:t>
            </a:r>
            <a:b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</a:rPr>
            </a:b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</a:rPr>
              <a:t>故障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8D7EC7-0B80-46E9-AFC5-8871F53C27AA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六、替换算法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353425" cy="5327650"/>
          </a:xfrm>
        </p:spPr>
        <p:txBody>
          <a:bodyPr/>
          <a:lstStyle/>
          <a:p>
            <a:pPr marL="361950" indent="-361950"/>
            <a:r>
              <a:rPr lang="zh-CN" altLang="en-US" dirty="0"/>
              <a:t>页面替换由</a:t>
            </a:r>
            <a:r>
              <a:rPr lang="en-US" altLang="zh-CN" dirty="0"/>
              <a:t>OS</a:t>
            </a:r>
            <a:r>
              <a:rPr lang="zh-CN" altLang="en-US" dirty="0"/>
              <a:t>实现</a:t>
            </a:r>
          </a:p>
          <a:p>
            <a:pPr marL="361950" indent="-361950"/>
            <a:r>
              <a:rPr lang="zh-CN" altLang="en-US" dirty="0"/>
              <a:t>修改位</a:t>
            </a:r>
          </a:p>
          <a:p>
            <a:pPr marL="361950" indent="-361950"/>
            <a:r>
              <a:rPr lang="zh-CN" altLang="en-US" dirty="0"/>
              <a:t>存储管理部件</a:t>
            </a:r>
            <a:r>
              <a:rPr lang="en-US" altLang="zh-CN" dirty="0"/>
              <a:t>MMU</a:t>
            </a:r>
            <a:r>
              <a:rPr lang="zh-CN" altLang="en-US" dirty="0"/>
              <a:t>：</a:t>
            </a:r>
          </a:p>
          <a:p>
            <a:pPr marL="717550" lvl="1" indent="-358775"/>
            <a:r>
              <a:rPr lang="zh-CN" altLang="en-US" dirty="0"/>
              <a:t>逻辑地址 </a:t>
            </a:r>
            <a:r>
              <a:rPr lang="zh-CN" altLang="en-US" dirty="0">
                <a:latin typeface="+mn-ea"/>
              </a:rPr>
              <a:t>→</a:t>
            </a:r>
            <a:r>
              <a:rPr lang="zh-CN" altLang="en-US" dirty="0"/>
              <a:t> 物理地址</a:t>
            </a:r>
          </a:p>
          <a:p>
            <a:pPr marL="717550" lvl="1" indent="-358775"/>
            <a:r>
              <a:rPr lang="zh-CN" altLang="en-US" dirty="0"/>
              <a:t>若页面失效，则进入操作系统环境</a:t>
            </a:r>
          </a:p>
        </p:txBody>
      </p:sp>
      <p:sp>
        <p:nvSpPr>
          <p:cNvPr id="2" name="动作按钮: 获取信息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A944760-B58F-45D2-B121-53D8960EAD6D}"/>
              </a:ext>
            </a:extLst>
          </p:cNvPr>
          <p:cNvSpPr/>
          <p:nvPr/>
        </p:nvSpPr>
        <p:spPr bwMode="auto">
          <a:xfrm>
            <a:off x="8362454" y="188639"/>
            <a:ext cx="576759" cy="57600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1232CB-9293-45D8-BFDD-1A5A49D7DDB0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六、替换算法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642350" cy="538163"/>
          </a:xfrm>
        </p:spPr>
        <p:txBody>
          <a:bodyPr/>
          <a:lstStyle/>
          <a:p>
            <a:pPr marL="361950" indent="-361950">
              <a:buNone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</a:p>
        </p:txBody>
      </p:sp>
      <p:graphicFrame>
        <p:nvGraphicFramePr>
          <p:cNvPr id="167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58329"/>
              </p:ext>
            </p:extLst>
          </p:nvPr>
        </p:nvGraphicFramePr>
        <p:xfrm>
          <a:off x="250825" y="1089248"/>
          <a:ext cx="8688388" cy="4572000"/>
        </p:xfrm>
        <a:graphic>
          <a:graphicData uri="http://schemas.openxmlformats.org/drawingml/2006/table">
            <a:tbl>
              <a:tblPr/>
              <a:tblGrid>
                <a:gridCol w="158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1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548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74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时间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页面访问序列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FIFO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算法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n-lt"/>
                          <a:ea typeface="宋体" pitchFamily="2" charset="-122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2/11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18.2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％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n-lt"/>
                          <a:ea typeface="宋体" pitchFamily="2" charset="-122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LRU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算法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3/11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27.3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％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76451" name="Text Box 163"/>
          <p:cNvSpPr txBox="1">
            <a:spLocks noChangeArrowheads="1"/>
          </p:cNvSpPr>
          <p:nvPr/>
        </p:nvSpPr>
        <p:spPr bwMode="auto">
          <a:xfrm>
            <a:off x="1475656" y="578558"/>
            <a:ext cx="2449513" cy="461665"/>
          </a:xfrm>
          <a:prstGeom prst="rect">
            <a:avLst/>
          </a:prstGeom>
          <a:solidFill>
            <a:srgbClr val="D1FFD1"/>
          </a:solidFill>
          <a:ln w="28575" algn="ctr">
            <a:solidFill>
              <a:srgbClr val="00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堆栈型替换算法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E6FA5A-5466-40C1-9B05-A671E5871952}"/>
              </a:ext>
            </a:extLst>
          </p:cNvPr>
          <p:cNvSpPr/>
          <p:nvPr/>
        </p:nvSpPr>
        <p:spPr bwMode="auto">
          <a:xfrm>
            <a:off x="4355976" y="2468783"/>
            <a:ext cx="504056" cy="444876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4F61AC-A8E0-45BB-BA59-048759A842E0}"/>
              </a:ext>
            </a:extLst>
          </p:cNvPr>
          <p:cNvSpPr/>
          <p:nvPr/>
        </p:nvSpPr>
        <p:spPr bwMode="auto">
          <a:xfrm>
            <a:off x="4355976" y="3833612"/>
            <a:ext cx="504056" cy="444876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5F45D6-BB6A-4A91-A69B-91CCB829FE50}"/>
              </a:ext>
            </a:extLst>
          </p:cNvPr>
          <p:cNvSpPr/>
          <p:nvPr/>
        </p:nvSpPr>
        <p:spPr bwMode="auto">
          <a:xfrm>
            <a:off x="5869882" y="3835757"/>
            <a:ext cx="504056" cy="444876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64B87A-B4B0-4B16-91B7-6D3458AE9695}"/>
              </a:ext>
            </a:extLst>
          </p:cNvPr>
          <p:cNvSpPr/>
          <p:nvPr/>
        </p:nvSpPr>
        <p:spPr bwMode="auto">
          <a:xfrm>
            <a:off x="7376936" y="3834810"/>
            <a:ext cx="504056" cy="444876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6E00D0-7755-424E-8CB6-7E8CADFEF629}"/>
              </a:ext>
            </a:extLst>
          </p:cNvPr>
          <p:cNvSpPr/>
          <p:nvPr/>
        </p:nvSpPr>
        <p:spPr bwMode="auto">
          <a:xfrm>
            <a:off x="7380747" y="2930372"/>
            <a:ext cx="504056" cy="444876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B2AE18-53CB-4BAF-9D19-1BB900F8A2FC}"/>
              </a:ext>
            </a:extLst>
          </p:cNvPr>
          <p:cNvSpPr/>
          <p:nvPr/>
        </p:nvSpPr>
        <p:spPr>
          <a:xfrm>
            <a:off x="179512" y="5694347"/>
            <a:ext cx="8964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dirty="0"/>
              <a:t>为了记录历史信息，在Cache地址映射表</a:t>
            </a:r>
            <a:r>
              <a:rPr lang="en-US" altLang="zh-CN" sz="2400" dirty="0"/>
              <a:t>/</a:t>
            </a:r>
            <a:r>
              <a:rPr lang="zh-CN" altLang="en-US" sz="2400" dirty="0"/>
              <a:t>虚存页表中增加计数器。</a:t>
            </a:r>
          </a:p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</a:rPr>
              <a:t>00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9900"/>
                </a:solidFill>
              </a:rPr>
              <a:t>01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9900"/>
                </a:solidFill>
              </a:rPr>
              <a:t>10</a:t>
            </a:r>
            <a:r>
              <a:rPr lang="zh-CN" altLang="en-US" sz="2400" dirty="0"/>
              <a:t>为计数器值；下标A、B、C代表Cache块编号。</a:t>
            </a:r>
          </a:p>
        </p:txBody>
      </p:sp>
      <p:sp>
        <p:nvSpPr>
          <p:cNvPr id="4" name="动作按钮: 上一张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4576E73-3305-473D-9744-9748C932F553}"/>
              </a:ext>
            </a:extLst>
          </p:cNvPr>
          <p:cNvSpPr>
            <a:spLocks noChangeAspect="1"/>
          </p:cNvSpPr>
          <p:nvPr/>
        </p:nvSpPr>
        <p:spPr bwMode="auto">
          <a:xfrm>
            <a:off x="8362454" y="188639"/>
            <a:ext cx="576759" cy="57600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存储系统</a:t>
            </a:r>
            <a:endParaRPr lang="zh-CN" altLang="en-US" sz="4000" b="0" dirty="0">
              <a:solidFill>
                <a:srgbClr val="CCFF66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96419" name="Rectangle 3"/>
          <p:cNvSpPr>
            <a:spLocks noChangeArrowheads="1"/>
          </p:cNvSpPr>
          <p:nvPr/>
        </p:nvSpPr>
        <p:spPr bwMode="auto">
          <a:xfrm>
            <a:off x="1979613" y="4435450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anose="02010609060101010101" pitchFamily="49" charset="-122"/>
                <a:cs typeface="+mn-cs"/>
              </a:rPr>
              <a:t>4.4 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anose="02010609060101010101" pitchFamily="49" charset="-122"/>
                <a:cs typeface="+mn-cs"/>
              </a:rPr>
              <a:t>虚拟存储器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7EFCB-3A51-4788-8281-2785FB8C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155530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itchFamily="18" charset="0"/>
                <a:ea typeface="楷体" panose="02010609060101010101" pitchFamily="49" charset="-122"/>
                <a:cs typeface="+mn-cs"/>
              </a:rPr>
              <a:t>4.4.2  </a:t>
            </a:r>
            <a:r>
              <a:rPr kumimoji="0" lang="zh-CN" altLang="en-US" sz="3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" panose="02010609060101010101" pitchFamily="49" charset="-122"/>
                <a:cs typeface="+mn-cs"/>
              </a:rPr>
              <a:t>虚拟存储器</a:t>
            </a:r>
            <a:r>
              <a:rPr lang="zh-CN" altLang="en-US" sz="3600" b="0" dirty="0">
                <a:solidFill>
                  <a:srgbClr val="CC0066"/>
                </a:solidFill>
                <a:ea typeface="楷体" panose="02010609060101010101" pitchFamily="49" charset="-122"/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39239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8896-24B1-4ABC-8A32-A38C3DC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D5683-AB16-461D-AE7F-BE85402C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362950" cy="6012903"/>
          </a:xfrm>
        </p:spPr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的存储器</a:t>
            </a:r>
            <a:r>
              <a:rPr lang="zh-CN" altLang="en-US" dirty="0">
                <a:solidFill>
                  <a:srgbClr val="FF0066"/>
                </a:solidFill>
              </a:rPr>
              <a:t>按字节编址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RISC-V</a:t>
            </a:r>
            <a:r>
              <a:rPr lang="zh-CN" altLang="en-US" dirty="0"/>
              <a:t>架构定义了三种</a:t>
            </a:r>
            <a:r>
              <a:rPr lang="zh-CN" altLang="en-US" dirty="0">
                <a:solidFill>
                  <a:srgbClr val="FF0000"/>
                </a:solidFill>
              </a:rPr>
              <a:t>工作模式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achine Mode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机器模式</a:t>
            </a:r>
            <a:r>
              <a:rPr lang="zh-CN" altLang="en-US" dirty="0"/>
              <a:t>，简称</a:t>
            </a:r>
            <a:r>
              <a:rPr lang="en-US" altLang="zh-CN" dirty="0"/>
              <a:t>M</a:t>
            </a:r>
            <a:r>
              <a:rPr lang="zh-CN" altLang="en-US" dirty="0"/>
              <a:t>模式。</a:t>
            </a:r>
            <a:br>
              <a:rPr lang="en-US" altLang="zh-CN" dirty="0"/>
            </a:br>
            <a:r>
              <a:rPr lang="zh-CN" altLang="en-US" dirty="0"/>
              <a:t>（必选模式）</a:t>
            </a:r>
            <a:br>
              <a:rPr lang="en-US" altLang="zh-CN" dirty="0"/>
            </a:br>
            <a:r>
              <a:rPr lang="zh-CN" altLang="en-US" dirty="0">
                <a:solidFill>
                  <a:srgbClr val="006600"/>
                </a:solidFill>
              </a:rPr>
              <a:t>运行</a:t>
            </a:r>
            <a:r>
              <a:rPr lang="zh-CN" altLang="en-US" u="sng" dirty="0">
                <a:solidFill>
                  <a:srgbClr val="006600"/>
                </a:solidFill>
              </a:rPr>
              <a:t>最可信</a:t>
            </a:r>
            <a:r>
              <a:rPr lang="zh-CN" altLang="en-US" dirty="0">
                <a:solidFill>
                  <a:srgbClr val="006600"/>
                </a:solidFill>
              </a:rPr>
              <a:t>的代码。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upervisor Mode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管理模式</a:t>
            </a:r>
            <a:r>
              <a:rPr lang="zh-CN" altLang="en-US" dirty="0"/>
              <a:t>，简称</a:t>
            </a:r>
            <a:r>
              <a:rPr lang="en-US" altLang="zh-CN" dirty="0"/>
              <a:t>S</a:t>
            </a:r>
            <a:r>
              <a:rPr lang="zh-CN" altLang="en-US" dirty="0"/>
              <a:t>模式。</a:t>
            </a:r>
            <a:br>
              <a:rPr lang="en-US" altLang="zh-CN" dirty="0"/>
            </a:br>
            <a:r>
              <a:rPr lang="zh-CN" altLang="en-US" dirty="0"/>
              <a:t>（可选模式）</a:t>
            </a:r>
            <a:br>
              <a:rPr lang="en-US" altLang="zh-CN" dirty="0"/>
            </a:br>
            <a:r>
              <a:rPr lang="zh-CN" altLang="en-US" dirty="0"/>
              <a:t>为</a:t>
            </a:r>
            <a:r>
              <a:rPr lang="zh-CN" altLang="en-US" u="sng" dirty="0">
                <a:solidFill>
                  <a:srgbClr val="006600"/>
                </a:solidFill>
              </a:rPr>
              <a:t>操作系统</a:t>
            </a:r>
            <a:r>
              <a:rPr lang="zh-CN" altLang="en-US" dirty="0"/>
              <a:t>提供支持，</a:t>
            </a:r>
            <a:br>
              <a:rPr lang="en-US" altLang="zh-CN" dirty="0"/>
            </a:br>
            <a:r>
              <a:rPr lang="zh-CN" altLang="en-US" dirty="0"/>
              <a:t>提供了基于</a:t>
            </a:r>
            <a:r>
              <a:rPr lang="zh-CN" altLang="en-US" dirty="0">
                <a:solidFill>
                  <a:srgbClr val="CC0099"/>
                </a:solidFill>
              </a:rPr>
              <a:t>多级页表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页式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  <a:r>
              <a:rPr lang="zh-CN" altLang="en-US" dirty="0"/>
              <a:t>系统。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en-US" altLang="zh-CN" dirty="0"/>
              <a:t>ser Mode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用户模式</a:t>
            </a:r>
            <a:r>
              <a:rPr lang="zh-CN" altLang="en-US" dirty="0"/>
              <a:t>，简称</a:t>
            </a:r>
            <a:r>
              <a:rPr lang="en-US" altLang="zh-CN" dirty="0"/>
              <a:t>U</a:t>
            </a:r>
            <a:r>
              <a:rPr lang="zh-CN" altLang="en-US" dirty="0"/>
              <a:t>模式。</a:t>
            </a:r>
            <a:br>
              <a:rPr lang="en-US" altLang="zh-CN" dirty="0"/>
            </a:br>
            <a:r>
              <a:rPr lang="zh-CN" altLang="en-US" dirty="0"/>
              <a:t>（可选模式）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9AE-ED08-4D0F-B064-0E1808A27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357C60-8FB2-4222-8EBA-03703657FA41}"/>
              </a:ext>
            </a:extLst>
          </p:cNvPr>
          <p:cNvSpPr/>
          <p:nvPr/>
        </p:nvSpPr>
        <p:spPr>
          <a:xfrm>
            <a:off x="561524" y="5858108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权限：M＞S＞U</a:t>
            </a:r>
          </a:p>
        </p:txBody>
      </p:sp>
    </p:spTree>
    <p:extLst>
      <p:ext uri="{BB962C8B-B14F-4D97-AF65-F5344CB8AC3E}">
        <p14:creationId xmlns:p14="http://schemas.microsoft.com/office/powerpoint/2010/main" val="377701068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8896-24B1-4ABC-8A32-A38C3DC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D5683-AB16-461D-AE7F-BE85402C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2776"/>
            <a:ext cx="8280920" cy="5292823"/>
          </a:xfrm>
        </p:spPr>
        <p:txBody>
          <a:bodyPr/>
          <a:lstStyle/>
          <a:p>
            <a:r>
              <a:rPr lang="en-US" altLang="zh-CN" dirty="0"/>
              <a:t>RV32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RISC-V</a:t>
            </a:r>
            <a:r>
              <a:rPr lang="zh-CN" altLang="en-US" dirty="0"/>
              <a:t>）：</a:t>
            </a:r>
            <a:r>
              <a:rPr lang="en-US" altLang="zh-CN" dirty="0">
                <a:solidFill>
                  <a:srgbClr val="FF0000"/>
                </a:solidFill>
              </a:rPr>
              <a:t>Sv32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en-US" altLang="zh-CN" dirty="0"/>
              <a:t>RV64</a:t>
            </a:r>
            <a:r>
              <a:rPr lang="zh-CN" altLang="en-US" dirty="0"/>
              <a:t>（</a:t>
            </a:r>
            <a:r>
              <a:rPr lang="en-US" altLang="zh-CN" dirty="0"/>
              <a:t>64</a:t>
            </a:r>
            <a:r>
              <a:rPr lang="zh-CN" altLang="en-US" dirty="0"/>
              <a:t>位的</a:t>
            </a:r>
            <a:r>
              <a:rPr lang="en-US" altLang="zh-CN" dirty="0"/>
              <a:t>RISC-V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Sv39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Sv48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en-US" altLang="zh-CN" dirty="0"/>
              <a:t>Sv57</a:t>
            </a:r>
            <a:r>
              <a:rPr lang="zh-CN" altLang="en-US" dirty="0"/>
              <a:t>模式、</a:t>
            </a:r>
            <a:r>
              <a:rPr lang="en-US" altLang="zh-CN" dirty="0"/>
              <a:t>Sv64</a:t>
            </a:r>
            <a:r>
              <a:rPr lang="zh-CN" altLang="en-US" dirty="0"/>
              <a:t>模式：保留给未来扩展。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9AE-ED08-4D0F-B064-0E1808A27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EA5FAB3-1521-41A4-BA2A-6017B4086C53}"/>
              </a:ext>
            </a:extLst>
          </p:cNvPr>
          <p:cNvSpPr txBox="1">
            <a:spLocks/>
          </p:cNvSpPr>
          <p:nvPr/>
        </p:nvSpPr>
        <p:spPr bwMode="auto">
          <a:xfrm>
            <a:off x="755576" y="568325"/>
            <a:ext cx="806457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kern="0" dirty="0">
                <a:latin typeface="+mn-lt"/>
                <a:ea typeface="+mn-ea"/>
              </a:rPr>
              <a:t>RISC-V</a:t>
            </a:r>
            <a:r>
              <a:rPr lang="zh-CN" altLang="en-US" kern="0" dirty="0">
                <a:latin typeface="+mn-lt"/>
                <a:ea typeface="+mn-ea"/>
              </a:rPr>
              <a:t>中</a:t>
            </a:r>
            <a:r>
              <a:rPr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页式</a:t>
            </a:r>
            <a:r>
              <a:rPr lang="zh-CN" altLang="en-US" kern="0" dirty="0">
                <a:solidFill>
                  <a:srgbClr val="009900"/>
                </a:solidFill>
                <a:latin typeface="+mn-lt"/>
                <a:ea typeface="+mn-ea"/>
              </a:rPr>
              <a:t>虚拟存储器</a:t>
            </a:r>
            <a:r>
              <a:rPr lang="zh-CN" altLang="en-US" kern="0" dirty="0">
                <a:latin typeface="+mn-lt"/>
                <a:ea typeface="+mn-ea"/>
              </a:rPr>
              <a:t>的</a:t>
            </a:r>
            <a:r>
              <a:rPr lang="zh-CN" altLang="en-US" kern="0" dirty="0">
                <a:solidFill>
                  <a:srgbClr val="CC0099"/>
                </a:solidFill>
              </a:rPr>
              <a:t>工作模式</a:t>
            </a:r>
            <a:r>
              <a:rPr lang="zh-CN" altLang="en-US" kern="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9519783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DE2AB-A943-4C51-87AF-D9CB4E1E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5A5017-671B-4912-9304-2183DD7CF8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38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3D103A2-47AE-42CF-BD7A-1ABF201D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82015"/>
              </p:ext>
            </p:extLst>
          </p:nvPr>
        </p:nvGraphicFramePr>
        <p:xfrm>
          <a:off x="107504" y="1128208"/>
          <a:ext cx="8928991" cy="525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425143038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5674640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34914475"/>
                    </a:ext>
                  </a:extLst>
                </a:gridCol>
                <a:gridCol w="1776197">
                  <a:extLst>
                    <a:ext uri="{9D8B030D-6E8A-4147-A177-3AD203B41FA5}">
                      <a16:colId xmlns:a16="http://schemas.microsoft.com/office/drawing/2014/main" val="2759460287"/>
                    </a:ext>
                  </a:extLst>
                </a:gridCol>
                <a:gridCol w="1776197">
                  <a:extLst>
                    <a:ext uri="{9D8B030D-6E8A-4147-A177-3AD203B41FA5}">
                      <a16:colId xmlns:a16="http://schemas.microsoft.com/office/drawing/2014/main" val="2532246466"/>
                    </a:ext>
                  </a:extLst>
                </a:gridCol>
                <a:gridCol w="1776197">
                  <a:extLst>
                    <a:ext uri="{9D8B030D-6E8A-4147-A177-3AD203B41FA5}">
                      <a16:colId xmlns:a16="http://schemas.microsoft.com/office/drawing/2014/main" val="2516360559"/>
                    </a:ext>
                  </a:extLst>
                </a:gridCol>
              </a:tblGrid>
              <a:tr h="26691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FF"/>
                          </a:solidFill>
                        </a:rPr>
                        <a:t>页面大小为</a:t>
                      </a:r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4KB</a:t>
                      </a:r>
                      <a:r>
                        <a:rPr lang="zh-CN" altLang="en-US" sz="2400" b="1" dirty="0">
                          <a:solidFill>
                            <a:srgbClr val="0000FF"/>
                          </a:solidFill>
                        </a:rPr>
                        <a:t>情况下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Sv32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Sv39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Sv48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05518"/>
                  </a:ext>
                </a:extLst>
              </a:tr>
              <a:tr h="266916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C0099"/>
                          </a:solidFill>
                        </a:rPr>
                        <a:t>虚拟地址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总位数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32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39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48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93371"/>
                  </a:ext>
                </a:extLst>
              </a:tr>
              <a:tr h="266916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每程序最大虚存空间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4GB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512GB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256TB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037539"/>
                  </a:ext>
                </a:extLst>
              </a:tr>
              <a:tr h="266916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虚页号</a:t>
                      </a:r>
                      <a:r>
                        <a:rPr lang="zh-CN" altLang="en-US" sz="2400" b="1" dirty="0"/>
                        <a:t>位数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27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36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57308"/>
                  </a:ext>
                </a:extLst>
              </a:tr>
              <a:tr h="266916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页内地址</a:t>
                      </a:r>
                      <a:r>
                        <a:rPr lang="zh-CN" altLang="en-US" sz="2400" b="1" dirty="0"/>
                        <a:t>位数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22790"/>
                  </a:ext>
                </a:extLst>
              </a:tr>
              <a:tr h="266916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C0099"/>
                          </a:solidFill>
                        </a:rPr>
                        <a:t>物理地址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总位数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34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56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56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398297"/>
                  </a:ext>
                </a:extLst>
              </a:tr>
              <a:tr h="266916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300" b="1" dirty="0"/>
                        <a:t>最大主存物理地址空间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16GB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64PB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64PB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272481"/>
                  </a:ext>
                </a:extLst>
              </a:tr>
              <a:tr h="266916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实页号</a:t>
                      </a:r>
                      <a:r>
                        <a:rPr lang="zh-CN" altLang="en-US" sz="2400" b="1" dirty="0"/>
                        <a:t>位数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22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44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44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30882"/>
                  </a:ext>
                </a:extLst>
              </a:tr>
              <a:tr h="266916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页内地址</a:t>
                      </a:r>
                      <a:r>
                        <a:rPr lang="zh-CN" altLang="en-US" sz="2400" b="1" dirty="0"/>
                        <a:t>位数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6600"/>
                          </a:solidFill>
                        </a:rPr>
                        <a:t>12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2400" b="1" dirty="0"/>
                        <a:t>位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58137"/>
                  </a:ext>
                </a:extLst>
              </a:tr>
              <a:tr h="26691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每个</a:t>
                      </a:r>
                      <a:r>
                        <a:rPr lang="zh-CN" altLang="en-US" sz="2400" b="1" dirty="0">
                          <a:solidFill>
                            <a:srgbClr val="006600"/>
                          </a:solidFill>
                        </a:rPr>
                        <a:t>页表项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</a:rPr>
                        <a:t>PTE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400" b="1" dirty="0"/>
                        <a:t>字节数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zh-CN" altLang="en-US" sz="2400" b="1" dirty="0"/>
                        <a:t>个字节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8</a:t>
                      </a:r>
                      <a:r>
                        <a:rPr lang="zh-CN" altLang="en-US" sz="2400" b="1" dirty="0"/>
                        <a:t>个字节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8</a:t>
                      </a:r>
                      <a:r>
                        <a:rPr lang="zh-CN" altLang="en-US" sz="2400" b="1" dirty="0"/>
                        <a:t>个字节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4124646"/>
                  </a:ext>
                </a:extLst>
              </a:tr>
              <a:tr h="21888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页表级数 </a:t>
                      </a:r>
                      <a:r>
                        <a:rPr lang="en-US" altLang="zh-CN" sz="2400" b="1" i="1" dirty="0" err="1"/>
                        <a:t>i</a:t>
                      </a:r>
                      <a:r>
                        <a:rPr lang="zh-CN" altLang="en-US" sz="2400" b="1" i="0" dirty="0"/>
                        <a:t>＝</a:t>
                      </a: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dirty="0"/>
                        <a:t>计算过程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/(</a:t>
                      </a:r>
                      <a:r>
                        <a:rPr lang="en-US" altLang="zh-CN" sz="24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-log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/(</a:t>
                      </a:r>
                      <a:r>
                        <a:rPr lang="en-US" altLang="zh-CN" sz="24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-log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4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/(</a:t>
                      </a:r>
                      <a:r>
                        <a:rPr lang="en-US" altLang="zh-CN" sz="2400" b="1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-log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0309211"/>
                  </a:ext>
                </a:extLst>
              </a:tr>
              <a:tr h="21888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dirty="0"/>
                        <a:t>计算结果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25237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0B55CCBE-90FA-4F31-95ED-45BE0F3C467B}"/>
              </a:ext>
            </a:extLst>
          </p:cNvPr>
          <p:cNvSpPr txBox="1">
            <a:spLocks/>
          </p:cNvSpPr>
          <p:nvPr/>
        </p:nvSpPr>
        <p:spPr bwMode="auto">
          <a:xfrm>
            <a:off x="755576" y="568325"/>
            <a:ext cx="806457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kern="0" dirty="0">
                <a:latin typeface="+mn-lt"/>
                <a:ea typeface="+mn-ea"/>
              </a:rPr>
              <a:t>RISC-V</a:t>
            </a:r>
            <a:r>
              <a:rPr lang="zh-CN" altLang="en-US" kern="0" dirty="0">
                <a:latin typeface="+mn-lt"/>
                <a:ea typeface="+mn-ea"/>
              </a:rPr>
              <a:t>中</a:t>
            </a:r>
            <a:r>
              <a:rPr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页式</a:t>
            </a:r>
            <a:r>
              <a:rPr lang="zh-CN" altLang="en-US" kern="0" dirty="0">
                <a:solidFill>
                  <a:srgbClr val="009900"/>
                </a:solidFill>
                <a:latin typeface="+mn-lt"/>
                <a:ea typeface="+mn-ea"/>
              </a:rPr>
              <a:t>虚拟存储器</a:t>
            </a:r>
            <a:r>
              <a:rPr lang="zh-CN" altLang="en-US" kern="0" dirty="0">
                <a:latin typeface="+mn-lt"/>
                <a:ea typeface="+mn-ea"/>
              </a:rPr>
              <a:t>的</a:t>
            </a:r>
            <a:r>
              <a:rPr lang="zh-CN" altLang="en-US" kern="0" dirty="0">
                <a:solidFill>
                  <a:srgbClr val="CC0099"/>
                </a:solidFill>
              </a:rPr>
              <a:t>工作模式</a:t>
            </a:r>
            <a:r>
              <a:rPr lang="zh-CN" altLang="en-US" kern="0" dirty="0"/>
              <a:t>：</a:t>
            </a:r>
          </a:p>
        </p:txBody>
      </p:sp>
      <p:sp>
        <p:nvSpPr>
          <p:cNvPr id="3" name="动作按钮: 上一张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3E1D086-6C37-42FF-BB10-39150BE5AA1A}"/>
              </a:ext>
            </a:extLst>
          </p:cNvPr>
          <p:cNvSpPr>
            <a:spLocks noChangeAspect="1"/>
          </p:cNvSpPr>
          <p:nvPr/>
        </p:nvSpPr>
        <p:spPr bwMode="auto">
          <a:xfrm>
            <a:off x="8397050" y="168634"/>
            <a:ext cx="576064" cy="57600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29099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8896-24B1-4ABC-8A32-A38C3DC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D5683-AB16-461D-AE7F-BE85402C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362950" cy="5940895"/>
          </a:xfrm>
        </p:spPr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规定，如果已经实现了</a:t>
            </a:r>
            <a:r>
              <a:rPr lang="en-US" altLang="zh-CN" dirty="0"/>
              <a:t>Sv48</a:t>
            </a:r>
            <a:r>
              <a:rPr lang="zh-CN" altLang="en-US" dirty="0"/>
              <a:t>模式，</a:t>
            </a:r>
            <a:br>
              <a:rPr lang="en-US" altLang="zh-CN" dirty="0"/>
            </a:br>
            <a:r>
              <a:rPr lang="zh-CN" altLang="en-US" dirty="0"/>
              <a:t>那么也必须支持</a:t>
            </a:r>
            <a:r>
              <a:rPr lang="en-US" altLang="zh-CN" dirty="0"/>
              <a:t>Sv39</a:t>
            </a:r>
            <a:r>
              <a:rPr lang="zh-CN" altLang="en-US" dirty="0"/>
              <a:t>模式，</a:t>
            </a:r>
            <a:br>
              <a:rPr lang="en-US" altLang="zh-CN" dirty="0"/>
            </a:br>
            <a:r>
              <a:rPr lang="zh-CN" altLang="en-US" dirty="0"/>
              <a:t>用来兼容使用</a:t>
            </a:r>
            <a:r>
              <a:rPr lang="en-US" altLang="zh-CN" dirty="0"/>
              <a:t>Sv39</a:t>
            </a:r>
            <a:r>
              <a:rPr lang="zh-CN" altLang="en-US" dirty="0"/>
              <a:t>模式的软件。</a:t>
            </a:r>
            <a:endParaRPr lang="en-US" altLang="zh-CN" dirty="0"/>
          </a:p>
          <a:p>
            <a:r>
              <a:rPr lang="en-US" altLang="zh-CN" dirty="0"/>
              <a:t>64</a:t>
            </a:r>
            <a:r>
              <a:rPr lang="zh-CN" altLang="zh-CN" dirty="0"/>
              <a:t>位的</a:t>
            </a:r>
            <a:r>
              <a:rPr lang="en-US" altLang="zh-CN" dirty="0"/>
              <a:t>RISC-V</a:t>
            </a:r>
            <a:r>
              <a:rPr lang="zh-CN" altLang="zh-CN" dirty="0"/>
              <a:t>处理器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RV64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/>
              <a:t>，</a:t>
            </a:r>
            <a:r>
              <a:rPr lang="zh-CN" altLang="zh-CN" dirty="0"/>
              <a:t>将</a:t>
            </a:r>
            <a:r>
              <a:rPr lang="en-US" altLang="zh-CN" dirty="0"/>
              <a:t>39</a:t>
            </a:r>
            <a:r>
              <a:rPr lang="zh-CN" altLang="zh-CN" dirty="0"/>
              <a:t>位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Sv39</a:t>
            </a:r>
            <a:r>
              <a:rPr lang="zh-CN" altLang="zh-CN" dirty="0"/>
              <a:t>模式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zh-CN" dirty="0"/>
              <a:t>或</a:t>
            </a:r>
            <a:r>
              <a:rPr lang="en-US" altLang="zh-CN" dirty="0"/>
              <a:t>48</a:t>
            </a:r>
            <a:r>
              <a:rPr lang="zh-CN" altLang="zh-CN" dirty="0"/>
              <a:t>位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Sv48</a:t>
            </a:r>
            <a:r>
              <a:rPr lang="zh-CN" altLang="zh-CN" dirty="0"/>
              <a:t>模式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虚拟地址</a:t>
            </a:r>
            <a:r>
              <a:rPr lang="zh-CN" altLang="zh-CN" dirty="0"/>
              <a:t>转换为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zh-CN" altLang="zh-CN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—— </a:t>
            </a:r>
            <a:r>
              <a:rPr lang="zh-CN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扩展最高位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/>
              <a:t>没有采用高位扩展</a:t>
            </a:r>
            <a:r>
              <a:rPr lang="en-US" altLang="zh-CN" dirty="0"/>
              <a:t>0</a:t>
            </a:r>
            <a:r>
              <a:rPr lang="zh-CN" altLang="en-US" dirty="0"/>
              <a:t>的方式。</a:t>
            </a:r>
            <a:endParaRPr lang="en-US" altLang="zh-CN" dirty="0"/>
          </a:p>
          <a:p>
            <a:pPr lvl="1"/>
            <a:r>
              <a:rPr lang="zh-CN" altLang="en-US" dirty="0"/>
              <a:t>多数操作系统通过</a:t>
            </a:r>
            <a:r>
              <a:rPr lang="en-US" altLang="zh-CN" dirty="0"/>
              <a:t>64</a:t>
            </a:r>
            <a:r>
              <a:rPr lang="zh-CN" altLang="en-US" dirty="0"/>
              <a:t>位虚拟地址的一个或多个最高有效位来区分</a:t>
            </a:r>
            <a:r>
              <a:rPr lang="zh-CN" altLang="en-US" dirty="0">
                <a:solidFill>
                  <a:srgbClr val="0000FF"/>
                </a:solidFill>
              </a:rPr>
              <a:t>用户地址空间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系统地址空间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扩展最高位</a:t>
            </a:r>
            <a:r>
              <a:rPr lang="zh-CN" altLang="en-US" dirty="0"/>
              <a:t>的方式可以兼容这些操作系统。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9AE-ED08-4D0F-B064-0E1808A27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961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44E09-730E-487E-A06F-74BB0941AB9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一、基本概念</a:t>
            </a:r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686800" cy="5903913"/>
          </a:xfrm>
        </p:spPr>
        <p:txBody>
          <a:bodyPr/>
          <a:lstStyle/>
          <a:p>
            <a:r>
              <a:rPr lang="zh-CN" altLang="en-US" dirty="0"/>
              <a:t>起因：</a:t>
            </a:r>
          </a:p>
          <a:p>
            <a:pPr lvl="1"/>
            <a:r>
              <a:rPr lang="zh-CN" altLang="en-US" dirty="0"/>
              <a:t>高速的</a:t>
            </a:r>
            <a:r>
              <a:rPr lang="zh-CN" altLang="en-US" dirty="0">
                <a:solidFill>
                  <a:srgbClr val="FF0000"/>
                </a:solidFill>
              </a:rPr>
              <a:t>主存容量</a:t>
            </a:r>
            <a:r>
              <a:rPr lang="zh-CN" altLang="en-US" dirty="0"/>
              <a:t>满足不了要求</a:t>
            </a:r>
          </a:p>
          <a:p>
            <a:pPr lvl="1"/>
            <a:r>
              <a:rPr lang="zh-CN" altLang="en-US" dirty="0"/>
              <a:t>多道程序运行</a:t>
            </a:r>
            <a:r>
              <a:rPr lang="zh-CN" altLang="en-US" dirty="0">
                <a:latin typeface="+mn-ea"/>
              </a:rPr>
              <a:t>→</a:t>
            </a:r>
            <a:r>
              <a:rPr lang="zh-CN" altLang="en-US" dirty="0"/>
              <a:t>各程序独立编址</a:t>
            </a:r>
            <a:r>
              <a:rPr lang="zh-CN" altLang="en-US" dirty="0">
                <a:latin typeface="+mn-ea"/>
              </a:rPr>
              <a:t>→</a:t>
            </a:r>
            <a:r>
              <a:rPr lang="zh-CN" altLang="en-US" dirty="0">
                <a:solidFill>
                  <a:srgbClr val="FF0000"/>
                </a:solidFill>
              </a:rPr>
              <a:t>程序再定位</a:t>
            </a:r>
            <a:br>
              <a:rPr lang="zh-CN" altLang="en-US" dirty="0"/>
            </a:br>
            <a:r>
              <a:rPr lang="zh-CN" altLang="en-US" dirty="0">
                <a:latin typeface="宋体"/>
              </a:rPr>
              <a:t>“</a:t>
            </a:r>
            <a:r>
              <a:rPr lang="zh-CN" altLang="en-US" dirty="0"/>
              <a:t>逻辑地址</a:t>
            </a:r>
            <a:r>
              <a:rPr lang="zh-CN" altLang="en-US" dirty="0">
                <a:latin typeface="+mn-ea"/>
              </a:rPr>
              <a:t>→</a:t>
            </a:r>
            <a:r>
              <a:rPr lang="zh-CN" altLang="en-US" dirty="0"/>
              <a:t>实际地址</a:t>
            </a:r>
            <a:r>
              <a:rPr lang="zh-CN" altLang="en-US" dirty="0">
                <a:latin typeface="宋体"/>
              </a:rPr>
              <a:t>”</a:t>
            </a:r>
            <a:endParaRPr lang="zh-CN" altLang="en-US" dirty="0"/>
          </a:p>
          <a:p>
            <a:r>
              <a:rPr lang="zh-CN" altLang="en-US" dirty="0"/>
              <a:t>由英国曼彻斯特大学的</a:t>
            </a:r>
            <a:r>
              <a:rPr lang="en-US" altLang="zh-CN" dirty="0">
                <a:solidFill>
                  <a:srgbClr val="0000FF"/>
                </a:solidFill>
              </a:rPr>
              <a:t>Kilburn</a:t>
            </a:r>
            <a:r>
              <a:rPr lang="zh-CN" altLang="en-US" dirty="0"/>
              <a:t>等人于</a:t>
            </a:r>
            <a:r>
              <a:rPr lang="en-US" altLang="zh-CN" dirty="0">
                <a:solidFill>
                  <a:srgbClr val="0000FF"/>
                </a:solidFill>
              </a:rPr>
              <a:t>1961</a:t>
            </a:r>
            <a:r>
              <a:rPr lang="zh-CN" altLang="en-US" dirty="0"/>
              <a:t>年提出。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70</a:t>
            </a:r>
            <a:r>
              <a:rPr lang="zh-CN" altLang="en-US" dirty="0"/>
              <a:t>年代广泛应用于大中型计算机系统；</a:t>
            </a:r>
            <a:br>
              <a:rPr lang="zh-CN" altLang="en-US" dirty="0"/>
            </a:br>
            <a:r>
              <a:rPr lang="zh-CN" altLang="en-US" dirty="0"/>
              <a:t>目前，微型机也使用虚拟存储器。</a:t>
            </a:r>
          </a:p>
          <a:p>
            <a:r>
              <a:rPr lang="zh-CN" altLang="en-US" dirty="0"/>
              <a:t>虚拟存储器：</a:t>
            </a:r>
            <a:br>
              <a:rPr lang="zh-CN" altLang="en-US" dirty="0"/>
            </a:br>
            <a:r>
              <a:rPr lang="zh-CN" altLang="en-US" dirty="0">
                <a:solidFill>
                  <a:srgbClr val="FF3399"/>
                </a:solidFill>
                <a:ea typeface="黑体" pitchFamily="49" charset="-122"/>
              </a:rPr>
              <a:t>主存储器</a:t>
            </a:r>
            <a:r>
              <a:rPr lang="zh-CN" altLang="en-US" dirty="0"/>
              <a:t>＋</a:t>
            </a:r>
            <a:r>
              <a:rPr lang="zh-CN" altLang="en-US" dirty="0">
                <a:solidFill>
                  <a:srgbClr val="FF3399"/>
                </a:solidFill>
                <a:ea typeface="黑体" pitchFamily="49" charset="-122"/>
              </a:rPr>
              <a:t>联机工作的外部存储器</a:t>
            </a:r>
            <a:br>
              <a:rPr lang="zh-CN" altLang="en-US" dirty="0">
                <a:solidFill>
                  <a:srgbClr val="FF3399"/>
                </a:solidFill>
                <a:ea typeface="黑体" pitchFamily="49" charset="-122"/>
              </a:rPr>
            </a:br>
            <a:r>
              <a:rPr lang="zh-CN" altLang="en-US" dirty="0"/>
              <a:t>＋</a:t>
            </a:r>
            <a:r>
              <a:rPr lang="zh-CN" altLang="en-US" dirty="0">
                <a:solidFill>
                  <a:srgbClr val="FF3399"/>
                </a:solidFill>
                <a:ea typeface="黑体" pitchFamily="49" charset="-122"/>
              </a:rPr>
              <a:t>辅助硬件</a:t>
            </a:r>
            <a:r>
              <a:rPr lang="zh-CN" altLang="en-US" dirty="0"/>
              <a:t>＋</a:t>
            </a:r>
            <a:r>
              <a:rPr lang="zh-CN" altLang="en-US" dirty="0">
                <a:solidFill>
                  <a:srgbClr val="FF3399"/>
                </a:solidFill>
                <a:ea typeface="黑体" pitchFamily="49" charset="-122"/>
              </a:rPr>
              <a:t>系统软件</a:t>
            </a:r>
            <a:br>
              <a:rPr lang="zh-CN" altLang="en-US" dirty="0"/>
            </a:br>
            <a:r>
              <a:rPr lang="zh-CN" altLang="en-US" dirty="0"/>
              <a:t>对于程序员，可看作一个单一的存储器 </a:t>
            </a:r>
            <a:r>
              <a:rPr lang="en-US" altLang="zh-CN" dirty="0"/>
              <a:t>—— </a:t>
            </a:r>
            <a:r>
              <a:rPr lang="zh-CN" altLang="en-US" dirty="0"/>
              <a:t>速度、容量、每位价格</a:t>
            </a:r>
          </a:p>
        </p:txBody>
      </p:sp>
      <p:sp>
        <p:nvSpPr>
          <p:cNvPr id="1644548" name="Rectangle 4"/>
          <p:cNvSpPr>
            <a:spLocks noChangeArrowheads="1"/>
          </p:cNvSpPr>
          <p:nvPr/>
        </p:nvSpPr>
        <p:spPr bwMode="auto">
          <a:xfrm>
            <a:off x="5867400" y="620713"/>
            <a:ext cx="3024188" cy="485775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zh-CN" altLang="en-US" sz="2400"/>
              <a:t>主存寻址：</a:t>
            </a:r>
            <a:r>
              <a:rPr lang="en-US" altLang="zh-CN" sz="2400"/>
              <a:t>2</a:t>
            </a:r>
            <a:r>
              <a:rPr lang="en-US" altLang="zh-CN" sz="2400" baseline="30000"/>
              <a:t>32</a:t>
            </a:r>
            <a:r>
              <a:rPr lang="zh-CN" altLang="en-US" sz="2400"/>
              <a:t>＝</a:t>
            </a:r>
            <a:r>
              <a:rPr lang="en-US" altLang="zh-CN" sz="2400"/>
              <a:t>4GB</a:t>
            </a:r>
          </a:p>
        </p:txBody>
      </p:sp>
      <p:sp>
        <p:nvSpPr>
          <p:cNvPr id="1644549" name="Rectangle 5"/>
          <p:cNvSpPr>
            <a:spLocks noChangeArrowheads="1"/>
          </p:cNvSpPr>
          <p:nvPr/>
        </p:nvSpPr>
        <p:spPr bwMode="auto">
          <a:xfrm>
            <a:off x="6372225" y="1195388"/>
            <a:ext cx="2519363" cy="485775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zh-CN" altLang="en-US" sz="2400"/>
              <a:t>虚存：</a:t>
            </a:r>
            <a:r>
              <a:rPr lang="en-US" altLang="zh-CN" sz="2400"/>
              <a:t>2</a:t>
            </a:r>
            <a:r>
              <a:rPr lang="en-US" altLang="zh-CN" sz="2400" baseline="30000"/>
              <a:t>46</a:t>
            </a:r>
            <a:r>
              <a:rPr lang="zh-CN" altLang="en-US" sz="2400"/>
              <a:t>＝</a:t>
            </a:r>
            <a:r>
              <a:rPr lang="en-US" altLang="zh-CN" sz="2400"/>
              <a:t>64TB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B9DFAB-C3B4-41C4-98D2-5B1016C3D2B5}"/>
              </a:ext>
            </a:extLst>
          </p:cNvPr>
          <p:cNvSpPr/>
          <p:nvPr/>
        </p:nvSpPr>
        <p:spPr>
          <a:xfrm>
            <a:off x="7092280" y="159048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IA-32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8" grpId="0" animBg="1"/>
      <p:bldP spid="1644549" grpId="0" animBg="1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3663E31B-CC90-4FCD-89B2-51B3D8685E58}"/>
              </a:ext>
            </a:extLst>
          </p:cNvPr>
          <p:cNvSpPr/>
          <p:nvPr/>
        </p:nvSpPr>
        <p:spPr bwMode="auto">
          <a:xfrm>
            <a:off x="179512" y="3861048"/>
            <a:ext cx="8784976" cy="792088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958896-24B1-4ABC-8A32-A38C3DC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9AE-ED08-4D0F-B064-0E1808A27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AD33B7-F5F0-4356-812C-F0CEC4A158BB}"/>
              </a:ext>
            </a:extLst>
          </p:cNvPr>
          <p:cNvSpPr/>
          <p:nvPr/>
        </p:nvSpPr>
        <p:spPr>
          <a:xfrm>
            <a:off x="107504" y="568325"/>
            <a:ext cx="8712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虚存</a:t>
            </a:r>
            <a:r>
              <a:rPr lang="zh-CN" altLang="zh-CN" kern="100" dirty="0">
                <a:solidFill>
                  <a:srgbClr val="CC00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工作模式</a:t>
            </a:r>
            <a:r>
              <a:rPr lang="en-US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solidFill>
                  <a:srgbClr val="FF006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根页表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latin typeface="+mn-lt"/>
                <a:ea typeface="黑体" panose="02010609060101010101" pitchFamily="49" charset="-122"/>
              </a:rPr>
              <a:t>L0</a:t>
            </a:r>
            <a:r>
              <a:rPr lang="zh-CN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页表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solidFill>
                  <a:srgbClr val="FF006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首地址</a:t>
            </a:r>
            <a:endParaRPr lang="zh-CN" altLang="en-US" dirty="0">
              <a:solidFill>
                <a:srgbClr val="FF0066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809929-6590-4A1D-B2A5-28FFF5E38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8" r="9838" b="23157"/>
          <a:stretch/>
        </p:blipFill>
        <p:spPr>
          <a:xfrm>
            <a:off x="107504" y="1916832"/>
            <a:ext cx="8928992" cy="109205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907A6C2-E815-462B-B4D6-9421BC70DDFB}"/>
              </a:ext>
            </a:extLst>
          </p:cNvPr>
          <p:cNvSpPr/>
          <p:nvPr/>
        </p:nvSpPr>
        <p:spPr>
          <a:xfrm>
            <a:off x="179512" y="980728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kern="0" dirty="0" err="1">
                <a:solidFill>
                  <a:srgbClr val="FF0000"/>
                </a:solidFill>
                <a:latin typeface="Times New Roman"/>
                <a:ea typeface="宋体"/>
              </a:rPr>
              <a:t>satp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/>
                <a:ea typeface="宋体"/>
              </a:rPr>
              <a:t>S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upervisor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/>
                <a:ea typeface="宋体"/>
              </a:rPr>
              <a:t>A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ddress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/>
                <a:ea typeface="宋体"/>
              </a:rPr>
              <a:t>T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ranslation and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/>
                <a:ea typeface="宋体"/>
              </a:rPr>
              <a:t>P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rotection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）寄存器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ABC95A-DFAC-439E-8831-07B0A05672D0}"/>
              </a:ext>
            </a:extLst>
          </p:cNvPr>
          <p:cNvSpPr/>
          <p:nvPr/>
        </p:nvSpPr>
        <p:spPr>
          <a:xfrm>
            <a:off x="179512" y="1484784"/>
            <a:ext cx="4205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kern="100" dirty="0"/>
              <a:t>RV32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中的</a:t>
            </a:r>
            <a:r>
              <a:rPr lang="en-US" altLang="zh-CN" sz="2400" kern="100" dirty="0" err="1"/>
              <a:t>satp</a:t>
            </a:r>
            <a:r>
              <a:rPr lang="zh-CN" altLang="zh-CN" sz="2400" kern="100" dirty="0">
                <a:cs typeface="Times New Roman" panose="02020603050405020304" pitchFamily="18" charset="0"/>
              </a:rPr>
              <a:t>寄存器格式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DDDA490C-9F5E-4C32-896A-D24AAFEFBF3C}"/>
              </a:ext>
            </a:extLst>
          </p:cNvPr>
          <p:cNvSpPr txBox="1">
            <a:spLocks/>
          </p:cNvSpPr>
          <p:nvPr/>
        </p:nvSpPr>
        <p:spPr bwMode="auto">
          <a:xfrm>
            <a:off x="179512" y="2924944"/>
            <a:ext cx="896448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5600" indent="-355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6353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9863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701800" indent="-26193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solidFill>
                  <a:srgbClr val="CC0099"/>
                </a:solidFill>
              </a:rPr>
              <a:t>ASID</a:t>
            </a:r>
            <a:r>
              <a: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CC0099"/>
                </a:solidFill>
              </a:rPr>
              <a:t>A</a:t>
            </a:r>
            <a:r>
              <a:rPr lang="en-US" altLang="zh-CN" sz="2400" kern="0" dirty="0"/>
              <a:t>ddress </a:t>
            </a:r>
            <a:r>
              <a:rPr lang="en-US" altLang="zh-CN" sz="2400" kern="0" dirty="0">
                <a:solidFill>
                  <a:srgbClr val="CC0099"/>
                </a:solidFill>
              </a:rPr>
              <a:t>S</a:t>
            </a:r>
            <a:r>
              <a:rPr lang="en-US" altLang="zh-CN" sz="2400" kern="0" dirty="0"/>
              <a:t>pace </a:t>
            </a:r>
            <a:r>
              <a:rPr lang="en-US" altLang="zh-CN" sz="2400" kern="0" dirty="0">
                <a:solidFill>
                  <a:srgbClr val="CC0099"/>
                </a:solidFill>
              </a:rPr>
              <a:t>Id</a:t>
            </a:r>
            <a:r>
              <a:rPr lang="en-US" altLang="zh-CN" sz="2400" kern="0" dirty="0"/>
              <a:t>entifier</a:t>
            </a:r>
            <a:r>
              <a: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kern="0" dirty="0"/>
              <a:t>: </a:t>
            </a:r>
            <a:r>
              <a:rPr lang="zh-CN" altLang="en-US" sz="2400" kern="0" dirty="0">
                <a:solidFill>
                  <a:srgbClr val="006600"/>
                </a:solidFill>
              </a:rPr>
              <a:t>进程的地址空间标识符</a:t>
            </a:r>
            <a:r>
              <a:rPr lang="zh-CN" altLang="en-US" sz="2400" kern="0" dirty="0"/>
              <a:t>；</a:t>
            </a:r>
            <a:endParaRPr lang="en-US" altLang="zh-CN" sz="2400" kern="0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400" kern="0" dirty="0">
                <a:solidFill>
                  <a:srgbClr val="CC0099"/>
                </a:solidFill>
              </a:rPr>
              <a:t>PPN</a:t>
            </a:r>
            <a:r>
              <a: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solidFill>
                  <a:srgbClr val="CC0099"/>
                </a:solidFill>
              </a:rPr>
              <a:t>P</a:t>
            </a:r>
            <a:r>
              <a:rPr lang="en-US" altLang="zh-CN" sz="2400" kern="0" dirty="0"/>
              <a:t>hysical </a:t>
            </a:r>
            <a:r>
              <a:rPr lang="en-US" altLang="zh-CN" sz="2400" kern="0" dirty="0">
                <a:solidFill>
                  <a:srgbClr val="CC0099"/>
                </a:solidFill>
              </a:rPr>
              <a:t>P</a:t>
            </a:r>
            <a:r>
              <a:rPr lang="en-US" altLang="zh-CN" sz="2400" kern="0" dirty="0"/>
              <a:t>age </a:t>
            </a:r>
            <a:r>
              <a:rPr lang="en-US" altLang="zh-CN" sz="2400" kern="0" dirty="0">
                <a:solidFill>
                  <a:srgbClr val="CC0099"/>
                </a:solidFill>
              </a:rPr>
              <a:t>N</a:t>
            </a:r>
            <a:r>
              <a:rPr lang="en-US" altLang="zh-CN" sz="2400" kern="0" dirty="0"/>
              <a:t>umber</a:t>
            </a:r>
            <a:r>
              <a: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kern="0" dirty="0"/>
              <a:t>: </a:t>
            </a:r>
            <a:r>
              <a:rPr lang="zh-CN" altLang="en-US" sz="2400" kern="0" dirty="0">
                <a:solidFill>
                  <a:srgbClr val="006600"/>
                </a:solidFill>
              </a:rPr>
              <a:t>根页表</a:t>
            </a:r>
            <a:r>
              <a: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kern="0" dirty="0"/>
              <a:t>L0</a:t>
            </a:r>
            <a:r>
              <a:rPr lang="zh-CN" altLang="en-US" sz="2400" kern="0" dirty="0"/>
              <a:t>页表</a:t>
            </a:r>
            <a:r>
              <a: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kern="0" dirty="0"/>
              <a:t>所在页面的</a:t>
            </a:r>
            <a:r>
              <a:rPr lang="zh-CN" altLang="en-US" sz="2400" kern="0" dirty="0">
                <a:solidFill>
                  <a:srgbClr val="006600"/>
                </a:solidFill>
              </a:rPr>
              <a:t>实页号</a:t>
            </a:r>
            <a:r>
              <a:rPr lang="zh-CN" altLang="en-US" sz="2400" kern="0" dirty="0"/>
              <a:t>。</a:t>
            </a:r>
            <a:endParaRPr lang="en-US" altLang="zh-CN" sz="2400" kern="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WARL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W</a:t>
            </a:r>
            <a:r>
              <a:rPr lang="en-US" altLang="zh-CN" sz="2400" dirty="0"/>
              <a:t>rite 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dirty="0"/>
              <a:t>ny Values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0000FF"/>
                </a:solidFill>
              </a:rPr>
              <a:t>R</a:t>
            </a:r>
            <a:r>
              <a:rPr lang="en-US" altLang="zh-CN" sz="2400" dirty="0"/>
              <a:t>eads </a:t>
            </a:r>
            <a:r>
              <a:rPr lang="en-US" altLang="zh-CN" sz="2400" dirty="0">
                <a:solidFill>
                  <a:srgbClr val="0000FF"/>
                </a:solidFill>
              </a:rPr>
              <a:t>L</a:t>
            </a:r>
            <a:r>
              <a:rPr lang="en-US" altLang="zh-CN" sz="2400" dirty="0"/>
              <a:t>egal Values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该字段只可写入</a:t>
            </a:r>
            <a:r>
              <a:rPr lang="en-US" altLang="zh-CN" sz="2400" dirty="0"/>
              <a:t>/</a:t>
            </a:r>
            <a:r>
              <a:rPr lang="zh-CN" altLang="en-US" sz="2400" dirty="0"/>
              <a:t>读出合法的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/>
              <a:t>该</a:t>
            </a:r>
            <a:r>
              <a:rPr lang="en-US" altLang="zh-CN" sz="2400" dirty="0"/>
              <a:t>RISC-V</a:t>
            </a:r>
            <a:r>
              <a:rPr lang="zh-CN" altLang="en-US" sz="2400" dirty="0"/>
              <a:t>处理器已经实现的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/>
              <a:t>数据。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9B47165-1B84-4496-9100-2346C60BE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50576"/>
              </p:ext>
            </p:extLst>
          </p:nvPr>
        </p:nvGraphicFramePr>
        <p:xfrm>
          <a:off x="251520" y="4725144"/>
          <a:ext cx="8568629" cy="17281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48534776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620141818"/>
                    </a:ext>
                  </a:extLst>
                </a:gridCol>
                <a:gridCol w="6696421">
                  <a:extLst>
                    <a:ext uri="{9D8B030D-6E8A-4147-A177-3AD203B41FA5}">
                      <a16:colId xmlns:a16="http://schemas.microsoft.com/office/drawing/2014/main" val="2565756234"/>
                    </a:ext>
                  </a:extLst>
                </a:gridCol>
              </a:tblGrid>
              <a:tr h="432048"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RV32 </a:t>
                      </a:r>
                      <a:r>
                        <a:rPr lang="en-US" sz="24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satp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寄存器中</a:t>
                      </a:r>
                      <a:r>
                        <a:rPr lang="en-US" altLang="zh-CN" sz="2400" b="1" kern="100" dirty="0">
                          <a:solidFill>
                            <a:srgbClr val="CC00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字段的编码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5727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值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</a:p>
                  </a:txBody>
                  <a:tcPr marL="68580" marR="6858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36483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 dirty="0">
                        <a:solidFill>
                          <a:srgbClr val="0066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Bare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无地址转换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zh-CN" altLang="en-US" sz="2400" b="1" kern="1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存储保护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（虚拟地址＝物理地址）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411388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5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 dirty="0">
                        <a:solidFill>
                          <a:srgbClr val="FF5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Sv32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位虚拟地址的</a:t>
                      </a:r>
                      <a:r>
                        <a:rPr lang="zh-CN" altLang="en-US" sz="2400" b="1" kern="100" dirty="0">
                          <a:solidFill>
                            <a:srgbClr val="FF5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页式虚拟存储管理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097397"/>
                  </a:ext>
                </a:extLst>
              </a:tr>
            </a:tbl>
          </a:graphicData>
        </a:graphic>
      </p:graphicFrame>
      <p:sp>
        <p:nvSpPr>
          <p:cNvPr id="18" name="动作按钮: 获取信息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9F6D28C-29AD-4DA0-BE19-5186374452DA}"/>
              </a:ext>
            </a:extLst>
          </p:cNvPr>
          <p:cNvSpPr>
            <a:spLocks noChangeAspect="1"/>
          </p:cNvSpPr>
          <p:nvPr/>
        </p:nvSpPr>
        <p:spPr bwMode="auto">
          <a:xfrm>
            <a:off x="8397049" y="168634"/>
            <a:ext cx="576000" cy="576001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34771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8896-24B1-4ABC-8A32-A38C3DC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9AE-ED08-4D0F-B064-0E1808A27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41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AD33B7-F5F0-4356-812C-F0CEC4A158BB}"/>
              </a:ext>
            </a:extLst>
          </p:cNvPr>
          <p:cNvSpPr/>
          <p:nvPr/>
        </p:nvSpPr>
        <p:spPr>
          <a:xfrm>
            <a:off x="107504" y="568325"/>
            <a:ext cx="8712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虚存</a:t>
            </a:r>
            <a:r>
              <a:rPr lang="zh-CN" altLang="zh-CN" kern="100" dirty="0">
                <a:solidFill>
                  <a:srgbClr val="CC00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工作模式</a:t>
            </a:r>
            <a:r>
              <a:rPr lang="en-US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solidFill>
                  <a:srgbClr val="FF006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根页表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latin typeface="+mn-lt"/>
                <a:ea typeface="黑体" panose="02010609060101010101" pitchFamily="49" charset="-122"/>
              </a:rPr>
              <a:t>L0</a:t>
            </a:r>
            <a:r>
              <a:rPr lang="zh-CN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页表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solidFill>
                  <a:srgbClr val="FF006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首地址</a:t>
            </a:r>
            <a:endParaRPr lang="zh-CN" altLang="en-US" dirty="0">
              <a:solidFill>
                <a:srgbClr val="FF0066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07A6C2-E815-462B-B4D6-9421BC70DDFB}"/>
              </a:ext>
            </a:extLst>
          </p:cNvPr>
          <p:cNvSpPr/>
          <p:nvPr/>
        </p:nvSpPr>
        <p:spPr>
          <a:xfrm>
            <a:off x="179512" y="980728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kern="0" dirty="0" err="1">
                <a:solidFill>
                  <a:srgbClr val="FF0000"/>
                </a:solidFill>
                <a:latin typeface="Times New Roman"/>
                <a:ea typeface="宋体"/>
              </a:rPr>
              <a:t>satp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/>
                <a:ea typeface="宋体"/>
              </a:rPr>
              <a:t>S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upervisor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/>
                <a:ea typeface="宋体"/>
              </a:rPr>
              <a:t>A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ddress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/>
                <a:ea typeface="宋体"/>
              </a:rPr>
              <a:t>T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ranslation and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/>
                <a:ea typeface="宋体"/>
              </a:rPr>
              <a:t>P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rotection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）寄存器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ABC95A-DFAC-439E-8831-07B0A05672D0}"/>
              </a:ext>
            </a:extLst>
          </p:cNvPr>
          <p:cNvSpPr/>
          <p:nvPr/>
        </p:nvSpPr>
        <p:spPr>
          <a:xfrm>
            <a:off x="179512" y="1484784"/>
            <a:ext cx="4205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kern="100" dirty="0"/>
              <a:t>RV64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中的</a:t>
            </a:r>
            <a:r>
              <a:rPr lang="en-US" altLang="zh-CN" sz="2400" kern="100" dirty="0" err="1"/>
              <a:t>satp</a:t>
            </a:r>
            <a:r>
              <a:rPr lang="zh-CN" altLang="zh-CN" sz="2400" kern="100" dirty="0">
                <a:cs typeface="Times New Roman" panose="02020603050405020304" pitchFamily="18" charset="0"/>
              </a:rPr>
              <a:t>寄存器格式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EB3595-325C-418C-96F3-205A33421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" r="5173" b="27245"/>
          <a:stretch/>
        </p:blipFill>
        <p:spPr>
          <a:xfrm>
            <a:off x="102964" y="1965807"/>
            <a:ext cx="8964487" cy="933259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9B6E800-5124-435B-B104-4838AAAA8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77884"/>
              </p:ext>
            </p:extLst>
          </p:nvPr>
        </p:nvGraphicFramePr>
        <p:xfrm>
          <a:off x="179512" y="2996952"/>
          <a:ext cx="8784975" cy="34038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37164583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57076768"/>
                    </a:ext>
                  </a:extLst>
                </a:gridCol>
                <a:gridCol w="6624735">
                  <a:extLst>
                    <a:ext uri="{9D8B030D-6E8A-4147-A177-3AD203B41FA5}">
                      <a16:colId xmlns:a16="http://schemas.microsoft.com/office/drawing/2014/main" val="4251215478"/>
                    </a:ext>
                  </a:extLst>
                </a:gridCol>
              </a:tblGrid>
              <a:tr h="216024">
                <a:tc gridSpan="3"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RV64 </a:t>
                      </a:r>
                      <a:r>
                        <a:rPr lang="en-US" altLang="zh-CN" sz="24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satp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寄存器中</a:t>
                      </a:r>
                      <a:r>
                        <a:rPr lang="en-US" altLang="zh-CN" sz="2400" b="1" kern="100" dirty="0">
                          <a:solidFill>
                            <a:srgbClr val="CC00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字段的编码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73004"/>
                  </a:ext>
                </a:extLst>
              </a:tr>
              <a:tr h="21030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28589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Bare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无地址转换与存储保护（虚拟地址＝物理地址）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25845651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4289500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Sv39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位虚拟地址的页式虚拟存储管理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7505942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Sv48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位虚拟地址的页式虚拟存储管理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563404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Sv57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保留（基于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位虚拟地址的页式虚拟存储管理）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5637691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Sv64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保留（基于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位虚拟地址的页式虚拟存储管理）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95229513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</a:t>
                      </a: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208755"/>
                  </a:ext>
                </a:extLst>
              </a:tr>
            </a:tbl>
          </a:graphicData>
        </a:graphic>
      </p:graphicFrame>
      <p:sp>
        <p:nvSpPr>
          <p:cNvPr id="14" name="动作按钮: 获取信息 1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1C45F04-4A17-498A-B5EC-21C340A74AD5}"/>
              </a:ext>
            </a:extLst>
          </p:cNvPr>
          <p:cNvSpPr>
            <a:spLocks noChangeAspect="1"/>
          </p:cNvSpPr>
          <p:nvPr/>
        </p:nvSpPr>
        <p:spPr bwMode="auto">
          <a:xfrm>
            <a:off x="8397049" y="168634"/>
            <a:ext cx="576000" cy="576001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6311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8896-24B1-4ABC-8A32-A38C3DC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D5683-AB16-461D-AE7F-BE85402C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1" y="2564904"/>
            <a:ext cx="8685339" cy="414069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/>
              <a:t>PPN[1]</a:t>
            </a:r>
            <a:r>
              <a:rPr lang="zh-CN" altLang="en-US" sz="2400" dirty="0"/>
              <a:t>、</a:t>
            </a:r>
            <a:r>
              <a:rPr lang="en-US" altLang="zh-CN" sz="2400" dirty="0"/>
              <a:t>PPN[0]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66"/>
                </a:solidFill>
              </a:rPr>
              <a:t>实页号</a:t>
            </a:r>
            <a:r>
              <a:rPr lang="zh-CN" altLang="en-US" sz="2400" dirty="0"/>
              <a:t>，指向要访问的页面（本页表为叶子节点时）或 下一级页表；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V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66"/>
                </a:solidFill>
              </a:rPr>
              <a:t>有效位</a:t>
            </a:r>
            <a:r>
              <a:rPr lang="zh-CN" altLang="en-US" sz="2400" dirty="0"/>
              <a:t>，为</a:t>
            </a:r>
            <a:r>
              <a:rPr lang="en-US" altLang="zh-CN" sz="2400" dirty="0"/>
              <a:t>0</a:t>
            </a:r>
            <a:r>
              <a:rPr lang="zh-CN" altLang="en-US" sz="2400" dirty="0"/>
              <a:t>表示本</a:t>
            </a:r>
            <a:r>
              <a:rPr lang="en-US" altLang="zh-CN" sz="2400" dirty="0"/>
              <a:t>PTE</a:t>
            </a:r>
            <a:r>
              <a:rPr lang="zh-CN" altLang="en-US" sz="2400" dirty="0"/>
              <a:t>无效；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R</a:t>
            </a:r>
            <a:r>
              <a:rPr lang="zh-CN" altLang="en-US" sz="2400" dirty="0"/>
              <a:t>、</a:t>
            </a:r>
            <a:r>
              <a:rPr lang="en-US" altLang="zh-CN" sz="2400" dirty="0"/>
              <a:t>W</a:t>
            </a:r>
            <a:r>
              <a:rPr lang="zh-CN" altLang="en-US" sz="2400" dirty="0"/>
              <a:t>、</a:t>
            </a:r>
            <a:r>
              <a:rPr lang="en-US" altLang="zh-CN" sz="2400" dirty="0"/>
              <a:t>X</a:t>
            </a:r>
            <a:r>
              <a:rPr lang="zh-CN" altLang="en-US" sz="2400" dirty="0"/>
              <a:t>规定该</a:t>
            </a:r>
            <a:r>
              <a:rPr lang="en-US" altLang="zh-CN" sz="2400" dirty="0"/>
              <a:t>PTE</a:t>
            </a:r>
            <a:r>
              <a:rPr lang="zh-CN" altLang="en-US" sz="2400" dirty="0"/>
              <a:t>所指向</a:t>
            </a:r>
            <a:r>
              <a:rPr lang="zh-CN" altLang="en-US" sz="2400" dirty="0">
                <a:solidFill>
                  <a:srgbClr val="0000FF"/>
                </a:solidFill>
              </a:rPr>
              <a:t>页面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类型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访问权限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U</a:t>
            </a:r>
            <a:r>
              <a:rPr lang="zh-CN" altLang="en-US" sz="2400" dirty="0"/>
              <a:t>规定该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指向的页面是</a:t>
            </a:r>
            <a:r>
              <a:rPr lang="zh-CN" altLang="en-US" sz="2400" dirty="0">
                <a:solidFill>
                  <a:srgbClr val="006600"/>
                </a:solidFill>
              </a:rPr>
              <a:t>否允许</a:t>
            </a:r>
            <a:r>
              <a:rPr lang="en-US" altLang="zh-CN" sz="2400" dirty="0">
                <a:solidFill>
                  <a:srgbClr val="006600"/>
                </a:solidFill>
              </a:rPr>
              <a:t>U</a:t>
            </a:r>
            <a:r>
              <a:rPr lang="zh-CN" altLang="en-US" sz="2400" dirty="0">
                <a:solidFill>
                  <a:srgbClr val="006600"/>
                </a:solidFill>
              </a:rPr>
              <a:t>模式的程序访问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G</a:t>
            </a:r>
            <a:r>
              <a:rPr lang="zh-CN" altLang="en-US" sz="2400" dirty="0"/>
              <a:t>规定该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指向的页面是否为</a:t>
            </a:r>
            <a:r>
              <a:rPr lang="zh-CN" altLang="en-US" sz="2400" dirty="0">
                <a:solidFill>
                  <a:srgbClr val="FF0066"/>
                </a:solidFill>
              </a:rPr>
              <a:t>全局页面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A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66"/>
                </a:solidFill>
              </a:rPr>
              <a:t>访问位</a:t>
            </a:r>
            <a:r>
              <a:rPr lang="zh-CN" altLang="en-US" sz="2400" dirty="0"/>
              <a:t>，用来记录自上次</a:t>
            </a:r>
            <a:r>
              <a:rPr lang="en-US" altLang="zh-CN" sz="2400" dirty="0"/>
              <a:t>A</a:t>
            </a:r>
            <a:r>
              <a:rPr lang="zh-CN" altLang="en-US" sz="2400" dirty="0"/>
              <a:t>位清零后，该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指向的页面是否被访问（读、写或执行）过；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D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66"/>
                </a:solidFill>
              </a:rPr>
              <a:t>修改位</a:t>
            </a:r>
            <a:r>
              <a:rPr lang="zh-CN" altLang="en-US" sz="2400" dirty="0"/>
              <a:t>，用来记录自上次</a:t>
            </a:r>
            <a:r>
              <a:rPr lang="en-US" altLang="zh-CN" sz="2400" dirty="0"/>
              <a:t>D</a:t>
            </a:r>
            <a:r>
              <a:rPr lang="zh-CN" altLang="en-US" sz="2400" dirty="0"/>
              <a:t>位清零后，该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指向的页面是否被修改（写）过；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RSW</a:t>
            </a:r>
            <a:r>
              <a:rPr lang="zh-CN" altLang="en-US" sz="2400" dirty="0"/>
              <a:t>字段</a:t>
            </a:r>
            <a:r>
              <a:rPr lang="zh-CN" altLang="en-US" sz="2400" dirty="0">
                <a:solidFill>
                  <a:srgbClr val="0000FF"/>
                </a:solidFill>
              </a:rPr>
              <a:t>保留</a:t>
            </a:r>
            <a:r>
              <a:rPr lang="zh-CN" altLang="en-US" sz="2400" dirty="0"/>
              <a:t>给</a:t>
            </a:r>
            <a:r>
              <a:rPr lang="en-US" altLang="zh-CN" sz="2400" dirty="0"/>
              <a:t>S</a:t>
            </a:r>
            <a:r>
              <a:rPr lang="zh-CN" altLang="en-US" sz="2400" dirty="0"/>
              <a:t>模式的</a:t>
            </a:r>
            <a:r>
              <a:rPr lang="zh-CN" altLang="en-US" sz="2400" dirty="0">
                <a:solidFill>
                  <a:srgbClr val="0000FF"/>
                </a:solidFill>
              </a:rPr>
              <a:t>软件</a:t>
            </a:r>
            <a:r>
              <a:rPr lang="zh-CN" altLang="en-US" sz="2400" dirty="0"/>
              <a:t>使用，硬件忽略该字段。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9AE-ED08-4D0F-B064-0E1808A27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5A0F312-6E40-4E45-92A8-041FB432FDE5}"/>
              </a:ext>
            </a:extLst>
          </p:cNvPr>
          <p:cNvSpPr txBox="1">
            <a:spLocks/>
          </p:cNvSpPr>
          <p:nvPr/>
        </p:nvSpPr>
        <p:spPr bwMode="auto">
          <a:xfrm>
            <a:off x="899592" y="568325"/>
            <a:ext cx="792055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kern="0" dirty="0">
                <a:solidFill>
                  <a:srgbClr val="0000FF"/>
                </a:solidFill>
              </a:rPr>
              <a:t>1</a:t>
            </a:r>
            <a:r>
              <a:rPr lang="zh-CN" altLang="en-US" kern="0" dirty="0">
                <a:solidFill>
                  <a:srgbClr val="0000FF"/>
                </a:solidFill>
              </a:rPr>
              <a:t>）</a:t>
            </a:r>
            <a:r>
              <a:rPr lang="en-US" altLang="zh-CN" kern="0" dirty="0">
                <a:solidFill>
                  <a:srgbClr val="0000FF"/>
                </a:solidFill>
              </a:rPr>
              <a:t>Sv32</a:t>
            </a:r>
            <a:r>
              <a:rPr lang="zh-CN" altLang="en-US" kern="0" dirty="0">
                <a:solidFill>
                  <a:srgbClr val="0000FF"/>
                </a:solidFill>
              </a:rPr>
              <a:t>地址变换过程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5D6E24-FE8A-4417-9547-024ADF6B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" r="9781" b="29292"/>
          <a:stretch/>
        </p:blipFill>
        <p:spPr>
          <a:xfrm>
            <a:off x="134811" y="1514814"/>
            <a:ext cx="8901685" cy="9983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7D6B5FD-43C3-4803-B302-9495C4E86A62}"/>
              </a:ext>
            </a:extLst>
          </p:cNvPr>
          <p:cNvSpPr/>
          <p:nvPr/>
        </p:nvSpPr>
        <p:spPr>
          <a:xfrm>
            <a:off x="139889" y="1057660"/>
            <a:ext cx="7268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kern="100" dirty="0"/>
              <a:t>Sv32</a:t>
            </a:r>
            <a:r>
              <a:rPr lang="zh-CN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页表项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/>
              <a:t>PTE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/>
              <a:t>Page Table Entry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格式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12" name="动作按钮: 获取信息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CC3AB5E-3783-41E7-A942-BB210A1468D3}"/>
              </a:ext>
            </a:extLst>
          </p:cNvPr>
          <p:cNvSpPr>
            <a:spLocks noChangeAspect="1"/>
          </p:cNvSpPr>
          <p:nvPr/>
        </p:nvSpPr>
        <p:spPr bwMode="auto">
          <a:xfrm>
            <a:off x="8397049" y="168634"/>
            <a:ext cx="576000" cy="576001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动作按钮: 帮助 1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DD14F69-F925-4C0A-AC82-B5EBD6C8A8AD}"/>
              </a:ext>
            </a:extLst>
          </p:cNvPr>
          <p:cNvSpPr/>
          <p:nvPr/>
        </p:nvSpPr>
        <p:spPr bwMode="auto">
          <a:xfrm>
            <a:off x="7740352" y="3717032"/>
            <a:ext cx="360040" cy="368808"/>
          </a:xfrm>
          <a:prstGeom prst="actionButtonHelp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2808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8896-24B1-4ABC-8A32-A38C3DC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9AE-ED08-4D0F-B064-0E1808A27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5A0F312-6E40-4E45-92A8-041FB432FDE5}"/>
              </a:ext>
            </a:extLst>
          </p:cNvPr>
          <p:cNvSpPr txBox="1">
            <a:spLocks/>
          </p:cNvSpPr>
          <p:nvPr/>
        </p:nvSpPr>
        <p:spPr bwMode="auto">
          <a:xfrm>
            <a:off x="899592" y="568325"/>
            <a:ext cx="792055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kern="0" dirty="0">
                <a:solidFill>
                  <a:srgbClr val="0000FF"/>
                </a:solidFill>
              </a:rPr>
              <a:t>1</a:t>
            </a:r>
            <a:r>
              <a:rPr lang="zh-CN" altLang="en-US" kern="0" dirty="0">
                <a:solidFill>
                  <a:srgbClr val="0000FF"/>
                </a:solidFill>
              </a:rPr>
              <a:t>）</a:t>
            </a:r>
            <a:r>
              <a:rPr lang="en-US" altLang="zh-CN" kern="0" dirty="0">
                <a:solidFill>
                  <a:srgbClr val="0000FF"/>
                </a:solidFill>
              </a:rPr>
              <a:t>Sv32</a:t>
            </a:r>
            <a:r>
              <a:rPr lang="zh-CN" altLang="en-US" kern="0" dirty="0">
                <a:solidFill>
                  <a:srgbClr val="0000FF"/>
                </a:solidFill>
              </a:rPr>
              <a:t>地址变换过程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5D6E24-FE8A-4417-9547-024ADF6B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" r="9781" b="29292"/>
          <a:stretch/>
        </p:blipFill>
        <p:spPr>
          <a:xfrm>
            <a:off x="134811" y="1514814"/>
            <a:ext cx="8901685" cy="9983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7D6B5FD-43C3-4803-B302-9495C4E86A62}"/>
              </a:ext>
            </a:extLst>
          </p:cNvPr>
          <p:cNvSpPr/>
          <p:nvPr/>
        </p:nvSpPr>
        <p:spPr>
          <a:xfrm>
            <a:off x="139889" y="1057660"/>
            <a:ext cx="7268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kern="100" dirty="0"/>
              <a:t>Sv32</a:t>
            </a:r>
            <a:r>
              <a:rPr lang="zh-CN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页表项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/>
              <a:t>PTE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/>
              <a:t>Page Table Entry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格式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12" name="动作按钮: 获取信息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CC3AB5E-3783-41E7-A942-BB210A1468D3}"/>
              </a:ext>
            </a:extLst>
          </p:cNvPr>
          <p:cNvSpPr>
            <a:spLocks noChangeAspect="1"/>
          </p:cNvSpPr>
          <p:nvPr/>
        </p:nvSpPr>
        <p:spPr bwMode="auto">
          <a:xfrm>
            <a:off x="8397049" y="168634"/>
            <a:ext cx="576000" cy="576001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C306E57-196E-48C6-99E5-A4798BB93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148527"/>
              </p:ext>
            </p:extLst>
          </p:nvPr>
        </p:nvGraphicFramePr>
        <p:xfrm>
          <a:off x="1259632" y="3057404"/>
          <a:ext cx="5472608" cy="3291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42656251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690112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77404295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825379830"/>
                    </a:ext>
                  </a:extLst>
                </a:gridCol>
              </a:tblGrid>
              <a:tr h="5609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X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50923"/>
                  </a:ext>
                </a:extLst>
              </a:tr>
              <a:tr h="560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指向下一级页表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5207383"/>
                  </a:ext>
                </a:extLst>
              </a:tr>
              <a:tr h="560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只读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的页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6181106"/>
                  </a:ext>
                </a:extLst>
              </a:tr>
              <a:tr h="560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15683579"/>
                  </a:ext>
                </a:extLst>
              </a:tr>
              <a:tr h="560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可读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可写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的页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831640"/>
                  </a:ext>
                </a:extLst>
              </a:tr>
              <a:tr h="560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可执行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的页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0310645"/>
                  </a:ext>
                </a:extLst>
              </a:tr>
              <a:tr h="560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可读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可执行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的页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7360406"/>
                  </a:ext>
                </a:extLst>
              </a:tr>
              <a:tr h="560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7055302"/>
                  </a:ext>
                </a:extLst>
              </a:tr>
              <a:tr h="560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可读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可写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可执行</a:t>
                      </a: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的页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957326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460FBE1-693D-4FF0-B9A8-22DB959795AF}"/>
              </a:ext>
            </a:extLst>
          </p:cNvPr>
          <p:cNvSpPr/>
          <p:nvPr/>
        </p:nvSpPr>
        <p:spPr>
          <a:xfrm>
            <a:off x="1122318" y="2595739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400" kern="100" dirty="0">
                <a:solidFill>
                  <a:srgbClr val="CC0099"/>
                </a:solidFill>
                <a:cs typeface="Times New Roman" panose="02020603050405020304" pitchFamily="18" charset="0"/>
              </a:rPr>
              <a:t>页表项</a:t>
            </a:r>
            <a:r>
              <a:rPr lang="en-US" altLang="zh-CN" sz="2400" kern="100" dirty="0">
                <a:solidFill>
                  <a:srgbClr val="CC0099"/>
                </a:solidFill>
              </a:rPr>
              <a:t>X/W/R</a:t>
            </a:r>
            <a:r>
              <a:rPr lang="zh-CN" altLang="zh-CN" sz="2400" kern="100" dirty="0">
                <a:solidFill>
                  <a:srgbClr val="CC0099"/>
                </a:solidFill>
                <a:cs typeface="Times New Roman" panose="02020603050405020304" pitchFamily="18" charset="0"/>
              </a:rPr>
              <a:t>域的编码</a:t>
            </a:r>
            <a:r>
              <a:rPr lang="zh-CN" altLang="en-US" sz="2400" kern="100" dirty="0">
                <a:solidFill>
                  <a:srgbClr val="CC0099"/>
                </a:solidFill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14" name="动作按钮: 上一张 1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7B901D0-CB7D-4154-A446-B7C1171A8856}"/>
              </a:ext>
            </a:extLst>
          </p:cNvPr>
          <p:cNvSpPr/>
          <p:nvPr/>
        </p:nvSpPr>
        <p:spPr bwMode="auto">
          <a:xfrm>
            <a:off x="7740352" y="3717032"/>
            <a:ext cx="360040" cy="368808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0F3741-16BC-4B93-BD86-5B543135D6EF}"/>
              </a:ext>
            </a:extLst>
          </p:cNvPr>
          <p:cNvSpPr/>
          <p:nvPr/>
        </p:nvSpPr>
        <p:spPr>
          <a:xfrm>
            <a:off x="6811556" y="488875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cs typeface="Times New Roman" panose="02020603050405020304" pitchFamily="18" charset="0"/>
              </a:rPr>
              <a:t>访问权限检查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19156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>
            <a:extLst>
              <a:ext uri="{FF2B5EF4-FFF2-40B4-BE49-F238E27FC236}">
                <a16:creationId xmlns:a16="http://schemas.microsoft.com/office/drawing/2014/main" id="{0DA2FACE-6D11-4C3D-B3DF-3AD3B88D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2496"/>
            <a:ext cx="7344816" cy="6648872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E045D029-BC25-431E-BD21-DEDDF862F64A}"/>
              </a:ext>
            </a:extLst>
          </p:cNvPr>
          <p:cNvSpPr/>
          <p:nvPr/>
        </p:nvSpPr>
        <p:spPr>
          <a:xfrm>
            <a:off x="273034" y="4869160"/>
            <a:ext cx="318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kern="0" dirty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Sv32</a:t>
            </a:r>
            <a:r>
              <a:rPr lang="zh-CN" altLang="en-US" kern="0" dirty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地址变换过程</a:t>
            </a:r>
          </a:p>
        </p:txBody>
      </p:sp>
      <p:sp>
        <p:nvSpPr>
          <p:cNvPr id="90" name="动作按钮: 获取信息 8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D0A9549-3E17-4FD4-B7CF-A80A805E644F}"/>
              </a:ext>
            </a:extLst>
          </p:cNvPr>
          <p:cNvSpPr>
            <a:spLocks noChangeAspect="1"/>
          </p:cNvSpPr>
          <p:nvPr/>
        </p:nvSpPr>
        <p:spPr bwMode="auto">
          <a:xfrm>
            <a:off x="8397049" y="168634"/>
            <a:ext cx="576000" cy="576001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80332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8896-24B1-4ABC-8A32-A38C3DC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9AE-ED08-4D0F-B064-0E1808A27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5A0F312-6E40-4E45-92A8-041FB432FDE5}"/>
              </a:ext>
            </a:extLst>
          </p:cNvPr>
          <p:cNvSpPr txBox="1">
            <a:spLocks/>
          </p:cNvSpPr>
          <p:nvPr/>
        </p:nvSpPr>
        <p:spPr bwMode="auto">
          <a:xfrm>
            <a:off x="899592" y="568325"/>
            <a:ext cx="792055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kern="0" dirty="0">
                <a:solidFill>
                  <a:srgbClr val="0000FF"/>
                </a:solidFill>
              </a:rPr>
              <a:t>1</a:t>
            </a:r>
            <a:r>
              <a:rPr lang="zh-CN" altLang="en-US" kern="0" dirty="0">
                <a:solidFill>
                  <a:srgbClr val="0000FF"/>
                </a:solidFill>
              </a:rPr>
              <a:t>）</a:t>
            </a:r>
            <a:r>
              <a:rPr lang="en-US" altLang="zh-CN" kern="0" dirty="0">
                <a:solidFill>
                  <a:srgbClr val="0000FF"/>
                </a:solidFill>
              </a:rPr>
              <a:t>Sv32</a:t>
            </a:r>
            <a:r>
              <a:rPr lang="zh-CN" altLang="en-US" kern="0" dirty="0">
                <a:solidFill>
                  <a:srgbClr val="0000FF"/>
                </a:solidFill>
              </a:rPr>
              <a:t>地址变换过程</a:t>
            </a:r>
          </a:p>
        </p:txBody>
      </p:sp>
      <p:sp>
        <p:nvSpPr>
          <p:cNvPr id="12" name="动作按钮: 获取信息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CC3AB5E-3783-41E7-A942-BB210A1468D3}"/>
              </a:ext>
            </a:extLst>
          </p:cNvPr>
          <p:cNvSpPr>
            <a:spLocks noChangeAspect="1"/>
          </p:cNvSpPr>
          <p:nvPr/>
        </p:nvSpPr>
        <p:spPr bwMode="auto">
          <a:xfrm>
            <a:off x="8397049" y="168634"/>
            <a:ext cx="576000" cy="576001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1E20ED-9CDC-454C-9CDE-8BF8D089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2200"/>
            <a:ext cx="8362950" cy="559716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sz="2400" dirty="0"/>
              <a:t>M</a:t>
            </a:r>
            <a:r>
              <a:rPr lang="zh-CN" altLang="en-US" sz="2400" dirty="0"/>
              <a:t>模式的程序在第一次进入</a:t>
            </a:r>
            <a:r>
              <a:rPr lang="en-US" altLang="zh-CN" sz="2400" dirty="0"/>
              <a:t>S</a:t>
            </a:r>
            <a:r>
              <a:rPr lang="zh-CN" altLang="en-US" sz="2400" dirty="0"/>
              <a:t>模式之前，在</a:t>
            </a:r>
            <a:r>
              <a:rPr lang="en-US" altLang="zh-CN" sz="2400" dirty="0" err="1"/>
              <a:t>satp</a:t>
            </a:r>
            <a:r>
              <a:rPr lang="zh-CN" altLang="en-US" sz="2400" dirty="0"/>
              <a:t>寄存器中写入</a:t>
            </a:r>
            <a:r>
              <a:rPr lang="en-US" altLang="zh-CN" sz="2400" dirty="0"/>
              <a:t>0</a:t>
            </a:r>
            <a:r>
              <a:rPr lang="zh-CN" altLang="en-US" sz="2400" dirty="0"/>
              <a:t>以</a:t>
            </a:r>
            <a:r>
              <a:rPr lang="zh-CN" altLang="en-US" sz="2400" dirty="0">
                <a:solidFill>
                  <a:srgbClr val="FF0000"/>
                </a:solidFill>
              </a:rPr>
              <a:t>禁用分页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spcBef>
                <a:spcPts val="300"/>
              </a:spcBef>
            </a:pPr>
            <a:r>
              <a:rPr lang="en-US" altLang="zh-CN" sz="2400" dirty="0"/>
              <a:t>S</a:t>
            </a:r>
            <a:r>
              <a:rPr lang="zh-CN" altLang="en-US" sz="2400" dirty="0"/>
              <a:t>模式的程序（通常是操作系统）</a:t>
            </a:r>
            <a:endParaRPr lang="en-US" altLang="zh-CN" sz="2400" dirty="0"/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在内存中</a:t>
            </a:r>
            <a:r>
              <a:rPr lang="zh-CN" altLang="en-US" sz="2400" dirty="0">
                <a:solidFill>
                  <a:srgbClr val="006600"/>
                </a:solidFill>
              </a:rPr>
              <a:t>创建页表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将</a:t>
            </a:r>
            <a:r>
              <a:rPr lang="en-US" altLang="zh-CN" sz="2400" dirty="0"/>
              <a:t>L0</a:t>
            </a:r>
            <a:r>
              <a:rPr lang="zh-CN" altLang="en-US" sz="2400" dirty="0"/>
              <a:t>页表（根页表）所在页的实页号、虚存工作模式</a:t>
            </a:r>
            <a:r>
              <a:rPr lang="zh-CN" altLang="en-US" sz="2400" dirty="0">
                <a:solidFill>
                  <a:srgbClr val="006600"/>
                </a:solidFill>
              </a:rPr>
              <a:t>写入</a:t>
            </a:r>
            <a:r>
              <a:rPr lang="en-US" altLang="zh-CN" sz="2400" dirty="0" err="1">
                <a:solidFill>
                  <a:srgbClr val="006600"/>
                </a:solidFill>
              </a:rPr>
              <a:t>satp</a:t>
            </a:r>
            <a:r>
              <a:rPr lang="zh-CN" altLang="en-US" sz="2400" dirty="0">
                <a:solidFill>
                  <a:srgbClr val="006600"/>
                </a:solidFill>
              </a:rPr>
              <a:t>寄存器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至此，页式虚拟存储器即可正常工作。</a:t>
            </a:r>
            <a:endParaRPr lang="en-US" altLang="zh-CN" sz="2400" dirty="0"/>
          </a:p>
          <a:p>
            <a:pPr>
              <a:spcBef>
                <a:spcPts val="300"/>
              </a:spcBef>
            </a:pPr>
            <a:r>
              <a:rPr lang="zh-CN" altLang="en-US" sz="2400" dirty="0"/>
              <a:t>任何级别页表的</a:t>
            </a:r>
            <a:r>
              <a:rPr lang="en-US" altLang="zh-CN" sz="2400" dirty="0"/>
              <a:t>PTE</a:t>
            </a:r>
            <a:r>
              <a:rPr lang="zh-CN" altLang="en-US" sz="2400" dirty="0"/>
              <a:t>都可以是叶子节点。</a:t>
            </a:r>
            <a:endParaRPr lang="en-US" altLang="zh-CN" sz="2400" dirty="0"/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FF0000"/>
                </a:solidFill>
              </a:rPr>
              <a:t>L0</a:t>
            </a:r>
            <a:r>
              <a:rPr lang="zh-CN" altLang="en-US" sz="2400" dirty="0">
                <a:solidFill>
                  <a:srgbClr val="FF0000"/>
                </a:solidFill>
              </a:rPr>
              <a:t>页表</a:t>
            </a:r>
            <a:r>
              <a:rPr lang="zh-CN" altLang="en-US" sz="2400" dirty="0"/>
              <a:t>的某</a:t>
            </a:r>
            <a:r>
              <a:rPr lang="en-US" altLang="zh-CN" sz="2400" dirty="0"/>
              <a:t>PTE</a:t>
            </a:r>
            <a:r>
              <a:rPr lang="zh-CN" altLang="en-US" sz="2400" dirty="0"/>
              <a:t>中，</a:t>
            </a:r>
            <a:r>
              <a:rPr lang="en-US" altLang="zh-CN" sz="2400" dirty="0"/>
              <a:t>R</a:t>
            </a:r>
            <a:r>
              <a:rPr lang="zh-CN" altLang="en-US" sz="2400" dirty="0"/>
              <a:t>位或</a:t>
            </a:r>
            <a:r>
              <a:rPr lang="en-US" altLang="zh-CN" sz="2400" dirty="0"/>
              <a:t>X</a:t>
            </a:r>
            <a:r>
              <a:rPr lang="zh-CN" altLang="en-US" sz="2400" dirty="0"/>
              <a:t>位为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，则说明它是</a:t>
            </a:r>
            <a:r>
              <a:rPr lang="zh-CN" altLang="en-US" sz="2400" dirty="0">
                <a:solidFill>
                  <a:srgbClr val="FF0000"/>
                </a:solidFill>
              </a:rPr>
              <a:t>叶子节点</a:t>
            </a:r>
            <a:r>
              <a:rPr lang="zh-CN" altLang="en-US" sz="2400" dirty="0"/>
              <a:t>，</a:t>
            </a:r>
            <a:r>
              <a:rPr lang="en-US" altLang="zh-CN" sz="2400" dirty="0"/>
              <a:t>Sv32</a:t>
            </a:r>
            <a:r>
              <a:rPr lang="zh-CN" altLang="en-US" sz="2400" dirty="0"/>
              <a:t>虚拟地址中的</a:t>
            </a:r>
            <a:r>
              <a:rPr lang="en-US" altLang="zh-CN" sz="2400" dirty="0">
                <a:solidFill>
                  <a:srgbClr val="0000FF"/>
                </a:solidFill>
              </a:rPr>
              <a:t>VPN[0]</a:t>
            </a:r>
            <a:r>
              <a:rPr lang="zh-CN" altLang="en-US" sz="2400" dirty="0"/>
              <a:t>字段也是</a:t>
            </a:r>
            <a:r>
              <a:rPr lang="zh-CN" altLang="en-US" sz="2400" dirty="0">
                <a:solidFill>
                  <a:srgbClr val="0000FF"/>
                </a:solidFill>
              </a:rPr>
              <a:t>页内地址</a:t>
            </a:r>
            <a:r>
              <a:rPr lang="zh-CN" altLang="en-US" sz="2400" dirty="0"/>
              <a:t>，该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指向的是</a:t>
            </a:r>
            <a:r>
              <a:rPr lang="en-US" altLang="zh-CN" sz="2400" dirty="0">
                <a:solidFill>
                  <a:srgbClr val="CC0099"/>
                </a:solidFill>
              </a:rPr>
              <a:t>4MB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C0099"/>
                </a:solidFill>
              </a:rPr>
              <a:t>巨页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CC0099"/>
                </a:solidFill>
              </a:rPr>
              <a:t>mega pages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如果</a:t>
            </a:r>
            <a:r>
              <a:rPr lang="zh-CN" altLang="en-US" sz="2400" dirty="0">
                <a:solidFill>
                  <a:srgbClr val="FF0000"/>
                </a:solidFill>
              </a:rPr>
              <a:t>叶子节点</a:t>
            </a:r>
            <a:r>
              <a:rPr lang="en-US" altLang="zh-CN" sz="2400" dirty="0"/>
              <a:t>PTE</a:t>
            </a:r>
            <a:r>
              <a:rPr lang="zh-CN" altLang="en-US" sz="2400" dirty="0"/>
              <a:t>位于</a:t>
            </a:r>
            <a:r>
              <a:rPr lang="en-US" altLang="zh-CN" sz="2400" dirty="0">
                <a:solidFill>
                  <a:srgbClr val="FF0000"/>
                </a:solidFill>
              </a:rPr>
              <a:t>L1</a:t>
            </a:r>
            <a:r>
              <a:rPr lang="zh-CN" altLang="en-US" sz="2400" dirty="0">
                <a:solidFill>
                  <a:srgbClr val="FF0000"/>
                </a:solidFill>
              </a:rPr>
              <a:t>页表</a:t>
            </a:r>
            <a:r>
              <a:rPr lang="zh-CN" altLang="en-US" sz="2400" dirty="0"/>
              <a:t>，则该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指向的是</a:t>
            </a:r>
            <a:r>
              <a:rPr lang="en-US" altLang="zh-CN" sz="2400" dirty="0">
                <a:solidFill>
                  <a:srgbClr val="CC0099"/>
                </a:solidFill>
              </a:rPr>
              <a:t>4KB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C0099"/>
                </a:solidFill>
              </a:rPr>
              <a:t>基页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CC0099"/>
                </a:solidFill>
              </a:rPr>
              <a:t>base pages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spcBef>
                <a:spcPts val="300"/>
              </a:spcBef>
            </a:pPr>
            <a:r>
              <a:rPr lang="zh-CN" altLang="en-US" sz="2400" dirty="0"/>
              <a:t>从</a:t>
            </a:r>
            <a:r>
              <a:rPr lang="zh-CN" altLang="en-US" sz="2400" dirty="0">
                <a:solidFill>
                  <a:srgbClr val="FF6600"/>
                </a:solidFill>
              </a:rPr>
              <a:t>虚拟地址</a:t>
            </a:r>
            <a:r>
              <a:rPr lang="en-US" altLang="zh-CN" sz="2400" dirty="0" err="1">
                <a:solidFill>
                  <a:srgbClr val="FF6600"/>
                </a:solidFill>
              </a:rPr>
              <a:t>va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669900"/>
                </a:solidFill>
              </a:rPr>
              <a:t>物理地址</a:t>
            </a:r>
            <a:r>
              <a:rPr lang="en-US" altLang="zh-CN" sz="2400" dirty="0">
                <a:solidFill>
                  <a:srgbClr val="669900"/>
                </a:solidFill>
              </a:rPr>
              <a:t>pa</a:t>
            </a:r>
            <a:r>
              <a:rPr lang="zh-CN" altLang="en-US" sz="2400" dirty="0"/>
              <a:t>转换的完整</a:t>
            </a:r>
            <a:r>
              <a:rPr lang="zh-CN" altLang="en-US" sz="2400" dirty="0">
                <a:solidFill>
                  <a:srgbClr val="C00000"/>
                </a:solidFill>
              </a:rPr>
              <a:t>页表遍历算法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49564480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02DFF002-B5C3-474E-B8B0-5F8F6B0AE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478479"/>
              </p:ext>
            </p:extLst>
          </p:nvPr>
        </p:nvGraphicFramePr>
        <p:xfrm>
          <a:off x="64374" y="133484"/>
          <a:ext cx="9036496" cy="6568440"/>
        </p:xfrm>
        <a:graphic>
          <a:graphicData uri="http://schemas.openxmlformats.org/drawingml/2006/table">
            <a:tbl>
              <a:tblPr firstRow="1" firstCol="1" bandRow="1"/>
              <a:tblGrid>
                <a:gridCol w="9036496">
                  <a:extLst>
                    <a:ext uri="{9D8B030D-6E8A-4147-A177-3AD203B41FA5}">
                      <a16:colId xmlns:a16="http://schemas.microsoft.com/office/drawing/2014/main" val="4017535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66700" lvl="0" indent="-26670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令</a:t>
                      </a:r>
                      <a:r>
                        <a:rPr lang="en-US" sz="1700" b="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satp.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ppn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PAGESIZE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LEVELS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</a:p>
                    <a:p>
                      <a:pPr marL="266700" lvl="0" indent="-26670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令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＝地址“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+va.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vpn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]×PTESIZE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”处的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（页表项）。</a:t>
                      </a:r>
                      <a:b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如果访问该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违反了物理内存访问权限、存储保护的有关规则，则产生相应类型的异常。</a:t>
                      </a:r>
                    </a:p>
                    <a:p>
                      <a:pPr marL="266700" lvl="0" indent="-26670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，或者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，停止，并按照访问类型产生相应的页故障异常。</a:t>
                      </a:r>
                    </a:p>
                    <a:p>
                      <a:pPr marL="266700" lvl="0" indent="-26670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到这一步，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应该是有效的。</a:t>
                      </a:r>
                      <a:b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，则该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是叶子节点，跳转到步骤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；</a:t>
                      </a:r>
                      <a:b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否则，该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指向下一级页表，令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b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	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＜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，停止，按照访问类型产生相应的页故障异常；</a:t>
                      </a:r>
                      <a:b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	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否则，令</a:t>
                      </a:r>
                      <a:r>
                        <a:rPr lang="en-US" sz="1700" b="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ppn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PAGESIZE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，跳转到步骤２。</a:t>
                      </a:r>
                    </a:p>
                    <a:p>
                      <a:pPr marL="266700" lvl="0" indent="-26670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找到了叶子节点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。读取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中的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位，判断该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指向页面的访问权限是否符合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mstatus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寄存器（机器状态寄存器）中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SUM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MXR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域的规定，</a:t>
                      </a:r>
                      <a:b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如果不符合，停止，并按照访问类型产生相应的页故障异常。</a:t>
                      </a:r>
                    </a:p>
                    <a:p>
                      <a:pPr marL="266700" lvl="0" indent="-26670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ppn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en-US" sz="1700" b="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-1:0]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≠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，说明该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指向的页面大于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4KB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，且在内存中的存放位置没有按照边界对齐：停止，按照访问类型产生相应的页故障异常。</a:t>
                      </a:r>
                    </a:p>
                    <a:p>
                      <a:pPr marL="266700" lvl="0" indent="-26670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，或者此为写内存操作且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，可执行下列操作之一（二选一）：</a:t>
                      </a:r>
                    </a:p>
                    <a:p>
                      <a:pPr marL="534988" lvl="1" indent="-268288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按照访问类型产生相应的页故障异常，或</a:t>
                      </a:r>
                    </a:p>
                    <a:p>
                      <a:pPr marL="534988" lvl="1" indent="-268288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；如果为写内存操作，还要置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  <a:b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如果访问该页违反了物理内存访问权限、存储保护的有关规则，则产生相应类型的异常。</a:t>
                      </a:r>
                    </a:p>
                    <a:p>
                      <a:pPr marL="266700" lvl="0" indent="-26670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按照以下规则，将虚拟地址（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）转换为物理地址（</a:t>
                      </a:r>
                      <a:r>
                        <a:rPr lang="en-US" sz="1700" b="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）：</a:t>
                      </a:r>
                    </a:p>
                    <a:p>
                      <a:pPr marL="534988" lvl="1" indent="-28575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700" b="0" i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700" b="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页内地址＝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页内地址。</a:t>
                      </a:r>
                    </a:p>
                    <a:p>
                      <a:pPr marL="534988" lvl="1" indent="-28575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＞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，则访问的是大于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4KB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的页面，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ppn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en-US" sz="1700" b="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-1:0]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vpn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en-US" sz="1700" b="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-1:0]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  <a:b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比如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Sv32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情况下，要访问的是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4MB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的巨页（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megapage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），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vpn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[0]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也是页内偏移的一部分。</a:t>
                      </a:r>
                    </a:p>
                    <a:p>
                      <a:pPr marL="534988" lvl="1" indent="-285750" algn="l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中读取实页号：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ppn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[LEVELS-1:</a:t>
                      </a:r>
                      <a:r>
                        <a:rPr lang="en-US" sz="1700" b="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pte</a:t>
                      </a:r>
                      <a:r>
                        <a:rPr lang="en-US" sz="17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en-US" sz="1700" b="0" i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ppn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[LEVELS-1:</a:t>
                      </a:r>
                      <a:r>
                        <a:rPr lang="en-US" sz="1700" b="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r>
                        <a:rPr lang="zh-CN" sz="17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0311965"/>
                  </a:ext>
                </a:extLst>
              </a:tr>
            </a:tbl>
          </a:graphicData>
        </a:graphic>
      </p:graphicFrame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51FFA1CF-1908-454F-B3B4-4DDFC3166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36792"/>
            <a:ext cx="2133600" cy="368808"/>
          </a:xfrm>
        </p:spPr>
        <p:txBody>
          <a:bodyPr/>
          <a:lstStyle/>
          <a:p>
            <a:fld id="{78ADDFEA-6932-4013-9B0E-E9F9C48327E4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87754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8896-24B1-4ABC-8A32-A38C3DC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9AE-ED08-4D0F-B064-0E1808A27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47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5A0F312-6E40-4E45-92A8-041FB432FDE5}"/>
              </a:ext>
            </a:extLst>
          </p:cNvPr>
          <p:cNvSpPr txBox="1">
            <a:spLocks/>
          </p:cNvSpPr>
          <p:nvPr/>
        </p:nvSpPr>
        <p:spPr bwMode="auto">
          <a:xfrm>
            <a:off x="899592" y="568325"/>
            <a:ext cx="792055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kern="0" dirty="0">
                <a:solidFill>
                  <a:srgbClr val="0000FF"/>
                </a:solidFill>
              </a:rPr>
              <a:t>2</a:t>
            </a:r>
            <a:r>
              <a:rPr lang="zh-CN" altLang="en-US" kern="0" dirty="0">
                <a:solidFill>
                  <a:srgbClr val="0000FF"/>
                </a:solidFill>
              </a:rPr>
              <a:t>）</a:t>
            </a:r>
            <a:r>
              <a:rPr lang="en-US" altLang="zh-CN" kern="0" dirty="0">
                <a:solidFill>
                  <a:srgbClr val="0000FF"/>
                </a:solidFill>
              </a:rPr>
              <a:t>Sv39</a:t>
            </a:r>
            <a:r>
              <a:rPr lang="zh-CN" altLang="en-US" kern="0" dirty="0">
                <a:solidFill>
                  <a:srgbClr val="0000FF"/>
                </a:solidFill>
              </a:rPr>
              <a:t>地址变换过程</a:t>
            </a:r>
          </a:p>
        </p:txBody>
      </p:sp>
      <p:sp>
        <p:nvSpPr>
          <p:cNvPr id="12" name="动作按钮: 获取信息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CC3AB5E-3783-41E7-A942-BB210A1468D3}"/>
              </a:ext>
            </a:extLst>
          </p:cNvPr>
          <p:cNvSpPr>
            <a:spLocks noChangeAspect="1"/>
          </p:cNvSpPr>
          <p:nvPr/>
        </p:nvSpPr>
        <p:spPr bwMode="auto">
          <a:xfrm>
            <a:off x="8397049" y="168634"/>
            <a:ext cx="576000" cy="576001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1E20ED-9CDC-454C-9CDE-8BF8D089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89" y="3206353"/>
            <a:ext cx="8896607" cy="3246983"/>
          </a:xfrm>
        </p:spPr>
        <p:txBody>
          <a:bodyPr/>
          <a:lstStyle/>
          <a:p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FF0000"/>
                </a:solidFill>
              </a:rPr>
              <a:t>L0</a:t>
            </a:r>
            <a:r>
              <a:rPr lang="zh-CN" altLang="en-US" sz="2400" dirty="0">
                <a:solidFill>
                  <a:srgbClr val="FF0000"/>
                </a:solidFill>
              </a:rPr>
              <a:t>页表</a:t>
            </a:r>
            <a:r>
              <a:rPr lang="zh-CN" altLang="en-US" sz="2400" dirty="0"/>
              <a:t>的某</a:t>
            </a:r>
            <a:r>
              <a:rPr lang="en-US" altLang="zh-CN" sz="2400" dirty="0"/>
              <a:t>PTE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00FF"/>
                </a:solidFill>
              </a:rPr>
              <a:t>叶子节点</a:t>
            </a:r>
            <a:r>
              <a:rPr lang="zh-CN" altLang="en-US" sz="2400" dirty="0"/>
              <a:t>，则</a:t>
            </a:r>
            <a:r>
              <a:rPr lang="en-US" altLang="zh-CN" sz="2400" dirty="0"/>
              <a:t>Sv39</a:t>
            </a:r>
            <a:r>
              <a:rPr lang="zh-CN" altLang="en-US" sz="2400" dirty="0"/>
              <a:t>虚拟地址中的</a:t>
            </a:r>
            <a:r>
              <a:rPr lang="en-US" altLang="zh-CN" sz="2400" dirty="0">
                <a:solidFill>
                  <a:srgbClr val="006600"/>
                </a:solidFill>
              </a:rPr>
              <a:t>VPN[1]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006600"/>
                </a:solidFill>
              </a:rPr>
              <a:t>VPN[0]</a:t>
            </a:r>
            <a:r>
              <a:rPr lang="zh-CN" altLang="en-US" sz="2400" dirty="0"/>
              <a:t>字段也是</a:t>
            </a:r>
            <a:r>
              <a:rPr lang="zh-CN" altLang="en-US" sz="2400" dirty="0">
                <a:solidFill>
                  <a:srgbClr val="006600"/>
                </a:solidFill>
              </a:rPr>
              <a:t>页内地址</a:t>
            </a:r>
            <a:r>
              <a:rPr lang="zh-CN" altLang="en-US" sz="2400" dirty="0"/>
              <a:t>，页内地址共</a:t>
            </a:r>
            <a:r>
              <a:rPr lang="en-US" altLang="zh-CN" sz="2400" dirty="0"/>
              <a:t>30</a:t>
            </a:r>
            <a:r>
              <a:rPr lang="zh-CN" altLang="en-US" sz="2400" dirty="0"/>
              <a:t>位（</a:t>
            </a:r>
            <a:r>
              <a:rPr lang="en-US" altLang="zh-CN" sz="2400" dirty="0"/>
              <a:t>9</a:t>
            </a:r>
            <a:r>
              <a:rPr lang="zh-CN" altLang="en-US" sz="2400" dirty="0"/>
              <a:t>＋</a:t>
            </a:r>
            <a:r>
              <a:rPr lang="en-US" altLang="zh-CN" sz="2400" dirty="0"/>
              <a:t>9</a:t>
            </a:r>
            <a:r>
              <a:rPr lang="zh-CN" altLang="en-US" sz="2400" dirty="0"/>
              <a:t>＋</a:t>
            </a:r>
            <a:r>
              <a:rPr lang="en-US" altLang="zh-CN" sz="2400" dirty="0"/>
              <a:t>12</a:t>
            </a:r>
            <a:r>
              <a:rPr lang="zh-CN" altLang="en-US" sz="2400" dirty="0"/>
              <a:t>），该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指向的是</a:t>
            </a:r>
            <a:r>
              <a:rPr lang="en-US" altLang="zh-CN" sz="2400" dirty="0">
                <a:solidFill>
                  <a:srgbClr val="CC0099"/>
                </a:solidFill>
              </a:rPr>
              <a:t>1GB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C0099"/>
                </a:solidFill>
              </a:rPr>
              <a:t>吉页</a:t>
            </a:r>
            <a:r>
              <a:rPr lang="zh-CN" altLang="en-US" sz="2400" dirty="0"/>
              <a:t>（</a:t>
            </a:r>
            <a:r>
              <a:rPr lang="en-US" altLang="zh-CN" sz="2400" dirty="0"/>
              <a:t>giga pages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FF0000"/>
                </a:solidFill>
              </a:rPr>
              <a:t>L1</a:t>
            </a:r>
            <a:r>
              <a:rPr lang="zh-CN" altLang="en-US" sz="2400" dirty="0">
                <a:solidFill>
                  <a:srgbClr val="FF0000"/>
                </a:solidFill>
              </a:rPr>
              <a:t>页表</a:t>
            </a:r>
            <a:r>
              <a:rPr lang="zh-CN" altLang="en-US" sz="2400" dirty="0"/>
              <a:t>的某</a:t>
            </a:r>
            <a:r>
              <a:rPr lang="en-US" altLang="zh-CN" sz="2400" dirty="0"/>
              <a:t>PTE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00FF"/>
                </a:solidFill>
              </a:rPr>
              <a:t>叶子节点</a:t>
            </a:r>
            <a:r>
              <a:rPr lang="zh-CN" altLang="en-US" sz="2400" dirty="0"/>
              <a:t>，则</a:t>
            </a:r>
            <a:r>
              <a:rPr lang="en-US" altLang="zh-CN" sz="2400" dirty="0"/>
              <a:t>Sv39</a:t>
            </a:r>
            <a:r>
              <a:rPr lang="zh-CN" altLang="en-US" sz="2400" dirty="0"/>
              <a:t>虚拟地址中的</a:t>
            </a:r>
            <a:r>
              <a:rPr lang="en-US" altLang="zh-CN" sz="2400" dirty="0">
                <a:solidFill>
                  <a:srgbClr val="006600"/>
                </a:solidFill>
              </a:rPr>
              <a:t>VPN[0]</a:t>
            </a:r>
            <a:r>
              <a:rPr lang="zh-CN" altLang="en-US" sz="2400" dirty="0"/>
              <a:t>字段也是</a:t>
            </a:r>
            <a:r>
              <a:rPr lang="zh-CN" altLang="en-US" sz="2400" dirty="0">
                <a:solidFill>
                  <a:srgbClr val="006600"/>
                </a:solidFill>
              </a:rPr>
              <a:t>页内地址</a:t>
            </a:r>
            <a:r>
              <a:rPr lang="zh-CN" altLang="en-US" sz="2400" dirty="0"/>
              <a:t>，页内地址共</a:t>
            </a:r>
            <a:r>
              <a:rPr lang="en-US" altLang="zh-CN" sz="2400" dirty="0"/>
              <a:t>21</a:t>
            </a:r>
            <a:r>
              <a:rPr lang="zh-CN" altLang="en-US" sz="2400" dirty="0"/>
              <a:t>位（</a:t>
            </a:r>
            <a:r>
              <a:rPr lang="en-US" altLang="zh-CN" sz="2400" dirty="0"/>
              <a:t>9</a:t>
            </a:r>
            <a:r>
              <a:rPr lang="zh-CN" altLang="en-US" sz="2400" dirty="0"/>
              <a:t>＋</a:t>
            </a:r>
            <a:r>
              <a:rPr lang="en-US" altLang="zh-CN" sz="2400" dirty="0"/>
              <a:t>12</a:t>
            </a:r>
            <a:r>
              <a:rPr lang="zh-CN" altLang="en-US" sz="2400" dirty="0"/>
              <a:t>），该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指向的是</a:t>
            </a:r>
            <a:r>
              <a:rPr lang="en-US" altLang="zh-CN" sz="2400" dirty="0">
                <a:solidFill>
                  <a:srgbClr val="CC0099"/>
                </a:solidFill>
              </a:rPr>
              <a:t>2MB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C0099"/>
                </a:solidFill>
              </a:rPr>
              <a:t>巨页</a:t>
            </a:r>
            <a:r>
              <a:rPr lang="zh-CN" altLang="en-US" sz="2400" dirty="0"/>
              <a:t>（</a:t>
            </a:r>
            <a:r>
              <a:rPr lang="en-US" altLang="zh-CN" sz="2400" dirty="0"/>
              <a:t>mega pages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FF0000"/>
                </a:solidFill>
              </a:rPr>
              <a:t>L2</a:t>
            </a:r>
            <a:r>
              <a:rPr lang="zh-CN" altLang="en-US" sz="2400" dirty="0">
                <a:solidFill>
                  <a:srgbClr val="FF0000"/>
                </a:solidFill>
              </a:rPr>
              <a:t>页表</a:t>
            </a:r>
            <a:r>
              <a:rPr lang="zh-CN" altLang="en-US" sz="2400" dirty="0"/>
              <a:t>的某</a:t>
            </a:r>
            <a:r>
              <a:rPr lang="en-US" altLang="zh-CN" sz="2400" dirty="0"/>
              <a:t>PTE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00FF"/>
                </a:solidFill>
              </a:rPr>
              <a:t>叶子节点</a:t>
            </a:r>
            <a:r>
              <a:rPr lang="zh-CN" altLang="en-US" sz="2400" dirty="0"/>
              <a:t>，则该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指向的是</a:t>
            </a:r>
            <a:r>
              <a:rPr lang="en-US" altLang="zh-CN" sz="2400" dirty="0">
                <a:solidFill>
                  <a:srgbClr val="CC0099"/>
                </a:solidFill>
              </a:rPr>
              <a:t>4KB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C0099"/>
                </a:solidFill>
              </a:rPr>
              <a:t>基页</a:t>
            </a:r>
            <a:r>
              <a:rPr lang="zh-CN" altLang="en-US" sz="2400" dirty="0"/>
              <a:t>（</a:t>
            </a:r>
            <a:r>
              <a:rPr lang="en-US" altLang="zh-CN" sz="2400" dirty="0"/>
              <a:t>base pages</a:t>
            </a:r>
            <a:r>
              <a:rPr lang="zh-CN" altLang="en-US" sz="2400" dirty="0"/>
              <a:t>）。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B92C92-9A6F-4B6B-B1D1-DAB199835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" b="29412"/>
          <a:stretch/>
        </p:blipFill>
        <p:spPr>
          <a:xfrm>
            <a:off x="90412" y="1556792"/>
            <a:ext cx="9036496" cy="8710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0CEFCE3-4F02-46D6-BD84-072E81E5E1C9}"/>
              </a:ext>
            </a:extLst>
          </p:cNvPr>
          <p:cNvSpPr/>
          <p:nvPr/>
        </p:nvSpPr>
        <p:spPr>
          <a:xfrm>
            <a:off x="139889" y="1052736"/>
            <a:ext cx="7268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kern="100" dirty="0"/>
              <a:t>Sv39</a:t>
            </a:r>
            <a:r>
              <a:rPr lang="zh-CN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页表项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/>
              <a:t>PTE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/>
              <a:t>Page Table Entry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格式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BEB58EE0-53CA-444B-8D73-80FC929A5BF5}"/>
              </a:ext>
            </a:extLst>
          </p:cNvPr>
          <p:cNvSpPr/>
          <p:nvPr/>
        </p:nvSpPr>
        <p:spPr bwMode="auto">
          <a:xfrm rot="5400000">
            <a:off x="3491880" y="188642"/>
            <a:ext cx="360039" cy="4680520"/>
          </a:xfrm>
          <a:prstGeom prst="rightBrace">
            <a:avLst>
              <a:gd name="adj1" fmla="val 37076"/>
              <a:gd name="adj2" fmla="val 50000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0A540A-E44B-4F8B-9A7E-539D662BFED4}"/>
              </a:ext>
            </a:extLst>
          </p:cNvPr>
          <p:cNvSpPr/>
          <p:nvPr/>
        </p:nvSpPr>
        <p:spPr>
          <a:xfrm>
            <a:off x="2666010" y="2636913"/>
            <a:ext cx="2039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FF6600"/>
                </a:solidFill>
              </a:rPr>
              <a:t>44</a:t>
            </a:r>
            <a:r>
              <a:rPr lang="zh-CN" altLang="zh-CN" sz="2400" kern="100" dirty="0">
                <a:solidFill>
                  <a:srgbClr val="FF6600"/>
                </a:solidFill>
                <a:cs typeface="Times New Roman" panose="02020603050405020304" pitchFamily="18" charset="0"/>
              </a:rPr>
              <a:t>位的实页号</a:t>
            </a:r>
            <a:endParaRPr lang="zh-CN" altLang="en-US" sz="2400" dirty="0">
              <a:solidFill>
                <a:srgbClr val="FF6600"/>
              </a:solidFill>
            </a:endParaRPr>
          </a:p>
        </p:txBody>
      </p:sp>
      <p:sp>
        <p:nvSpPr>
          <p:cNvPr id="11" name="动作按钮: 帮助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CE2F5E8-EC51-404C-86DC-C5EB53749974}"/>
              </a:ext>
            </a:extLst>
          </p:cNvPr>
          <p:cNvSpPr/>
          <p:nvPr/>
        </p:nvSpPr>
        <p:spPr bwMode="auto">
          <a:xfrm>
            <a:off x="8134576" y="2453467"/>
            <a:ext cx="360040" cy="368808"/>
          </a:xfrm>
          <a:prstGeom prst="actionButtonHelp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7172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3B3101-B46D-4BEE-912A-85C76631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3" y="44624"/>
            <a:ext cx="8884686" cy="6696745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E045D029-BC25-431E-BD21-DEDDF862F64A}"/>
              </a:ext>
            </a:extLst>
          </p:cNvPr>
          <p:cNvSpPr/>
          <p:nvPr/>
        </p:nvSpPr>
        <p:spPr>
          <a:xfrm>
            <a:off x="273034" y="4869160"/>
            <a:ext cx="318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Sv39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地址变换过程</a:t>
            </a:r>
          </a:p>
        </p:txBody>
      </p:sp>
      <p:sp>
        <p:nvSpPr>
          <p:cNvPr id="5" name="动作按钮: 获取信息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DC99DD1-5305-4475-AF5B-B900BEF56966}"/>
              </a:ext>
            </a:extLst>
          </p:cNvPr>
          <p:cNvSpPr>
            <a:spLocks noChangeAspect="1"/>
          </p:cNvSpPr>
          <p:nvPr/>
        </p:nvSpPr>
        <p:spPr bwMode="auto">
          <a:xfrm>
            <a:off x="8397049" y="168634"/>
            <a:ext cx="576000" cy="576001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2583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8896-24B1-4ABC-8A32-A38C3DC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9AE-ED08-4D0F-B064-0E1808A27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49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5A0F312-6E40-4E45-92A8-041FB432FDE5}"/>
              </a:ext>
            </a:extLst>
          </p:cNvPr>
          <p:cNvSpPr txBox="1">
            <a:spLocks/>
          </p:cNvSpPr>
          <p:nvPr/>
        </p:nvSpPr>
        <p:spPr bwMode="auto">
          <a:xfrm>
            <a:off x="899592" y="568325"/>
            <a:ext cx="792055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kern="0" dirty="0">
                <a:solidFill>
                  <a:srgbClr val="0000FF"/>
                </a:solidFill>
              </a:rPr>
              <a:t>3</a:t>
            </a:r>
            <a:r>
              <a:rPr lang="zh-CN" altLang="en-US" kern="0" dirty="0">
                <a:solidFill>
                  <a:srgbClr val="0000FF"/>
                </a:solidFill>
              </a:rPr>
              <a:t>）</a:t>
            </a:r>
            <a:r>
              <a:rPr lang="en-US" altLang="zh-CN" kern="0" dirty="0">
                <a:solidFill>
                  <a:srgbClr val="0000FF"/>
                </a:solidFill>
              </a:rPr>
              <a:t>Sv48</a:t>
            </a:r>
            <a:r>
              <a:rPr lang="zh-CN" altLang="en-US" kern="0" dirty="0">
                <a:solidFill>
                  <a:srgbClr val="0000FF"/>
                </a:solidFill>
              </a:rPr>
              <a:t>地址变换过程</a:t>
            </a:r>
          </a:p>
        </p:txBody>
      </p:sp>
      <p:sp>
        <p:nvSpPr>
          <p:cNvPr id="12" name="动作按钮: 获取信息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CC3AB5E-3783-41E7-A942-BB210A1468D3}"/>
              </a:ext>
            </a:extLst>
          </p:cNvPr>
          <p:cNvSpPr>
            <a:spLocks noChangeAspect="1"/>
          </p:cNvSpPr>
          <p:nvPr/>
        </p:nvSpPr>
        <p:spPr bwMode="auto">
          <a:xfrm>
            <a:off x="8397049" y="168634"/>
            <a:ext cx="576000" cy="576001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1E20ED-9CDC-454C-9CDE-8BF8D089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89" y="2420888"/>
            <a:ext cx="8896607" cy="4365103"/>
          </a:xfrm>
        </p:spPr>
        <p:txBody>
          <a:bodyPr/>
          <a:lstStyle/>
          <a:p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FF0000"/>
                </a:solidFill>
              </a:rPr>
              <a:t>L0</a:t>
            </a:r>
            <a:r>
              <a:rPr lang="zh-CN" altLang="en-US" sz="2400" dirty="0">
                <a:solidFill>
                  <a:srgbClr val="FF0000"/>
                </a:solidFill>
              </a:rPr>
              <a:t>页表</a:t>
            </a:r>
            <a:r>
              <a:rPr lang="zh-CN" altLang="en-US" sz="2400" dirty="0"/>
              <a:t>的某</a:t>
            </a:r>
            <a:r>
              <a:rPr lang="en-US" altLang="zh-CN" sz="2400" dirty="0"/>
              <a:t>PTE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00FF"/>
                </a:solidFill>
              </a:rPr>
              <a:t>叶子节点</a:t>
            </a:r>
            <a:r>
              <a:rPr lang="zh-CN" altLang="en-US" sz="2400" dirty="0"/>
              <a:t>，则</a:t>
            </a:r>
            <a:r>
              <a:rPr lang="en-US" altLang="zh-CN" sz="2400" dirty="0"/>
              <a:t>Sv48</a:t>
            </a:r>
            <a:r>
              <a:rPr lang="zh-CN" altLang="en-US" sz="2400" dirty="0"/>
              <a:t>虚拟地址中的</a:t>
            </a:r>
            <a:r>
              <a:rPr lang="en-US" altLang="zh-CN" sz="2400" dirty="0">
                <a:solidFill>
                  <a:srgbClr val="006600"/>
                </a:solidFill>
              </a:rPr>
              <a:t>VPN[2]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006600"/>
                </a:solidFill>
              </a:rPr>
              <a:t>VPN[1]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006600"/>
                </a:solidFill>
              </a:rPr>
              <a:t>VPN[0]</a:t>
            </a:r>
            <a:r>
              <a:rPr lang="zh-CN" altLang="en-US" sz="2400" dirty="0"/>
              <a:t>字段也是</a:t>
            </a:r>
            <a:r>
              <a:rPr lang="zh-CN" altLang="en-US" sz="2400" dirty="0">
                <a:solidFill>
                  <a:srgbClr val="006600"/>
                </a:solidFill>
              </a:rPr>
              <a:t>页内地址</a:t>
            </a:r>
            <a:r>
              <a:rPr lang="zh-CN" altLang="en-US" sz="2400" dirty="0"/>
              <a:t>，页内地址共</a:t>
            </a:r>
            <a:r>
              <a:rPr lang="en-US" altLang="zh-CN" sz="2400" dirty="0"/>
              <a:t>39</a:t>
            </a:r>
            <a:r>
              <a:rPr lang="zh-CN" altLang="en-US" sz="2400" dirty="0"/>
              <a:t>位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9+9+9+12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，该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指向的是</a:t>
            </a:r>
            <a:r>
              <a:rPr lang="en-US" altLang="zh-CN" sz="2400" dirty="0">
                <a:solidFill>
                  <a:srgbClr val="CC0099"/>
                </a:solidFill>
              </a:rPr>
              <a:t>512GB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C0099"/>
                </a:solidFill>
              </a:rPr>
              <a:t>特页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tera pages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FF0000"/>
                </a:solidFill>
              </a:rPr>
              <a:t>L1</a:t>
            </a:r>
            <a:r>
              <a:rPr lang="zh-CN" altLang="en-US" sz="2400" dirty="0">
                <a:solidFill>
                  <a:srgbClr val="FF0000"/>
                </a:solidFill>
              </a:rPr>
              <a:t>页表</a:t>
            </a:r>
            <a:r>
              <a:rPr lang="zh-CN" altLang="en-US" sz="2400" dirty="0"/>
              <a:t>的某</a:t>
            </a:r>
            <a:r>
              <a:rPr lang="en-US" altLang="zh-CN" sz="2400" dirty="0"/>
              <a:t>PTE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00FF"/>
                </a:solidFill>
              </a:rPr>
              <a:t>叶子节点</a:t>
            </a:r>
            <a:r>
              <a:rPr lang="zh-CN" altLang="en-US" sz="2400" dirty="0"/>
              <a:t>，则</a:t>
            </a:r>
            <a:r>
              <a:rPr lang="en-US" altLang="zh-CN" sz="2400" dirty="0"/>
              <a:t>Sv48</a:t>
            </a:r>
            <a:r>
              <a:rPr lang="zh-CN" altLang="en-US" sz="2400" dirty="0"/>
              <a:t>虚拟地址中的</a:t>
            </a:r>
            <a:r>
              <a:rPr lang="en-US" altLang="zh-CN" sz="2400" dirty="0">
                <a:solidFill>
                  <a:srgbClr val="006600"/>
                </a:solidFill>
              </a:rPr>
              <a:t>VPN[1]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006600"/>
                </a:solidFill>
              </a:rPr>
              <a:t>VPN[0]</a:t>
            </a:r>
            <a:r>
              <a:rPr lang="zh-CN" altLang="en-US" sz="2400" dirty="0"/>
              <a:t>字段也是</a:t>
            </a:r>
            <a:r>
              <a:rPr lang="zh-CN" altLang="en-US" sz="2400" dirty="0">
                <a:solidFill>
                  <a:srgbClr val="006600"/>
                </a:solidFill>
              </a:rPr>
              <a:t>页内地址</a:t>
            </a:r>
            <a:r>
              <a:rPr lang="zh-CN" altLang="en-US" sz="2400" dirty="0"/>
              <a:t>，页内地址共</a:t>
            </a:r>
            <a:r>
              <a:rPr lang="en-US" altLang="zh-CN" sz="2400" dirty="0"/>
              <a:t>30</a:t>
            </a:r>
            <a:r>
              <a:rPr lang="zh-CN" altLang="en-US" sz="2400" dirty="0"/>
              <a:t>位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9+9+12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，该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指向的是</a:t>
            </a:r>
            <a:r>
              <a:rPr lang="en-US" altLang="zh-CN" sz="2400" dirty="0">
                <a:solidFill>
                  <a:srgbClr val="CC0099"/>
                </a:solidFill>
              </a:rPr>
              <a:t>1GB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C0099"/>
                </a:solidFill>
              </a:rPr>
              <a:t>吉页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giga pages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FF0000"/>
                </a:solidFill>
              </a:rPr>
              <a:t>L2</a:t>
            </a:r>
            <a:r>
              <a:rPr lang="zh-CN" altLang="en-US" sz="2400" dirty="0">
                <a:solidFill>
                  <a:srgbClr val="FF0000"/>
                </a:solidFill>
              </a:rPr>
              <a:t>页表</a:t>
            </a:r>
            <a:r>
              <a:rPr lang="zh-CN" altLang="en-US" sz="2400" dirty="0"/>
              <a:t>的某</a:t>
            </a:r>
            <a:r>
              <a:rPr lang="en-US" altLang="zh-CN" sz="2400" dirty="0"/>
              <a:t>PTE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00FF"/>
                </a:solidFill>
              </a:rPr>
              <a:t>叶子节点</a:t>
            </a:r>
            <a:r>
              <a:rPr lang="zh-CN" altLang="en-US" sz="2400" dirty="0"/>
              <a:t>，则</a:t>
            </a:r>
            <a:r>
              <a:rPr lang="en-US" altLang="zh-CN" sz="2400" dirty="0"/>
              <a:t>Sv48</a:t>
            </a:r>
            <a:r>
              <a:rPr lang="zh-CN" altLang="en-US" sz="2400" dirty="0"/>
              <a:t>虚拟地址中的</a:t>
            </a:r>
            <a:r>
              <a:rPr lang="en-US" altLang="zh-CN" sz="2400" dirty="0">
                <a:solidFill>
                  <a:srgbClr val="006600"/>
                </a:solidFill>
              </a:rPr>
              <a:t>VPN[0]</a:t>
            </a:r>
            <a:r>
              <a:rPr lang="zh-CN" altLang="en-US" sz="2400" dirty="0"/>
              <a:t>字段也是</a:t>
            </a:r>
            <a:r>
              <a:rPr lang="zh-CN" altLang="en-US" sz="2400" dirty="0">
                <a:solidFill>
                  <a:srgbClr val="006600"/>
                </a:solidFill>
              </a:rPr>
              <a:t>页内地址</a:t>
            </a:r>
            <a:r>
              <a:rPr lang="zh-CN" altLang="en-US" sz="2400" dirty="0"/>
              <a:t>，页内地址共</a:t>
            </a:r>
            <a:r>
              <a:rPr lang="en-US" altLang="zh-CN" sz="2400" dirty="0"/>
              <a:t>21</a:t>
            </a:r>
            <a:r>
              <a:rPr lang="zh-CN" altLang="en-US" sz="2400" dirty="0"/>
              <a:t>位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9+12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，该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指向的是</a:t>
            </a:r>
            <a:r>
              <a:rPr lang="en-US" altLang="zh-CN" sz="2400" dirty="0">
                <a:solidFill>
                  <a:srgbClr val="CC0099"/>
                </a:solidFill>
              </a:rPr>
              <a:t>2MB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C0099"/>
                </a:solidFill>
              </a:rPr>
              <a:t>巨页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mega pages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FF0000"/>
                </a:solidFill>
              </a:rPr>
              <a:t>L3</a:t>
            </a:r>
            <a:r>
              <a:rPr lang="zh-CN" altLang="en-US" sz="2400" dirty="0">
                <a:solidFill>
                  <a:srgbClr val="FF0000"/>
                </a:solidFill>
              </a:rPr>
              <a:t>页表</a:t>
            </a:r>
            <a:r>
              <a:rPr lang="zh-CN" altLang="en-US" sz="2400" dirty="0"/>
              <a:t>的某</a:t>
            </a:r>
            <a:r>
              <a:rPr lang="en-US" altLang="zh-CN" sz="2400" dirty="0"/>
              <a:t>PTE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00FF"/>
                </a:solidFill>
              </a:rPr>
              <a:t>叶子节点</a:t>
            </a:r>
            <a:r>
              <a:rPr lang="zh-CN" altLang="en-US" sz="2400" dirty="0"/>
              <a:t>，则该</a:t>
            </a:r>
            <a:r>
              <a:rPr lang="en-US" altLang="zh-CN" sz="2400" dirty="0"/>
              <a:t>PTE</a:t>
            </a:r>
            <a:r>
              <a:rPr lang="zh-CN" altLang="en-US" sz="2400" dirty="0"/>
              <a:t>指向的是</a:t>
            </a:r>
            <a:r>
              <a:rPr lang="en-US" altLang="zh-CN" sz="2400" dirty="0">
                <a:solidFill>
                  <a:srgbClr val="CC0099"/>
                </a:solidFill>
              </a:rPr>
              <a:t>4KB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C0099"/>
                </a:solidFill>
              </a:rPr>
              <a:t>基页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base pages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CEFCE3-4F02-46D6-BD84-072E81E5E1C9}"/>
              </a:ext>
            </a:extLst>
          </p:cNvPr>
          <p:cNvSpPr/>
          <p:nvPr/>
        </p:nvSpPr>
        <p:spPr>
          <a:xfrm>
            <a:off x="139889" y="1052736"/>
            <a:ext cx="7268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kern="100" dirty="0"/>
              <a:t>Sv48</a:t>
            </a:r>
            <a:r>
              <a:rPr lang="zh-CN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页表项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/>
              <a:t>PTE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/>
              <a:t>Page Table Entry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格式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0A540A-E44B-4F8B-9A7E-539D662BFED4}"/>
              </a:ext>
            </a:extLst>
          </p:cNvPr>
          <p:cNvSpPr/>
          <p:nvPr/>
        </p:nvSpPr>
        <p:spPr>
          <a:xfrm>
            <a:off x="6553200" y="1006346"/>
            <a:ext cx="2039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CC00"/>
                </a:solidFill>
              </a:rPr>
              <a:t>44</a:t>
            </a:r>
            <a:r>
              <a:rPr lang="zh-CN" altLang="zh-CN" sz="2400" i="1" kern="100" dirty="0">
                <a:solidFill>
                  <a:srgbClr val="00CC00"/>
                </a:solidFill>
                <a:cs typeface="Times New Roman" panose="02020603050405020304" pitchFamily="18" charset="0"/>
              </a:rPr>
              <a:t>位的实页号</a:t>
            </a:r>
            <a:endParaRPr lang="zh-CN" altLang="en-US" sz="2400" i="1" dirty="0">
              <a:solidFill>
                <a:srgbClr val="00CC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0F19FD-DFDE-407B-B05D-95DB36FA4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9" b="28126"/>
          <a:stretch/>
        </p:blipFill>
        <p:spPr>
          <a:xfrm>
            <a:off x="78227" y="1480654"/>
            <a:ext cx="9001000" cy="887706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F65790C-9EC5-45FF-BD2B-7C39FC811704}"/>
              </a:ext>
            </a:extLst>
          </p:cNvPr>
          <p:cNvCxnSpPr>
            <a:cxnSpLocks/>
          </p:cNvCxnSpPr>
          <p:nvPr/>
        </p:nvCxnSpPr>
        <p:spPr bwMode="auto">
          <a:xfrm>
            <a:off x="1331640" y="1772816"/>
            <a:ext cx="4680520" cy="0"/>
          </a:xfrm>
          <a:prstGeom prst="line">
            <a:avLst/>
          </a:prstGeom>
          <a:solidFill>
            <a:srgbClr val="FFFF99"/>
          </a:solidFill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0A2B9E-B7FD-4F53-9820-C60E41EC5399}"/>
              </a:ext>
            </a:extLst>
          </p:cNvPr>
          <p:cNvCxnSpPr>
            <a:cxnSpLocks/>
          </p:cNvCxnSpPr>
          <p:nvPr/>
        </p:nvCxnSpPr>
        <p:spPr bwMode="auto">
          <a:xfrm flipH="1">
            <a:off x="5436096" y="1333144"/>
            <a:ext cx="1161257" cy="295656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267810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B8C1E3-2438-4007-B9A1-558D73C4C1E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一、基本概念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9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181475"/>
            <a:ext cx="8362950" cy="2449513"/>
          </a:xfrm>
        </p:spPr>
        <p:txBody>
          <a:bodyPr/>
          <a:lstStyle/>
          <a:p>
            <a:r>
              <a:rPr lang="zh-CN" altLang="en-US" dirty="0"/>
              <a:t>虚拟存储器：</a:t>
            </a:r>
            <a:br>
              <a:rPr lang="zh-CN" altLang="en-US" dirty="0"/>
            </a:br>
            <a:r>
              <a:rPr lang="zh-CN" altLang="en-US" dirty="0">
                <a:solidFill>
                  <a:srgbClr val="FF3399"/>
                </a:solidFill>
                <a:ea typeface="黑体" pitchFamily="49" charset="-122"/>
              </a:rPr>
              <a:t>主存储器</a:t>
            </a:r>
            <a:r>
              <a:rPr lang="zh-CN" altLang="en-US" dirty="0"/>
              <a:t>＋</a:t>
            </a:r>
            <a:r>
              <a:rPr lang="zh-CN" altLang="en-US" dirty="0">
                <a:solidFill>
                  <a:srgbClr val="FF3399"/>
                </a:solidFill>
                <a:ea typeface="黑体" pitchFamily="49" charset="-122"/>
              </a:rPr>
              <a:t>联机工作的外部存储器</a:t>
            </a:r>
            <a:br>
              <a:rPr lang="zh-CN" altLang="en-US" dirty="0">
                <a:solidFill>
                  <a:srgbClr val="FF3399"/>
                </a:solidFill>
                <a:ea typeface="黑体" pitchFamily="49" charset="-122"/>
              </a:rPr>
            </a:br>
            <a:r>
              <a:rPr lang="zh-CN" altLang="en-US" dirty="0"/>
              <a:t>＋</a:t>
            </a:r>
            <a:r>
              <a:rPr lang="zh-CN" altLang="en-US" dirty="0">
                <a:solidFill>
                  <a:srgbClr val="FF3399"/>
                </a:solidFill>
                <a:ea typeface="黑体" pitchFamily="49" charset="-122"/>
              </a:rPr>
              <a:t>辅助硬件</a:t>
            </a:r>
            <a:r>
              <a:rPr lang="zh-CN" altLang="en-US" dirty="0"/>
              <a:t>＋</a:t>
            </a:r>
            <a:r>
              <a:rPr lang="zh-CN" altLang="en-US" dirty="0">
                <a:solidFill>
                  <a:srgbClr val="FF3399"/>
                </a:solidFill>
                <a:ea typeface="黑体" pitchFamily="49" charset="-122"/>
              </a:rPr>
              <a:t>系统软件</a:t>
            </a:r>
            <a:br>
              <a:rPr lang="zh-CN" altLang="en-US" dirty="0"/>
            </a:br>
            <a:r>
              <a:rPr lang="zh-CN" altLang="en-US" dirty="0"/>
              <a:t>对于程序员，可看作一个单一的存储器 </a:t>
            </a:r>
            <a:br>
              <a:rPr lang="en-US" altLang="zh-CN" dirty="0"/>
            </a:br>
            <a:r>
              <a:rPr lang="en-US" altLang="zh-CN" dirty="0"/>
              <a:t>—— </a:t>
            </a:r>
            <a:r>
              <a:rPr lang="zh-CN" altLang="en-US" dirty="0"/>
              <a:t>速度、容量、每位价格</a:t>
            </a:r>
          </a:p>
        </p:txBody>
      </p:sp>
      <p:grpSp>
        <p:nvGrpSpPr>
          <p:cNvPr id="1694747" name="Group 27"/>
          <p:cNvGrpSpPr>
            <a:grpSpLocks/>
          </p:cNvGrpSpPr>
          <p:nvPr/>
        </p:nvGrpSpPr>
        <p:grpSpPr bwMode="auto">
          <a:xfrm>
            <a:off x="3276600" y="909638"/>
            <a:ext cx="5040313" cy="3095625"/>
            <a:chOff x="2064" y="573"/>
            <a:chExt cx="3175" cy="1950"/>
          </a:xfrm>
        </p:grpSpPr>
        <p:sp>
          <p:nvSpPr>
            <p:cNvPr id="1694726" name="AutoShape 6"/>
            <p:cNvSpPr>
              <a:spLocks noChangeArrowheads="1"/>
            </p:cNvSpPr>
            <p:nvPr/>
          </p:nvSpPr>
          <p:spPr bwMode="auto">
            <a:xfrm>
              <a:off x="2109" y="1934"/>
              <a:ext cx="907" cy="589"/>
            </a:xfrm>
            <a:prstGeom prst="flowChartMagneticDisk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400"/>
                <a:t>外</a:t>
              </a:r>
              <a:r>
                <a:rPr lang="en-US" altLang="zh-CN" sz="2400">
                  <a:latin typeface="宋体" pitchFamily="2" charset="-122"/>
                </a:rPr>
                <a:t>(</a:t>
              </a:r>
              <a:r>
                <a:rPr lang="zh-CN" altLang="en-US" sz="2400"/>
                <a:t>辅</a:t>
              </a:r>
              <a:r>
                <a:rPr lang="en-US" altLang="zh-CN" sz="2400">
                  <a:latin typeface="宋体" pitchFamily="2" charset="-122"/>
                </a:rPr>
                <a:t>)</a:t>
              </a:r>
              <a:r>
                <a:rPr lang="zh-CN" altLang="en-US" sz="2400"/>
                <a:t>存</a:t>
              </a:r>
            </a:p>
          </p:txBody>
        </p:sp>
        <p:sp>
          <p:nvSpPr>
            <p:cNvPr id="1694727" name="Rectangle 7"/>
            <p:cNvSpPr>
              <a:spLocks noChangeArrowheads="1"/>
            </p:cNvSpPr>
            <p:nvPr/>
          </p:nvSpPr>
          <p:spPr bwMode="auto">
            <a:xfrm>
              <a:off x="2064" y="1481"/>
              <a:ext cx="997" cy="317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400"/>
                <a:t>主存</a:t>
              </a:r>
            </a:p>
          </p:txBody>
        </p:sp>
        <p:sp>
          <p:nvSpPr>
            <p:cNvPr id="1694728" name="Rectangle 8"/>
            <p:cNvSpPr>
              <a:spLocks noChangeArrowheads="1"/>
            </p:cNvSpPr>
            <p:nvPr/>
          </p:nvSpPr>
          <p:spPr bwMode="auto">
            <a:xfrm>
              <a:off x="2064" y="1026"/>
              <a:ext cx="997" cy="317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/>
                <a:t>Cache</a:t>
              </a:r>
            </a:p>
          </p:txBody>
        </p:sp>
        <p:sp>
          <p:nvSpPr>
            <p:cNvPr id="1694729" name="Rectangle 9"/>
            <p:cNvSpPr>
              <a:spLocks noChangeArrowheads="1"/>
            </p:cNvSpPr>
            <p:nvPr/>
          </p:nvSpPr>
          <p:spPr bwMode="auto">
            <a:xfrm>
              <a:off x="2064" y="573"/>
              <a:ext cx="997" cy="317"/>
            </a:xfrm>
            <a:prstGeom prst="rect">
              <a:avLst/>
            </a:prstGeom>
            <a:solidFill>
              <a:srgbClr val="CC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/>
                <a:t>CPU</a:t>
              </a:r>
            </a:p>
          </p:txBody>
        </p:sp>
        <p:sp>
          <p:nvSpPr>
            <p:cNvPr id="1694730" name="Rectangle 10"/>
            <p:cNvSpPr>
              <a:spLocks noChangeArrowheads="1"/>
            </p:cNvSpPr>
            <p:nvPr/>
          </p:nvSpPr>
          <p:spPr bwMode="auto">
            <a:xfrm>
              <a:off x="3651" y="1162"/>
              <a:ext cx="1089" cy="317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zh-CN" altLang="en-US" sz="2400">
                  <a:solidFill>
                    <a:srgbClr val="0000FF"/>
                  </a:solidFill>
                </a:rPr>
                <a:t>辅助硬件</a:t>
              </a:r>
            </a:p>
          </p:txBody>
        </p:sp>
        <p:sp>
          <p:nvSpPr>
            <p:cNvPr id="1694731" name="Rectangle 11"/>
            <p:cNvSpPr>
              <a:spLocks noChangeArrowheads="1"/>
            </p:cNvSpPr>
            <p:nvPr/>
          </p:nvSpPr>
          <p:spPr bwMode="auto">
            <a:xfrm>
              <a:off x="3651" y="1707"/>
              <a:ext cx="1588" cy="317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zh-CN" altLang="en-US" sz="2400">
                  <a:solidFill>
                    <a:srgbClr val="0000FF"/>
                  </a:solidFill>
                </a:rPr>
                <a:t>辅助硬件、软件</a:t>
              </a:r>
            </a:p>
          </p:txBody>
        </p:sp>
        <p:sp>
          <p:nvSpPr>
            <p:cNvPr id="1694732" name="Line 12"/>
            <p:cNvSpPr>
              <a:spLocks noChangeShapeType="1"/>
            </p:cNvSpPr>
            <p:nvPr/>
          </p:nvSpPr>
          <p:spPr bwMode="auto">
            <a:xfrm>
              <a:off x="2562" y="890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3" name="Line 13"/>
            <p:cNvSpPr>
              <a:spLocks noChangeShapeType="1"/>
            </p:cNvSpPr>
            <p:nvPr/>
          </p:nvSpPr>
          <p:spPr bwMode="auto">
            <a:xfrm>
              <a:off x="2562" y="134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4" name="Line 14"/>
            <p:cNvSpPr>
              <a:spLocks noChangeShapeType="1"/>
            </p:cNvSpPr>
            <p:nvPr/>
          </p:nvSpPr>
          <p:spPr bwMode="auto">
            <a:xfrm>
              <a:off x="2562" y="179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5" name="Line 15"/>
            <p:cNvSpPr>
              <a:spLocks noChangeShapeType="1"/>
            </p:cNvSpPr>
            <p:nvPr/>
          </p:nvSpPr>
          <p:spPr bwMode="auto">
            <a:xfrm>
              <a:off x="3061" y="116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6" name="Line 16"/>
            <p:cNvSpPr>
              <a:spLocks noChangeShapeType="1"/>
            </p:cNvSpPr>
            <p:nvPr/>
          </p:nvSpPr>
          <p:spPr bwMode="auto">
            <a:xfrm>
              <a:off x="3243" y="1162"/>
              <a:ext cx="0" cy="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7" name="Line 17"/>
            <p:cNvSpPr>
              <a:spLocks noChangeShapeType="1"/>
            </p:cNvSpPr>
            <p:nvPr/>
          </p:nvSpPr>
          <p:spPr bwMode="auto">
            <a:xfrm>
              <a:off x="3243" y="1253"/>
              <a:ext cx="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8" name="Line 18"/>
            <p:cNvSpPr>
              <a:spLocks noChangeShapeType="1"/>
            </p:cNvSpPr>
            <p:nvPr/>
          </p:nvSpPr>
          <p:spPr bwMode="auto">
            <a:xfrm>
              <a:off x="3061" y="1571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9" name="Line 19"/>
            <p:cNvSpPr>
              <a:spLocks noChangeShapeType="1"/>
            </p:cNvSpPr>
            <p:nvPr/>
          </p:nvSpPr>
          <p:spPr bwMode="auto">
            <a:xfrm flipV="1">
              <a:off x="3243" y="1389"/>
              <a:ext cx="0" cy="1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0" name="Line 20"/>
            <p:cNvSpPr>
              <a:spLocks noChangeShapeType="1"/>
            </p:cNvSpPr>
            <p:nvPr/>
          </p:nvSpPr>
          <p:spPr bwMode="auto">
            <a:xfrm>
              <a:off x="3243" y="1389"/>
              <a:ext cx="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1" name="Line 21"/>
            <p:cNvSpPr>
              <a:spLocks noChangeShapeType="1"/>
            </p:cNvSpPr>
            <p:nvPr/>
          </p:nvSpPr>
          <p:spPr bwMode="auto">
            <a:xfrm>
              <a:off x="3061" y="1707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2" name="Line 22"/>
            <p:cNvSpPr>
              <a:spLocks noChangeShapeType="1"/>
            </p:cNvSpPr>
            <p:nvPr/>
          </p:nvSpPr>
          <p:spPr bwMode="auto">
            <a:xfrm>
              <a:off x="3243" y="1707"/>
              <a:ext cx="0" cy="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3" name="Line 23"/>
            <p:cNvSpPr>
              <a:spLocks noChangeShapeType="1"/>
            </p:cNvSpPr>
            <p:nvPr/>
          </p:nvSpPr>
          <p:spPr bwMode="auto">
            <a:xfrm>
              <a:off x="3243" y="1797"/>
              <a:ext cx="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4" name="Line 24"/>
            <p:cNvSpPr>
              <a:spLocks noChangeShapeType="1"/>
            </p:cNvSpPr>
            <p:nvPr/>
          </p:nvSpPr>
          <p:spPr bwMode="auto">
            <a:xfrm>
              <a:off x="3016" y="2251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5" name="Line 25"/>
            <p:cNvSpPr>
              <a:spLocks noChangeShapeType="1"/>
            </p:cNvSpPr>
            <p:nvPr/>
          </p:nvSpPr>
          <p:spPr bwMode="auto">
            <a:xfrm flipV="1">
              <a:off x="3243" y="1933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6" name="Line 26"/>
            <p:cNvSpPr>
              <a:spLocks noChangeShapeType="1"/>
            </p:cNvSpPr>
            <p:nvPr/>
          </p:nvSpPr>
          <p:spPr bwMode="auto">
            <a:xfrm>
              <a:off x="3243" y="1933"/>
              <a:ext cx="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C11BB3A-BF9A-406F-A97F-3CBA61C4C3E1}"/>
              </a:ext>
            </a:extLst>
          </p:cNvPr>
          <p:cNvSpPr/>
          <p:nvPr/>
        </p:nvSpPr>
        <p:spPr>
          <a:xfrm>
            <a:off x="5796136" y="3330914"/>
            <a:ext cx="3150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dirty="0"/>
              <a:t>虚拟存储器：</a:t>
            </a:r>
          </a:p>
          <a:p>
            <a:pPr algn="l">
              <a:spcBef>
                <a:spcPts val="0"/>
              </a:spcBef>
            </a:pPr>
            <a:r>
              <a:rPr lang="zh-CN" altLang="en-US" sz="2400" dirty="0"/>
              <a:t>Virtual Memory，VM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A7AB75-8D21-4445-9D15-FECD3758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46270"/>
            <a:ext cx="8928992" cy="5963050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E045D029-BC25-431E-BD21-DEDDF862F64A}"/>
              </a:ext>
            </a:extLst>
          </p:cNvPr>
          <p:cNvSpPr/>
          <p:nvPr/>
        </p:nvSpPr>
        <p:spPr>
          <a:xfrm>
            <a:off x="273034" y="4581128"/>
            <a:ext cx="3188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Sv48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地址变换过程</a:t>
            </a:r>
          </a:p>
        </p:txBody>
      </p:sp>
      <p:sp>
        <p:nvSpPr>
          <p:cNvPr id="5" name="动作按钮: 获取信息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11ADEAC-5326-48C7-850A-2E39584B548E}"/>
              </a:ext>
            </a:extLst>
          </p:cNvPr>
          <p:cNvSpPr>
            <a:spLocks noChangeAspect="1"/>
          </p:cNvSpPr>
          <p:nvPr/>
        </p:nvSpPr>
        <p:spPr bwMode="auto">
          <a:xfrm>
            <a:off x="8397049" y="168634"/>
            <a:ext cx="576000" cy="576001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99951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8896-24B1-4ABC-8A32-A38C3DC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RISC-V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页式</a:t>
            </a:r>
            <a:r>
              <a:rPr lang="zh-CN" altLang="en-US" dirty="0">
                <a:solidFill>
                  <a:srgbClr val="009900"/>
                </a:solidFill>
              </a:rPr>
              <a:t>虚拟存储器</a:t>
            </a:r>
            <a:r>
              <a:rPr lang="zh-CN" altLang="en-US" dirty="0"/>
              <a:t>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9AE-ED08-4D0F-B064-0E1808A27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5A0F312-6E40-4E45-92A8-041FB432FDE5}"/>
              </a:ext>
            </a:extLst>
          </p:cNvPr>
          <p:cNvSpPr txBox="1">
            <a:spLocks/>
          </p:cNvSpPr>
          <p:nvPr/>
        </p:nvSpPr>
        <p:spPr bwMode="auto">
          <a:xfrm>
            <a:off x="899592" y="568325"/>
            <a:ext cx="792055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kern="0" dirty="0">
                <a:solidFill>
                  <a:srgbClr val="0000FF"/>
                </a:solidFill>
              </a:rPr>
              <a:t>4</a:t>
            </a:r>
            <a:r>
              <a:rPr lang="zh-CN" altLang="en-US" kern="0" dirty="0">
                <a:solidFill>
                  <a:srgbClr val="0000FF"/>
                </a:solidFill>
              </a:rPr>
              <a:t>）</a:t>
            </a:r>
            <a:r>
              <a:rPr lang="en-US" altLang="zh-CN" kern="0" dirty="0">
                <a:solidFill>
                  <a:srgbClr val="CC0099"/>
                </a:solidFill>
              </a:rPr>
              <a:t>TLB</a:t>
            </a:r>
            <a:r>
              <a:rPr lang="zh-CN" altLang="en-US" kern="0" dirty="0">
                <a:solidFill>
                  <a:srgbClr val="0000FF"/>
                </a:solidFill>
              </a:rPr>
              <a:t>与</a:t>
            </a:r>
            <a:r>
              <a:rPr lang="zh-CN" altLang="en-US" kern="0" dirty="0">
                <a:solidFill>
                  <a:srgbClr val="CC0099"/>
                </a:solidFill>
              </a:rPr>
              <a:t>主存页表</a:t>
            </a:r>
            <a:r>
              <a:rPr lang="zh-CN" altLang="en-US" kern="0" dirty="0">
                <a:solidFill>
                  <a:srgbClr val="0000FF"/>
                </a:solidFill>
              </a:rPr>
              <a:t>不一致问题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1E20ED-9CDC-454C-9CDE-8BF8D089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92200"/>
            <a:ext cx="8784976" cy="5433143"/>
          </a:xfrm>
        </p:spPr>
        <p:txBody>
          <a:bodyPr/>
          <a:lstStyle/>
          <a:p>
            <a:r>
              <a:rPr lang="zh-CN" altLang="en-US" sz="2400" dirty="0"/>
              <a:t>如果操作系统修改了某页表项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/>
              <a:t>PTE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/>
              <a:t>，而该</a:t>
            </a:r>
            <a:r>
              <a:rPr lang="en-US" altLang="zh-CN" sz="2400" dirty="0"/>
              <a:t>PTE</a:t>
            </a:r>
            <a:r>
              <a:rPr lang="zh-CN" altLang="en-US" sz="2400" dirty="0"/>
              <a:t>的内容原来已在</a:t>
            </a:r>
            <a:r>
              <a:rPr lang="en-US" altLang="zh-CN" sz="2400" dirty="0"/>
              <a:t>TLB</a:t>
            </a:r>
            <a:r>
              <a:rPr lang="zh-CN" altLang="en-US" sz="2400" dirty="0"/>
              <a:t>中，会导致</a:t>
            </a:r>
            <a:r>
              <a:rPr lang="en-US" altLang="zh-CN" sz="2400" dirty="0"/>
              <a:t>TLB</a:t>
            </a:r>
            <a:r>
              <a:rPr lang="zh-CN" altLang="en-US" sz="2400" dirty="0"/>
              <a:t>与内存中页表的内容不一致。</a:t>
            </a:r>
            <a:endParaRPr lang="en-US" altLang="zh-CN" sz="2400" dirty="0"/>
          </a:p>
          <a:p>
            <a:r>
              <a:rPr lang="en-US" altLang="zh-CN" sz="2400" dirty="0"/>
              <a:t>RISC-V</a:t>
            </a:r>
            <a:r>
              <a:rPr lang="zh-CN" altLang="en-US" sz="2400" dirty="0"/>
              <a:t>的</a:t>
            </a:r>
            <a:r>
              <a:rPr lang="en-US" altLang="zh-CN" sz="2400" dirty="0"/>
              <a:t>S</a:t>
            </a:r>
            <a:r>
              <a:rPr lang="zh-CN" altLang="en-US" sz="2400" dirty="0"/>
              <a:t>模式增加了</a:t>
            </a:r>
            <a:r>
              <a:rPr lang="en-US" altLang="zh-CN" sz="2400" dirty="0" err="1">
                <a:solidFill>
                  <a:srgbClr val="0000FF"/>
                </a:solidFill>
              </a:rPr>
              <a:t>sfence.vma</a:t>
            </a:r>
            <a:r>
              <a:rPr lang="zh-CN" altLang="en-US" sz="2400" dirty="0"/>
              <a:t>指令，通过该指令通通知理器，软件已经修改了页表，则处理器会刷新相应的</a:t>
            </a:r>
            <a:r>
              <a:rPr lang="en-US" altLang="zh-CN" sz="2400" dirty="0"/>
              <a:t>TLB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0000FF"/>
                </a:solidFill>
              </a:rPr>
              <a:t>sfence.vma</a:t>
            </a:r>
            <a:r>
              <a:rPr lang="zh-CN" altLang="en-US" sz="2400" dirty="0"/>
              <a:t>指令有两个寄存器参数：</a:t>
            </a:r>
            <a:endParaRPr lang="en-US" altLang="zh-CN" sz="2400" dirty="0"/>
          </a:p>
          <a:p>
            <a:pPr lvl="1"/>
            <a:r>
              <a:rPr lang="zh-CN" altLang="en-US" sz="2400" dirty="0"/>
              <a:t>一个参数指示页表中哪个</a:t>
            </a:r>
            <a:r>
              <a:rPr lang="zh-CN" altLang="en-US" sz="2400" dirty="0">
                <a:solidFill>
                  <a:srgbClr val="008000"/>
                </a:solidFill>
              </a:rPr>
              <a:t>虚页号</a:t>
            </a:r>
            <a:r>
              <a:rPr lang="zh-CN" altLang="en-US" sz="2400" dirty="0"/>
              <a:t>对应的</a:t>
            </a:r>
            <a:r>
              <a:rPr lang="zh-CN" altLang="en-US" sz="2400" dirty="0">
                <a:solidFill>
                  <a:srgbClr val="008000"/>
                </a:solidFill>
              </a:rPr>
              <a:t>实页号</a:t>
            </a:r>
            <a:r>
              <a:rPr lang="zh-CN" altLang="en-US" sz="2400" dirty="0"/>
              <a:t>被修改了；</a:t>
            </a:r>
            <a:endParaRPr lang="en-US" altLang="zh-CN" sz="2400" dirty="0"/>
          </a:p>
          <a:p>
            <a:pPr lvl="1"/>
            <a:r>
              <a:rPr lang="zh-CN" altLang="en-US" sz="2400" dirty="0"/>
              <a:t>另一参数给出被修改页表的</a:t>
            </a:r>
            <a:r>
              <a:rPr lang="zh-CN" altLang="en-US" sz="2400" dirty="0">
                <a:solidFill>
                  <a:srgbClr val="008000"/>
                </a:solidFill>
              </a:rPr>
              <a:t>进程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地址空间标识符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ASID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如果两个参数内容都为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，则刷新整个</a:t>
            </a:r>
            <a:r>
              <a:rPr lang="en-US" altLang="zh-CN" sz="2400" dirty="0"/>
              <a:t>TLB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 err="1"/>
              <a:t>sfence.vma</a:t>
            </a:r>
            <a:r>
              <a:rPr lang="zh-CN" altLang="en-US" sz="2400" dirty="0"/>
              <a:t>指令只影响当前</a:t>
            </a:r>
            <a:r>
              <a:rPr lang="en-US" altLang="zh-CN" sz="2400" dirty="0"/>
              <a:t>hart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/>
              <a:t>hardware thread</a:t>
            </a:r>
            <a:r>
              <a:rPr lang="zh-CN" altLang="en-US" sz="2400" dirty="0"/>
              <a:t>，硬件线程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/>
              <a:t>的地址转换硬件。</a:t>
            </a:r>
            <a:br>
              <a:rPr lang="en-US" altLang="zh-CN" sz="2400" dirty="0"/>
            </a:br>
            <a:r>
              <a:rPr lang="zh-CN" altLang="en-US" sz="2400" dirty="0"/>
              <a:t>如果当前</a:t>
            </a:r>
            <a:r>
              <a:rPr lang="en-US" altLang="zh-CN" sz="2400" dirty="0"/>
              <a:t>hart</a:t>
            </a:r>
            <a:r>
              <a:rPr lang="zh-CN" altLang="en-US" sz="2400" dirty="0"/>
              <a:t>更改了另一个</a:t>
            </a:r>
            <a:r>
              <a:rPr lang="en-US" altLang="zh-CN" sz="2400" dirty="0"/>
              <a:t>hart</a:t>
            </a:r>
            <a:r>
              <a:rPr lang="zh-CN" altLang="en-US" sz="2400" dirty="0"/>
              <a:t>正在使用的页表，则当前</a:t>
            </a:r>
            <a:r>
              <a:rPr lang="en-US" altLang="zh-CN" sz="2400" dirty="0"/>
              <a:t>hart</a:t>
            </a:r>
            <a:r>
              <a:rPr lang="zh-CN" altLang="en-US" sz="2400" dirty="0"/>
              <a:t>必须用</a:t>
            </a:r>
            <a:r>
              <a:rPr lang="zh-CN" altLang="en-US" sz="2400" dirty="0">
                <a:solidFill>
                  <a:srgbClr val="FF0000"/>
                </a:solidFill>
              </a:rPr>
              <a:t>处理器间中断</a:t>
            </a:r>
            <a:r>
              <a:rPr lang="zh-CN" altLang="en-US" sz="2400" dirty="0"/>
              <a:t>来通知另一个</a:t>
            </a:r>
            <a:r>
              <a:rPr lang="en-US" altLang="zh-CN" sz="2400" dirty="0"/>
              <a:t>hart</a:t>
            </a:r>
            <a:r>
              <a:rPr lang="zh-CN" altLang="en-US" sz="2400" dirty="0"/>
              <a:t>执行</a:t>
            </a:r>
            <a:r>
              <a:rPr lang="en-US" altLang="zh-CN" sz="2400" dirty="0" err="1">
                <a:solidFill>
                  <a:srgbClr val="0000FF"/>
                </a:solidFill>
              </a:rPr>
              <a:t>sfence.vma</a:t>
            </a:r>
            <a:r>
              <a:rPr lang="zh-CN" altLang="en-US" sz="2400" dirty="0"/>
              <a:t>指令。这个过程称为“</a:t>
            </a:r>
            <a:r>
              <a:rPr lang="en-US" altLang="zh-CN" sz="2400" dirty="0">
                <a:solidFill>
                  <a:srgbClr val="CC0099"/>
                </a:solidFill>
              </a:rPr>
              <a:t>TLB</a:t>
            </a:r>
            <a:r>
              <a:rPr lang="zh-CN" altLang="en-US" sz="2400" dirty="0">
                <a:solidFill>
                  <a:srgbClr val="CC0099"/>
                </a:solidFill>
              </a:rPr>
              <a:t>击落</a:t>
            </a:r>
            <a:r>
              <a:rPr lang="zh-CN" altLang="en-US" sz="2400" dirty="0"/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83EB7E-E552-4D73-9A20-B192CA541A78}"/>
              </a:ext>
            </a:extLst>
          </p:cNvPr>
          <p:cNvSpPr/>
          <p:nvPr/>
        </p:nvSpPr>
        <p:spPr>
          <a:xfrm>
            <a:off x="6934504" y="148111"/>
            <a:ext cx="1252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Vladimir Script" panose="03050402040407070305" pitchFamily="66" charset="0"/>
              </a:rPr>
              <a:t>The End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537C7-D410-4F4A-A927-8EA5B12BB9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2240" y="32542"/>
            <a:ext cx="2356212" cy="10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294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1E931-35B1-40B7-A32A-7D30F02ED3A1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zh-CN" altLang="en-US" dirty="0">
                <a:latin typeface="Arial" pitchFamily="34" charset="0"/>
                <a:ea typeface="黑体" pitchFamily="49" charset="-122"/>
              </a:rPr>
              <a:t>二、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IA-32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Pentium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段页式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虚拟存储管理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</p:spPr>
        <p:txBody>
          <a:bodyPr/>
          <a:lstStyle/>
          <a:p>
            <a:pPr marL="361950" indent="-361950"/>
            <a:r>
              <a:rPr lang="en-US" altLang="zh-CN"/>
              <a:t>Pentium PC</a:t>
            </a:r>
            <a:r>
              <a:rPr lang="zh-CN" altLang="en-US"/>
              <a:t>的虚拟地址模式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en-US" altLang="zh-CN"/>
          </a:p>
          <a:p>
            <a:pPr marL="361950" indent="-361950"/>
            <a:r>
              <a:rPr lang="zh-CN" altLang="en-US"/>
              <a:t>保护模式的分页地址转换</a:t>
            </a:r>
            <a:br>
              <a:rPr lang="zh-CN" altLang="en-US"/>
            </a:br>
            <a:r>
              <a:rPr lang="en-US" altLang="zh-CN"/>
              <a:t>Pentium PC</a:t>
            </a:r>
            <a:r>
              <a:rPr lang="zh-CN" altLang="en-US"/>
              <a:t>的分页模式：</a:t>
            </a:r>
          </a:p>
          <a:p>
            <a:pPr marL="990600" lvl="1" indent="-449263"/>
            <a:r>
              <a:rPr lang="en-US" altLang="zh-CN"/>
              <a:t>4KB</a:t>
            </a:r>
            <a:r>
              <a:rPr lang="zh-CN" altLang="en-US"/>
              <a:t>页，二级页表（</a:t>
            </a:r>
            <a:r>
              <a:rPr lang="en-US" altLang="zh-CN"/>
              <a:t>386</a:t>
            </a:r>
            <a:r>
              <a:rPr lang="zh-CN" altLang="en-US">
                <a:latin typeface="+mn-ea"/>
              </a:rPr>
              <a:t>↑</a:t>
            </a:r>
            <a:r>
              <a:rPr lang="zh-CN" altLang="en-US"/>
              <a:t>）</a:t>
            </a:r>
          </a:p>
          <a:p>
            <a:pPr marL="990600" lvl="1" indent="-449263"/>
            <a:r>
              <a:rPr lang="en-US" altLang="zh-CN"/>
              <a:t>2MB</a:t>
            </a:r>
            <a:r>
              <a:rPr lang="zh-CN" altLang="en-US"/>
              <a:t>或</a:t>
            </a:r>
            <a:r>
              <a:rPr lang="en-US" altLang="zh-CN"/>
              <a:t>4MB</a:t>
            </a:r>
            <a:r>
              <a:rPr lang="zh-CN" altLang="en-US"/>
              <a:t>页，单级页表（</a:t>
            </a:r>
            <a:r>
              <a:rPr lang="en-US" altLang="zh-CN"/>
              <a:t>Pentium</a:t>
            </a:r>
            <a:r>
              <a:rPr lang="zh-CN" altLang="en-US">
                <a:latin typeface="+mn-ea"/>
              </a:rPr>
              <a:t>↑</a:t>
            </a:r>
            <a:r>
              <a:rPr lang="zh-CN" altLang="en-US"/>
              <a:t>）</a:t>
            </a:r>
          </a:p>
        </p:txBody>
      </p:sp>
      <p:sp>
        <p:nvSpPr>
          <p:cNvPr id="1677316" name="Text Box 4"/>
          <p:cNvSpPr txBox="1">
            <a:spLocks noChangeArrowheads="1"/>
          </p:cNvSpPr>
          <p:nvPr/>
        </p:nvSpPr>
        <p:spPr bwMode="auto">
          <a:xfrm>
            <a:off x="684213" y="1916113"/>
            <a:ext cx="12969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MMU</a:t>
            </a:r>
          </a:p>
        </p:txBody>
      </p:sp>
      <p:sp>
        <p:nvSpPr>
          <p:cNvPr id="1677317" name="Text Box 5"/>
          <p:cNvSpPr txBox="1">
            <a:spLocks noChangeArrowheads="1"/>
          </p:cNvSpPr>
          <p:nvPr/>
        </p:nvSpPr>
        <p:spPr bwMode="auto">
          <a:xfrm>
            <a:off x="2124075" y="1628775"/>
            <a:ext cx="2519363" cy="11604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SU</a:t>
            </a:r>
            <a:r>
              <a:rPr lang="zh-CN" altLang="en-US"/>
              <a:t>：分段部件</a:t>
            </a:r>
          </a:p>
          <a:p>
            <a:pPr algn="l"/>
            <a:r>
              <a:rPr lang="en-US" altLang="zh-CN"/>
              <a:t>PU</a:t>
            </a:r>
            <a:r>
              <a:rPr lang="zh-CN" altLang="en-US"/>
              <a:t>：分页部件</a:t>
            </a:r>
          </a:p>
        </p:txBody>
      </p:sp>
      <p:sp>
        <p:nvSpPr>
          <p:cNvPr id="1677318" name="Text Box 6"/>
          <p:cNvSpPr txBox="1">
            <a:spLocks noChangeArrowheads="1"/>
          </p:cNvSpPr>
          <p:nvPr/>
        </p:nvSpPr>
        <p:spPr bwMode="auto">
          <a:xfrm>
            <a:off x="5437188" y="1484313"/>
            <a:ext cx="2303462" cy="14589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/>
              <a:t>分段不分页</a:t>
            </a:r>
          </a:p>
          <a:p>
            <a:pPr algn="l">
              <a:spcBef>
                <a:spcPct val="10000"/>
              </a:spcBef>
            </a:pPr>
            <a:r>
              <a:rPr lang="zh-CN" altLang="en-US"/>
              <a:t>分段分页</a:t>
            </a:r>
          </a:p>
          <a:p>
            <a:pPr algn="l">
              <a:spcBef>
                <a:spcPct val="10000"/>
              </a:spcBef>
            </a:pPr>
            <a:r>
              <a:rPr lang="zh-CN" altLang="en-US"/>
              <a:t>不分段分页</a:t>
            </a:r>
          </a:p>
        </p:txBody>
      </p:sp>
      <p:sp>
        <p:nvSpPr>
          <p:cNvPr id="1677319" name="AutoShape 7"/>
          <p:cNvSpPr>
            <a:spLocks/>
          </p:cNvSpPr>
          <p:nvPr/>
        </p:nvSpPr>
        <p:spPr bwMode="auto">
          <a:xfrm>
            <a:off x="1908175" y="1628775"/>
            <a:ext cx="217488" cy="1152525"/>
          </a:xfrm>
          <a:prstGeom prst="leftBrace">
            <a:avLst>
              <a:gd name="adj1" fmla="val 4416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77320" name="AutoShape 8"/>
          <p:cNvSpPr>
            <a:spLocks noChangeArrowheads="1"/>
          </p:cNvSpPr>
          <p:nvPr/>
        </p:nvSpPr>
        <p:spPr bwMode="auto">
          <a:xfrm>
            <a:off x="4643438" y="2060575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FF"/>
          </a:solidFill>
          <a:ln w="28575" algn="ctr">
            <a:solidFill>
              <a:srgbClr val="CC0099"/>
            </a:solidFill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7321" name="AutoShape 9"/>
          <p:cNvSpPr>
            <a:spLocks/>
          </p:cNvSpPr>
          <p:nvPr/>
        </p:nvSpPr>
        <p:spPr bwMode="auto">
          <a:xfrm>
            <a:off x="5219700" y="1557338"/>
            <a:ext cx="215900" cy="1366837"/>
          </a:xfrm>
          <a:prstGeom prst="leftBrace">
            <a:avLst>
              <a:gd name="adj1" fmla="val 52757"/>
              <a:gd name="adj2" fmla="val 43088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28B7C-1ECA-45B0-9922-B6FC0074076F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zh-CN" altLang="en-US" dirty="0">
                <a:latin typeface="Arial" pitchFamily="34" charset="0"/>
                <a:ea typeface="黑体" pitchFamily="49" charset="-122"/>
              </a:rPr>
              <a:t>二、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IA-32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Pentium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段页式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虚拟存储管理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713788" cy="1081088"/>
          </a:xfrm>
        </p:spPr>
        <p:txBody>
          <a:bodyPr/>
          <a:lstStyle/>
          <a:p>
            <a:pPr marL="361950" indent="-361950"/>
            <a:r>
              <a:rPr lang="zh-CN" altLang="en-US">
                <a:solidFill>
                  <a:srgbClr val="0000FF"/>
                </a:solidFill>
              </a:rPr>
              <a:t>保护模式下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66"/>
                </a:solidFill>
              </a:rPr>
              <a:t>分段</a:t>
            </a:r>
            <a:r>
              <a:rPr lang="zh-CN" altLang="en-US"/>
              <a:t>管理</a:t>
            </a:r>
          </a:p>
          <a:p>
            <a:pPr marL="361950" indent="-361950"/>
            <a:r>
              <a:rPr lang="zh-CN" altLang="en-US">
                <a:solidFill>
                  <a:srgbClr val="B2B2B2"/>
                </a:solidFill>
              </a:rPr>
              <a:t>保护模式下的分页管理</a:t>
            </a:r>
          </a:p>
        </p:txBody>
      </p:sp>
      <p:sp>
        <p:nvSpPr>
          <p:cNvPr id="1696779" name="Text Box 11"/>
          <p:cNvSpPr txBox="1">
            <a:spLocks noChangeArrowheads="1"/>
          </p:cNvSpPr>
          <p:nvPr/>
        </p:nvSpPr>
        <p:spPr bwMode="auto">
          <a:xfrm>
            <a:off x="1039429" y="6132364"/>
            <a:ext cx="3051986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线性地址的形成</a:t>
            </a:r>
          </a:p>
        </p:txBody>
      </p:sp>
      <p:graphicFrame>
        <p:nvGraphicFramePr>
          <p:cNvPr id="1696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249339"/>
              </p:ext>
            </p:extLst>
          </p:nvPr>
        </p:nvGraphicFramePr>
        <p:xfrm>
          <a:off x="35496" y="1830089"/>
          <a:ext cx="8351837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842" name="Visio" r:id="rId3" imgW="3670246" imgH="1762678" progId="Visio.Drawing.11">
                  <p:embed/>
                </p:oleObj>
              </mc:Choice>
              <mc:Fallback>
                <p:oleObj name="Visio" r:id="rId3" imgW="3670246" imgH="1762678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830089"/>
                        <a:ext cx="8351837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42E40A2F-2DDF-43DF-AD3F-DFD7F4CF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395" y="4434365"/>
            <a:ext cx="4591610" cy="1948117"/>
          </a:xfrm>
          <a:prstGeom prst="rect">
            <a:avLst/>
          </a:prstGeom>
          <a:solidFill>
            <a:srgbClr val="FFFF99"/>
          </a:solidFill>
          <a:ln w="28575">
            <a:solidFill>
              <a:srgbClr val="FF33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虚拟存储空间大小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V</a:t>
            </a:r>
            <a:r>
              <a:rPr lang="zh-CN" altLang="en-US" sz="2400" dirty="0"/>
              <a:t>＝</a:t>
            </a:r>
            <a:r>
              <a:rPr lang="en-US" altLang="zh-CN" sz="2400" dirty="0"/>
              <a:t>4GB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页面大小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P</a:t>
            </a:r>
            <a:r>
              <a:rPr lang="zh-CN" altLang="en-US" sz="2400" dirty="0"/>
              <a:t>＝</a:t>
            </a:r>
            <a:r>
              <a:rPr lang="en-US" altLang="zh-CN" sz="2400" dirty="0"/>
              <a:t>4KB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一个页表存储字的大小</a:t>
            </a:r>
            <a:r>
              <a:rPr lang="en-US" altLang="zh-CN" sz="2400" dirty="0"/>
              <a:t>B</a:t>
            </a:r>
            <a:r>
              <a:rPr lang="en-US" altLang="zh-CN" sz="2400" i="1" baseline="-25000" dirty="0"/>
              <a:t>e</a:t>
            </a:r>
            <a:r>
              <a:rPr lang="zh-CN" altLang="en-US" sz="2400" dirty="0"/>
              <a:t>＝</a:t>
            </a:r>
            <a:r>
              <a:rPr lang="en-US" altLang="zh-CN" sz="2400" dirty="0"/>
              <a:t>4B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CC0000"/>
                </a:solidFill>
              </a:rPr>
              <a:t>页表的级数</a:t>
            </a:r>
            <a:r>
              <a:rPr lang="zh-CN" altLang="en-US" sz="2400" dirty="0"/>
              <a:t>为：（按字节编址）</a:t>
            </a:r>
            <a:br>
              <a:rPr lang="zh-CN" altLang="en-US" sz="2400" dirty="0"/>
            </a:br>
            <a:r>
              <a:rPr lang="en-US" altLang="zh-CN" sz="2400" dirty="0" err="1">
                <a:solidFill>
                  <a:srgbClr val="FF3300"/>
                </a:solidFill>
              </a:rPr>
              <a:t>i</a:t>
            </a:r>
            <a:r>
              <a:rPr lang="zh-CN" altLang="en-US" sz="2400" dirty="0">
                <a:solidFill>
                  <a:srgbClr val="FF3300"/>
                </a:solidFill>
              </a:rPr>
              <a:t>＝</a:t>
            </a:r>
            <a:r>
              <a:rPr lang="en-US" altLang="zh-CN" sz="2400" dirty="0">
                <a:solidFill>
                  <a:srgbClr val="FF3300"/>
                </a:solidFill>
              </a:rPr>
              <a:t>[(32-12)/(12-2)]</a:t>
            </a:r>
            <a:r>
              <a:rPr lang="zh-CN" altLang="en-US" sz="2400" dirty="0">
                <a:solidFill>
                  <a:srgbClr val="FF3300"/>
                </a:solidFill>
              </a:rPr>
              <a:t>＝</a:t>
            </a:r>
            <a:r>
              <a:rPr lang="en-US" altLang="zh-CN" sz="2400" dirty="0">
                <a:solidFill>
                  <a:srgbClr val="FF3300"/>
                </a:solidFill>
              </a:rPr>
              <a:t>2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CC0000"/>
                </a:solidFill>
              </a:rPr>
              <a:t>二级页表</a:t>
            </a:r>
            <a:endParaRPr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677261-127D-4003-8E1D-C27D3374D3F0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zh-CN" altLang="en-US" dirty="0">
                <a:latin typeface="Arial" pitchFamily="34" charset="0"/>
                <a:ea typeface="黑体" pitchFamily="49" charset="-122"/>
              </a:rPr>
              <a:t>二、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IA-32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Pentium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段页式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虚拟存储管理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713788" cy="1081088"/>
          </a:xfrm>
        </p:spPr>
        <p:txBody>
          <a:bodyPr/>
          <a:lstStyle/>
          <a:p>
            <a:pPr marL="361950" indent="-361950"/>
            <a:r>
              <a:rPr lang="zh-CN" altLang="en-US">
                <a:solidFill>
                  <a:srgbClr val="B2B2B2"/>
                </a:solidFill>
              </a:rPr>
              <a:t>保护模式下的分段管理</a:t>
            </a:r>
          </a:p>
          <a:p>
            <a:pPr marL="361950" indent="-361950"/>
            <a:r>
              <a:rPr lang="zh-CN" altLang="en-US">
                <a:solidFill>
                  <a:srgbClr val="0000FF"/>
                </a:solidFill>
              </a:rPr>
              <a:t>保护模式下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66"/>
                </a:solidFill>
              </a:rPr>
              <a:t>分页</a:t>
            </a:r>
            <a:r>
              <a:rPr lang="zh-CN" altLang="en-US"/>
              <a:t>管理</a:t>
            </a:r>
          </a:p>
        </p:txBody>
      </p:sp>
      <p:sp>
        <p:nvSpPr>
          <p:cNvPr id="1697796" name="Text Box 4"/>
          <p:cNvSpPr txBox="1">
            <a:spLocks noChangeArrowheads="1"/>
          </p:cNvSpPr>
          <p:nvPr/>
        </p:nvSpPr>
        <p:spPr bwMode="auto">
          <a:xfrm>
            <a:off x="2771775" y="6092825"/>
            <a:ext cx="33845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页变换过程</a:t>
            </a:r>
          </a:p>
        </p:txBody>
      </p:sp>
      <p:graphicFrame>
        <p:nvGraphicFramePr>
          <p:cNvPr id="1697798" name="Object 6"/>
          <p:cNvGraphicFramePr>
            <a:graphicFrameLocks noChangeAspect="1"/>
          </p:cNvGraphicFramePr>
          <p:nvPr/>
        </p:nvGraphicFramePr>
        <p:xfrm>
          <a:off x="466725" y="1773238"/>
          <a:ext cx="8137525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858" name="Visio" r:id="rId3" imgW="3862951" imgH="2078075" progId="Visio.Drawing.11">
                  <p:embed/>
                </p:oleObj>
              </mc:Choice>
              <mc:Fallback>
                <p:oleObj name="Visio" r:id="rId3" imgW="3862951" imgH="207807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773238"/>
                        <a:ext cx="8137525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483954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CR3</a:t>
            </a:r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724128" y="159918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12bit</a:t>
            </a:r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3707904" y="162880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10bit</a:t>
            </a:r>
            <a:endParaRPr lang="zh-CN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835696" y="162880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10bit</a:t>
            </a:r>
            <a:endParaRPr lang="zh-CN" altLang="en-US" sz="24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9ABE3D-A7FD-474F-9C17-2737E0206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342" y="6165850"/>
            <a:ext cx="875701" cy="6937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51412F-847A-4502-8FCC-C7A36E319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249" y="6188852"/>
            <a:ext cx="763063" cy="6691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EFD12-018B-40EC-A019-A828A8A5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页式虚拟存储器的工作过程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8AB66-9FCE-4974-92C9-630213EF3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55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BC4D2E-DD90-4998-BC74-C2C3FC987681}"/>
              </a:ext>
            </a:extLst>
          </p:cNvPr>
          <p:cNvSpPr/>
          <p:nvPr/>
        </p:nvSpPr>
        <p:spPr bwMode="auto">
          <a:xfrm>
            <a:off x="467544" y="2708920"/>
            <a:ext cx="1440160" cy="25202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6625F9-714C-4377-AF6C-2F72AFD3B7CA}"/>
              </a:ext>
            </a:extLst>
          </p:cNvPr>
          <p:cNvSpPr/>
          <p:nvPr/>
        </p:nvSpPr>
        <p:spPr>
          <a:xfrm>
            <a:off x="858046" y="233958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CPU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CEF7FD-30E9-40DA-BDE2-9A93A8746C17}"/>
              </a:ext>
            </a:extLst>
          </p:cNvPr>
          <p:cNvSpPr/>
          <p:nvPr/>
        </p:nvSpPr>
        <p:spPr bwMode="auto">
          <a:xfrm>
            <a:off x="904256" y="4666344"/>
            <a:ext cx="864096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MMU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72FDE7-8E6A-4A4E-9C46-3724EEFD632D}"/>
              </a:ext>
            </a:extLst>
          </p:cNvPr>
          <p:cNvSpPr/>
          <p:nvPr/>
        </p:nvSpPr>
        <p:spPr bwMode="auto">
          <a:xfrm>
            <a:off x="688233" y="3620214"/>
            <a:ext cx="1080120" cy="432048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L1 TLB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AFED86-700A-4C61-96EF-96FB35D9AC51}"/>
              </a:ext>
            </a:extLst>
          </p:cNvPr>
          <p:cNvSpPr/>
          <p:nvPr/>
        </p:nvSpPr>
        <p:spPr bwMode="auto">
          <a:xfrm>
            <a:off x="688233" y="4124270"/>
            <a:ext cx="1080120" cy="432048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L2 TLB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A67AA4-A5BF-4669-A517-F2D9C1C62ABD}"/>
              </a:ext>
            </a:extLst>
          </p:cNvPr>
          <p:cNvSpPr/>
          <p:nvPr/>
        </p:nvSpPr>
        <p:spPr bwMode="auto">
          <a:xfrm>
            <a:off x="2402021" y="2708920"/>
            <a:ext cx="441785" cy="2520280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/>
              <a:t>总</a:t>
            </a:r>
            <a:endParaRPr lang="en-US" altLang="zh-CN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/>
              <a:t>线</a:t>
            </a:r>
            <a:endParaRPr lang="en-US" altLang="zh-CN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/>
              <a:t>形</a:t>
            </a:r>
            <a:endParaRPr lang="en-US" altLang="zh-CN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/>
              <a:t>成</a:t>
            </a:r>
            <a:endParaRPr lang="en-US" altLang="zh-CN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/>
              <a:t>电</a:t>
            </a:r>
            <a:endParaRPr lang="en-US" altLang="zh-CN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/>
              <a:t>路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A69B1958-962A-4654-A3F4-F1138CDF20BC}"/>
              </a:ext>
            </a:extLst>
          </p:cNvPr>
          <p:cNvSpPr/>
          <p:nvPr/>
        </p:nvSpPr>
        <p:spPr bwMode="auto">
          <a:xfrm>
            <a:off x="1933970" y="3825044"/>
            <a:ext cx="441785" cy="288032"/>
          </a:xfrm>
          <a:prstGeom prst="leftRightArrow">
            <a:avLst/>
          </a:prstGeom>
          <a:solidFill>
            <a:srgbClr val="EBE1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0B0C3A43-9C3A-4EFA-BC0F-33AACEB5DE5B}"/>
              </a:ext>
            </a:extLst>
          </p:cNvPr>
          <p:cNvSpPr/>
          <p:nvPr/>
        </p:nvSpPr>
        <p:spPr bwMode="auto">
          <a:xfrm>
            <a:off x="2860029" y="3825044"/>
            <a:ext cx="5960121" cy="288032"/>
          </a:xfrm>
          <a:prstGeom prst="leftRightArrow">
            <a:avLst/>
          </a:prstGeom>
          <a:solidFill>
            <a:srgbClr val="EBE1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E26BC3-8C0C-494B-B6C5-C1235CB2A897}"/>
              </a:ext>
            </a:extLst>
          </p:cNvPr>
          <p:cNvSpPr/>
          <p:nvPr/>
        </p:nvSpPr>
        <p:spPr>
          <a:xfrm>
            <a:off x="7572392" y="357139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系统总线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2CCDC4-8B42-4068-8651-07464C5CC48E}"/>
              </a:ext>
            </a:extLst>
          </p:cNvPr>
          <p:cNvSpPr/>
          <p:nvPr/>
        </p:nvSpPr>
        <p:spPr bwMode="auto">
          <a:xfrm>
            <a:off x="3181330" y="964263"/>
            <a:ext cx="3694926" cy="25202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66C5AE85-AEA4-41DC-8328-EBF7843F621F}"/>
              </a:ext>
            </a:extLst>
          </p:cNvPr>
          <p:cNvSpPr/>
          <p:nvPr/>
        </p:nvSpPr>
        <p:spPr bwMode="auto">
          <a:xfrm rot="5400000">
            <a:off x="4814912" y="3529223"/>
            <a:ext cx="414484" cy="288032"/>
          </a:xfrm>
          <a:prstGeom prst="leftRightArrow">
            <a:avLst/>
          </a:prstGeom>
          <a:solidFill>
            <a:srgbClr val="EBE1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0246D8-C04E-4AD6-BDD2-4BE649B97910}"/>
              </a:ext>
            </a:extLst>
          </p:cNvPr>
          <p:cNvSpPr/>
          <p:nvPr/>
        </p:nvSpPr>
        <p:spPr>
          <a:xfrm>
            <a:off x="4697385" y="58225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主存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50B6668-D54C-490D-B2D2-510F8CDE1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45001"/>
              </p:ext>
            </p:extLst>
          </p:nvPr>
        </p:nvGraphicFramePr>
        <p:xfrm>
          <a:off x="3347864" y="2147768"/>
          <a:ext cx="338637" cy="479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37">
                  <a:extLst>
                    <a:ext uri="{9D8B030D-6E8A-4147-A177-3AD203B41FA5}">
                      <a16:colId xmlns:a16="http://schemas.microsoft.com/office/drawing/2014/main" val="3799884775"/>
                    </a:ext>
                  </a:extLst>
                </a:gridCol>
              </a:tblGrid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79262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089570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58750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17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0A1C321-E822-4FCA-ADCC-4DF203A68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46615"/>
              </p:ext>
            </p:extLst>
          </p:nvPr>
        </p:nvGraphicFramePr>
        <p:xfrm>
          <a:off x="3974533" y="1628800"/>
          <a:ext cx="338637" cy="479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37">
                  <a:extLst>
                    <a:ext uri="{9D8B030D-6E8A-4147-A177-3AD203B41FA5}">
                      <a16:colId xmlns:a16="http://schemas.microsoft.com/office/drawing/2014/main" val="3799884775"/>
                    </a:ext>
                  </a:extLst>
                </a:gridCol>
              </a:tblGrid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79262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089570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58750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17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7586212-DB17-4AA5-954D-7268797B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95698"/>
              </p:ext>
            </p:extLst>
          </p:nvPr>
        </p:nvGraphicFramePr>
        <p:xfrm>
          <a:off x="3974532" y="2219776"/>
          <a:ext cx="338637" cy="479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37">
                  <a:extLst>
                    <a:ext uri="{9D8B030D-6E8A-4147-A177-3AD203B41FA5}">
                      <a16:colId xmlns:a16="http://schemas.microsoft.com/office/drawing/2014/main" val="3799884775"/>
                    </a:ext>
                  </a:extLst>
                </a:gridCol>
              </a:tblGrid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79262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089570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58750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172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1EBA797-8C92-45EC-B81D-C29F860E6702}"/>
              </a:ext>
            </a:extLst>
          </p:cNvPr>
          <p:cNvCxnSpPr>
            <a:cxnSpLocks/>
          </p:cNvCxnSpPr>
          <p:nvPr/>
        </p:nvCxnSpPr>
        <p:spPr bwMode="auto">
          <a:xfrm flipV="1">
            <a:off x="3686501" y="1643712"/>
            <a:ext cx="288031" cy="572553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9105F04-DC34-4929-A635-7ED1A724A1B3}"/>
              </a:ext>
            </a:extLst>
          </p:cNvPr>
          <p:cNvCxnSpPr>
            <a:cxnSpLocks/>
          </p:cNvCxnSpPr>
          <p:nvPr/>
        </p:nvCxnSpPr>
        <p:spPr bwMode="auto">
          <a:xfrm flipV="1">
            <a:off x="3675833" y="2278458"/>
            <a:ext cx="298699" cy="43642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0E34E8C-877E-49B4-80B0-7030D3E6F0DB}"/>
              </a:ext>
            </a:extLst>
          </p:cNvPr>
          <p:cNvCxnSpPr>
            <a:cxnSpLocks/>
          </p:cNvCxnSpPr>
          <p:nvPr/>
        </p:nvCxnSpPr>
        <p:spPr bwMode="auto">
          <a:xfrm>
            <a:off x="3686501" y="2447931"/>
            <a:ext cx="288031" cy="419917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352534A-7D37-4012-AFA9-32C1F1E0B3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313169" y="1404969"/>
            <a:ext cx="564969" cy="276847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0A56413-FFE9-4ED2-A6F8-81C4AE72C945}"/>
              </a:ext>
            </a:extLst>
          </p:cNvPr>
          <p:cNvSpPr/>
          <p:nvPr/>
        </p:nvSpPr>
        <p:spPr bwMode="auto">
          <a:xfrm>
            <a:off x="4862664" y="1404969"/>
            <a:ext cx="336005" cy="479924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E11B856-2C05-498F-8279-E1B29923FD57}"/>
              </a:ext>
            </a:extLst>
          </p:cNvPr>
          <p:cNvCxnSpPr>
            <a:cxnSpLocks/>
          </p:cNvCxnSpPr>
          <p:nvPr/>
        </p:nvCxnSpPr>
        <p:spPr bwMode="auto">
          <a:xfrm>
            <a:off x="4313169" y="1806780"/>
            <a:ext cx="564969" cy="165878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6C232A8-C483-4E31-ABE2-6FE4AB1F4906}"/>
              </a:ext>
            </a:extLst>
          </p:cNvPr>
          <p:cNvCxnSpPr>
            <a:cxnSpLocks/>
          </p:cNvCxnSpPr>
          <p:nvPr/>
        </p:nvCxnSpPr>
        <p:spPr bwMode="auto">
          <a:xfrm>
            <a:off x="4313169" y="1924829"/>
            <a:ext cx="252481" cy="81771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023A353-1B15-4A61-8AA1-61A86B4394BF}"/>
              </a:ext>
            </a:extLst>
          </p:cNvPr>
          <p:cNvCxnSpPr>
            <a:cxnSpLocks/>
          </p:cNvCxnSpPr>
          <p:nvPr/>
        </p:nvCxnSpPr>
        <p:spPr bwMode="auto">
          <a:xfrm>
            <a:off x="4313169" y="2041919"/>
            <a:ext cx="258831" cy="78981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23C0A8D-B582-479A-8BAC-E369B7A98044}"/>
              </a:ext>
            </a:extLst>
          </p:cNvPr>
          <p:cNvCxnSpPr>
            <a:cxnSpLocks/>
          </p:cNvCxnSpPr>
          <p:nvPr/>
        </p:nvCxnSpPr>
        <p:spPr bwMode="auto">
          <a:xfrm>
            <a:off x="4313169" y="2406385"/>
            <a:ext cx="274747" cy="0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3C20E0D-FCE0-466E-82C3-0040C829881E}"/>
              </a:ext>
            </a:extLst>
          </p:cNvPr>
          <p:cNvCxnSpPr>
            <a:cxnSpLocks/>
          </p:cNvCxnSpPr>
          <p:nvPr/>
        </p:nvCxnSpPr>
        <p:spPr bwMode="auto">
          <a:xfrm>
            <a:off x="4313169" y="2524434"/>
            <a:ext cx="274747" cy="0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280664E-93F9-408C-8031-D416691213DF}"/>
              </a:ext>
            </a:extLst>
          </p:cNvPr>
          <p:cNvCxnSpPr>
            <a:cxnSpLocks/>
          </p:cNvCxnSpPr>
          <p:nvPr/>
        </p:nvCxnSpPr>
        <p:spPr bwMode="auto">
          <a:xfrm>
            <a:off x="4313169" y="2641524"/>
            <a:ext cx="274747" cy="0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5884FFC-0077-416A-AEB1-4FD523312877}"/>
              </a:ext>
            </a:extLst>
          </p:cNvPr>
          <p:cNvCxnSpPr>
            <a:cxnSpLocks/>
          </p:cNvCxnSpPr>
          <p:nvPr/>
        </p:nvCxnSpPr>
        <p:spPr bwMode="auto">
          <a:xfrm>
            <a:off x="4313168" y="2277593"/>
            <a:ext cx="274747" cy="0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A73FFDBA-A1F0-4B75-B786-07EE8CB94ED8}"/>
              </a:ext>
            </a:extLst>
          </p:cNvPr>
          <p:cNvSpPr/>
          <p:nvPr/>
        </p:nvSpPr>
        <p:spPr>
          <a:xfrm>
            <a:off x="3936101" y="26260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…</a:t>
            </a:r>
            <a:endParaRPr lang="zh-CN" altLang="en-US" sz="18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80567DC-EA0E-4F06-8FBF-F42BD2306D16}"/>
              </a:ext>
            </a:extLst>
          </p:cNvPr>
          <p:cNvSpPr/>
          <p:nvPr/>
        </p:nvSpPr>
        <p:spPr>
          <a:xfrm rot="16200000">
            <a:off x="4760164" y="25325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…</a:t>
            </a:r>
            <a:endParaRPr lang="zh-CN" altLang="en-US" sz="18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B098E1B-97E5-4471-A50F-4A32DBC452F1}"/>
              </a:ext>
            </a:extLst>
          </p:cNvPr>
          <p:cNvSpPr/>
          <p:nvPr/>
        </p:nvSpPr>
        <p:spPr>
          <a:xfrm>
            <a:off x="3200573" y="980728"/>
            <a:ext cx="1346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</a:rPr>
              <a:t>页表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</a:rPr>
              <a:t>（内页表）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D87794E-167C-42FD-B3AA-5BCFD7ED3919}"/>
              </a:ext>
            </a:extLst>
          </p:cNvPr>
          <p:cNvSpPr/>
          <p:nvPr/>
        </p:nvSpPr>
        <p:spPr>
          <a:xfrm>
            <a:off x="4641464" y="1052736"/>
            <a:ext cx="1114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/>
              <a:t>主存页面</a:t>
            </a: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7820DB9-0E43-46BE-94BE-C5B2393C6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2862"/>
              </p:ext>
            </p:extLst>
          </p:nvPr>
        </p:nvGraphicFramePr>
        <p:xfrm>
          <a:off x="6034474" y="1926341"/>
          <a:ext cx="338637" cy="479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37">
                  <a:extLst>
                    <a:ext uri="{9D8B030D-6E8A-4147-A177-3AD203B41FA5}">
                      <a16:colId xmlns:a16="http://schemas.microsoft.com/office/drawing/2014/main" val="3799884775"/>
                    </a:ext>
                  </a:extLst>
                </a:gridCol>
              </a:tblGrid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79262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089570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58750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172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388652C5-F118-450D-A7A4-E46D5B46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98332"/>
              </p:ext>
            </p:extLst>
          </p:nvPr>
        </p:nvGraphicFramePr>
        <p:xfrm>
          <a:off x="6034474" y="2893534"/>
          <a:ext cx="338637" cy="479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37">
                  <a:extLst>
                    <a:ext uri="{9D8B030D-6E8A-4147-A177-3AD203B41FA5}">
                      <a16:colId xmlns:a16="http://schemas.microsoft.com/office/drawing/2014/main" val="3799884775"/>
                    </a:ext>
                  </a:extLst>
                </a:gridCol>
              </a:tblGrid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79262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089570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58750"/>
                  </a:ext>
                </a:extLst>
              </a:tr>
              <a:tr h="119981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5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172"/>
                  </a:ext>
                </a:extLst>
              </a:tr>
            </a:tbl>
          </a:graphicData>
        </a:graphic>
      </p:graphicFrame>
      <p:sp>
        <p:nvSpPr>
          <p:cNvPr id="56" name="矩形 55">
            <a:extLst>
              <a:ext uri="{FF2B5EF4-FFF2-40B4-BE49-F238E27FC236}">
                <a16:creationId xmlns:a16="http://schemas.microsoft.com/office/drawing/2014/main" id="{C9C29278-A2B5-4632-B91F-D0E80C0F9E9B}"/>
              </a:ext>
            </a:extLst>
          </p:cNvPr>
          <p:cNvSpPr/>
          <p:nvPr/>
        </p:nvSpPr>
        <p:spPr>
          <a:xfrm>
            <a:off x="5761848" y="1556792"/>
            <a:ext cx="881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</a:rPr>
              <a:t>外页表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4A2C1D0-1634-4301-AB71-7DD0E9E775ED}"/>
              </a:ext>
            </a:extLst>
          </p:cNvPr>
          <p:cNvSpPr/>
          <p:nvPr/>
        </p:nvSpPr>
        <p:spPr>
          <a:xfrm>
            <a:off x="5529412" y="2531428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</a:rPr>
              <a:t>主存页面表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E92D8D5-660D-4386-9B2C-ADDCDC334D3F}"/>
              </a:ext>
            </a:extLst>
          </p:cNvPr>
          <p:cNvSpPr/>
          <p:nvPr/>
        </p:nvSpPr>
        <p:spPr bwMode="auto">
          <a:xfrm>
            <a:off x="5490570" y="4486423"/>
            <a:ext cx="1587716" cy="419797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/>
              <a:t>接口、控制器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箭头: 左右 58">
            <a:extLst>
              <a:ext uri="{FF2B5EF4-FFF2-40B4-BE49-F238E27FC236}">
                <a16:creationId xmlns:a16="http://schemas.microsoft.com/office/drawing/2014/main" id="{E689C9B5-D660-4556-AC7D-019FA5E0D3A7}"/>
              </a:ext>
            </a:extLst>
          </p:cNvPr>
          <p:cNvSpPr/>
          <p:nvPr/>
        </p:nvSpPr>
        <p:spPr bwMode="auto">
          <a:xfrm rot="5400000">
            <a:off x="6077187" y="4116667"/>
            <a:ext cx="414484" cy="288032"/>
          </a:xfrm>
          <a:prstGeom prst="leftRightArrow">
            <a:avLst/>
          </a:prstGeom>
          <a:solidFill>
            <a:srgbClr val="EBE1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流程图: 磁盘 60">
            <a:extLst>
              <a:ext uri="{FF2B5EF4-FFF2-40B4-BE49-F238E27FC236}">
                <a16:creationId xmlns:a16="http://schemas.microsoft.com/office/drawing/2014/main" id="{9FF0889F-0F7E-44D3-A9FD-E20B1A084ED5}"/>
              </a:ext>
            </a:extLst>
          </p:cNvPr>
          <p:cNvSpPr/>
          <p:nvPr/>
        </p:nvSpPr>
        <p:spPr bwMode="auto">
          <a:xfrm>
            <a:off x="5284899" y="5279567"/>
            <a:ext cx="1999058" cy="1346680"/>
          </a:xfrm>
          <a:prstGeom prst="flowChartMagneticDisk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5513DAC3-4E1C-416D-B5D0-7906870F43B1}"/>
              </a:ext>
            </a:extLst>
          </p:cNvPr>
          <p:cNvSpPr/>
          <p:nvPr/>
        </p:nvSpPr>
        <p:spPr bwMode="auto">
          <a:xfrm rot="5400000">
            <a:off x="6077187" y="4994999"/>
            <a:ext cx="414484" cy="288032"/>
          </a:xfrm>
          <a:prstGeom prst="leftRightArrow">
            <a:avLst/>
          </a:prstGeom>
          <a:solidFill>
            <a:srgbClr val="EBE1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1840830-0D98-4585-850A-D5F64E5E6676}"/>
              </a:ext>
            </a:extLst>
          </p:cNvPr>
          <p:cNvSpPr/>
          <p:nvPr/>
        </p:nvSpPr>
        <p:spPr bwMode="auto">
          <a:xfrm>
            <a:off x="5490570" y="5893737"/>
            <a:ext cx="336005" cy="479924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E451AAB-6F0D-48DF-8659-DB297614FF3F}"/>
              </a:ext>
            </a:extLst>
          </p:cNvPr>
          <p:cNvSpPr/>
          <p:nvPr/>
        </p:nvSpPr>
        <p:spPr bwMode="auto">
          <a:xfrm>
            <a:off x="5907807" y="5893737"/>
            <a:ext cx="336005" cy="479924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5C0F8AF-CE63-44BE-BFE8-CEAF16034E2E}"/>
              </a:ext>
            </a:extLst>
          </p:cNvPr>
          <p:cNvSpPr/>
          <p:nvPr/>
        </p:nvSpPr>
        <p:spPr bwMode="auto">
          <a:xfrm>
            <a:off x="6325044" y="5893737"/>
            <a:ext cx="336005" cy="479924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6609048-D676-4523-9D86-38A34499EB3C}"/>
              </a:ext>
            </a:extLst>
          </p:cNvPr>
          <p:cNvSpPr/>
          <p:nvPr/>
        </p:nvSpPr>
        <p:spPr bwMode="auto">
          <a:xfrm>
            <a:off x="6742281" y="5893737"/>
            <a:ext cx="336005" cy="479924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C60EBD5-E499-447C-B0B7-D23717E68752}"/>
              </a:ext>
            </a:extLst>
          </p:cNvPr>
          <p:cNvSpPr/>
          <p:nvPr/>
        </p:nvSpPr>
        <p:spPr>
          <a:xfrm>
            <a:off x="5959659" y="533572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硬盘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FD42E3F-6927-4DFE-B062-C041A390ED80}"/>
              </a:ext>
            </a:extLst>
          </p:cNvPr>
          <p:cNvSpPr/>
          <p:nvPr/>
        </p:nvSpPr>
        <p:spPr bwMode="auto">
          <a:xfrm>
            <a:off x="4868445" y="1972658"/>
            <a:ext cx="336005" cy="479924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3AE527F-BB76-47E8-888F-5FAB1A5E6B50}"/>
              </a:ext>
            </a:extLst>
          </p:cNvPr>
          <p:cNvSpPr/>
          <p:nvPr/>
        </p:nvSpPr>
        <p:spPr bwMode="auto">
          <a:xfrm>
            <a:off x="1007917" y="3366654"/>
            <a:ext cx="760435" cy="143645"/>
          </a:xfrm>
          <a:prstGeom prst="rect">
            <a:avLst/>
          </a:prstGeom>
          <a:solidFill>
            <a:srgbClr val="FFCC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6E4CC2B-5CD8-4BE7-9158-DE1B8CBCD5A2}"/>
              </a:ext>
            </a:extLst>
          </p:cNvPr>
          <p:cNvSpPr/>
          <p:nvPr/>
        </p:nvSpPr>
        <p:spPr>
          <a:xfrm>
            <a:off x="815373" y="2883067"/>
            <a:ext cx="111440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zh-CN" altLang="en-US" sz="1800" dirty="0"/>
              <a:t>页表基址</a:t>
            </a:r>
            <a:endParaRPr lang="en-US" altLang="zh-CN" sz="18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zh-CN" altLang="en-US" sz="1800" dirty="0"/>
              <a:t>寄存器</a:t>
            </a:r>
          </a:p>
        </p:txBody>
      </p:sp>
      <p:sp>
        <p:nvSpPr>
          <p:cNvPr id="66" name="动作按钮: 上一张 6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E3B6B3C-F356-4CE8-BC82-B787A8B8931E}"/>
              </a:ext>
            </a:extLst>
          </p:cNvPr>
          <p:cNvSpPr>
            <a:spLocks noChangeAspect="1"/>
          </p:cNvSpPr>
          <p:nvPr/>
        </p:nvSpPr>
        <p:spPr bwMode="auto">
          <a:xfrm>
            <a:off x="8362454" y="188639"/>
            <a:ext cx="576759" cy="57600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38706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677261-127D-4003-8E1D-C27D3374D3F0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zh-CN" altLang="en-US" dirty="0">
                <a:latin typeface="Arial" pitchFamily="34" charset="0"/>
                <a:ea typeface="黑体" pitchFamily="49" charset="-122"/>
              </a:rPr>
              <a:t>二、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IA-32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dirty="0">
                <a:latin typeface="Arial" pitchFamily="34" charset="0"/>
                <a:ea typeface="黑体" pitchFamily="49" charset="-122"/>
              </a:rPr>
              <a:t>Pentium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段页式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虚拟存储管理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713788" cy="5905202"/>
          </a:xfrm>
        </p:spPr>
        <p:txBody>
          <a:bodyPr/>
          <a:lstStyle/>
          <a:p>
            <a:pPr marL="361950" indent="-361950"/>
            <a:r>
              <a:rPr lang="zh-CN" altLang="en-US">
                <a:solidFill>
                  <a:srgbClr val="B2B2B2"/>
                </a:solidFill>
              </a:rPr>
              <a:t>保护模式下的分段管理</a:t>
            </a:r>
          </a:p>
          <a:p>
            <a:pPr marL="361950" indent="-361950"/>
            <a:r>
              <a:rPr lang="zh-CN" altLang="en-US">
                <a:solidFill>
                  <a:srgbClr val="0000FF"/>
                </a:solidFill>
              </a:rPr>
              <a:t>保护模式下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66"/>
                </a:solidFill>
              </a:rPr>
              <a:t>分页</a:t>
            </a:r>
            <a:r>
              <a:rPr lang="zh-CN" altLang="en-US"/>
              <a:t>管理</a:t>
            </a:r>
            <a:endParaRPr lang="en-US" altLang="zh-CN"/>
          </a:p>
          <a:p>
            <a:pPr marL="820738" lvl="1" indent="-361950">
              <a:buNone/>
            </a:pPr>
            <a:endParaRPr lang="en-US" altLang="zh-CN"/>
          </a:p>
          <a:p>
            <a:pPr marL="820738" lvl="1" indent="-361950">
              <a:buNone/>
            </a:pPr>
            <a:r>
              <a:rPr lang="en-US" altLang="zh-CN"/>
              <a:t>TLB</a:t>
            </a:r>
            <a:r>
              <a:rPr lang="zh-CN" altLang="en-US"/>
              <a:t>与页表数据的一致性问题：</a:t>
            </a:r>
            <a:endParaRPr lang="en-US" altLang="zh-CN"/>
          </a:p>
          <a:p>
            <a:pPr marL="820738" lvl="1" indent="-361950">
              <a:buNone/>
            </a:pPr>
            <a:r>
              <a:rPr lang="zh-CN" altLang="en-US"/>
              <a:t>由</a:t>
            </a:r>
            <a:r>
              <a:rPr lang="en-US" altLang="zh-CN"/>
              <a:t>OS</a:t>
            </a:r>
            <a:r>
              <a:rPr lang="zh-CN" altLang="en-US"/>
              <a:t>维护。</a:t>
            </a:r>
            <a:endParaRPr lang="en-US" altLang="zh-CN"/>
          </a:p>
          <a:p>
            <a:pPr marL="820738" lvl="1" indent="-361950"/>
            <a:r>
              <a:rPr lang="en-US" altLang="zh-CN"/>
              <a:t>OS</a:t>
            </a:r>
            <a:r>
              <a:rPr lang="zh-CN" altLang="en-US"/>
              <a:t>修改页表后，刷新</a:t>
            </a:r>
            <a:r>
              <a:rPr lang="en-US" altLang="zh-CN"/>
              <a:t>TLB</a:t>
            </a:r>
          </a:p>
          <a:p>
            <a:pPr marL="820738" lvl="1" indent="-361950"/>
            <a:r>
              <a:rPr lang="en-US" altLang="zh-CN"/>
              <a:t>MOV   EAX, CR3</a:t>
            </a:r>
            <a:br>
              <a:rPr lang="en-US" altLang="zh-CN"/>
            </a:br>
            <a:r>
              <a:rPr lang="en-US" altLang="zh-CN"/>
              <a:t>MOV   CR3, EAX   ; </a:t>
            </a:r>
            <a:r>
              <a:rPr lang="zh-CN" altLang="en-US"/>
              <a:t>修改</a:t>
            </a:r>
            <a:r>
              <a:rPr lang="en-US" altLang="zh-CN"/>
              <a:t>CR3</a:t>
            </a:r>
            <a:r>
              <a:rPr lang="zh-CN" altLang="en-US"/>
              <a:t>，刷新</a:t>
            </a:r>
            <a:r>
              <a:rPr lang="en-US" altLang="zh-CN"/>
              <a:t>TLB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9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9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9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000" b="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存储系统</a:t>
            </a:r>
            <a:endParaRPr lang="zh-CN" altLang="en-US" sz="4000" b="0" dirty="0">
              <a:solidFill>
                <a:srgbClr val="CCFF66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96419" name="Rectangle 3"/>
          <p:cNvSpPr>
            <a:spLocks noChangeArrowheads="1"/>
          </p:cNvSpPr>
          <p:nvPr/>
        </p:nvSpPr>
        <p:spPr bwMode="auto">
          <a:xfrm>
            <a:off x="1979613" y="4435450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anose="02010609060101010101" pitchFamily="49" charset="-122"/>
                <a:cs typeface="+mn-cs"/>
              </a:rPr>
              <a:t>4.4 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" panose="02010609060101010101" pitchFamily="49" charset="-122"/>
                <a:cs typeface="+mn-cs"/>
              </a:rPr>
              <a:t>虚拟存储器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7EFCB-3A51-4788-8281-2785FB8C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155530"/>
            <a:ext cx="6840859" cy="129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 algn="r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itchFamily="18" charset="0"/>
                <a:ea typeface="楷体" panose="02010609060101010101" pitchFamily="49" charset="-122"/>
                <a:cs typeface="+mn-cs"/>
              </a:rPr>
              <a:t>4.4.3  </a:t>
            </a:r>
            <a:r>
              <a:rPr lang="zh-CN" altLang="en-US" sz="3600" b="0" u="sng" dirty="0">
                <a:solidFill>
                  <a:srgbClr val="FF0000"/>
                </a:solidFill>
                <a:ea typeface="楷体" panose="02010609060101010101" pitchFamily="49" charset="-122"/>
              </a:rPr>
              <a:t>存储体系</a:t>
            </a:r>
            <a:r>
              <a:rPr lang="zh-CN" altLang="en-US" sz="3600" b="0" dirty="0">
                <a:solidFill>
                  <a:srgbClr val="CC0066"/>
                </a:solidFill>
                <a:ea typeface="楷体" panose="02010609060101010101" pitchFamily="49" charset="-122"/>
              </a:rPr>
              <a:t>实例：</a:t>
            </a:r>
            <a:br>
              <a:rPr lang="en-US" altLang="zh-CN" sz="3600" b="0" dirty="0">
                <a:solidFill>
                  <a:srgbClr val="CC0066"/>
                </a:solidFill>
                <a:ea typeface="楷体" panose="02010609060101010101" pitchFamily="49" charset="-122"/>
              </a:rPr>
            </a:br>
            <a:r>
              <a:rPr lang="en-US" altLang="zh-CN" sz="3200" b="0" dirty="0">
                <a:solidFill>
                  <a:srgbClr val="CC0066"/>
                </a:solidFill>
                <a:ea typeface="楷体" panose="02010609060101010101" pitchFamily="49" charset="-122"/>
              </a:rPr>
              <a:t>AMD Opteron</a:t>
            </a:r>
            <a:r>
              <a:rPr lang="en-US" altLang="zh-CN" sz="3600" b="0" dirty="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600" b="0" dirty="0">
                <a:solidFill>
                  <a:srgbClr val="CC0066"/>
                </a:solidFill>
                <a:ea typeface="楷体" panose="02010609060101010101" pitchFamily="49" charset="-122"/>
              </a:rPr>
              <a:t>皓龙</a:t>
            </a:r>
            <a:r>
              <a:rPr lang="en-US" altLang="zh-CN" sz="3600" b="0" dirty="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600" b="0" dirty="0">
                <a:solidFill>
                  <a:srgbClr val="CC0066"/>
                </a:solidFill>
                <a:ea typeface="楷体" panose="02010609060101010101" pitchFamily="49" charset="-122"/>
              </a:rPr>
              <a:t>处理器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itchFamily="18" charset="0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7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75C72A-3B15-421D-A2F6-1C438FEA4661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68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存储体系实例：</a:t>
            </a:r>
            <a:r>
              <a:rPr lang="en-US" altLang="zh-CN" dirty="0">
                <a:solidFill>
                  <a:srgbClr val="0000FF"/>
                </a:solidFill>
              </a:rPr>
              <a:t>AMD Opteron</a:t>
            </a:r>
            <a:r>
              <a:rPr lang="zh-CN" altLang="en-US" dirty="0">
                <a:solidFill>
                  <a:srgbClr val="0000FF"/>
                </a:solidFill>
              </a:rPr>
              <a:t>（皓龙）处理器</a:t>
            </a:r>
            <a:r>
              <a:rPr lang="zh-CN" altLang="en-US" dirty="0"/>
              <a:t> </a:t>
            </a:r>
          </a:p>
        </p:txBody>
      </p:sp>
      <p:sp>
        <p:nvSpPr>
          <p:cNvPr id="168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62950" cy="4608513"/>
          </a:xfrm>
        </p:spPr>
        <p:txBody>
          <a:bodyPr/>
          <a:lstStyle/>
          <a:p>
            <a:r>
              <a:rPr lang="zh-CN" altLang="en-US"/>
              <a:t>专为服务器、工作站而设计</a:t>
            </a:r>
          </a:p>
          <a:p>
            <a:r>
              <a:rPr lang="en-US" altLang="zh-CN"/>
              <a:t>AMD64</a:t>
            </a:r>
            <a:r>
              <a:rPr lang="zh-CN" altLang="en-US"/>
              <a:t>结构，可以同时支持</a:t>
            </a:r>
            <a:r>
              <a:rPr lang="en-US" altLang="zh-CN"/>
              <a:t>32</a:t>
            </a:r>
            <a:r>
              <a:rPr lang="zh-CN" altLang="en-US"/>
              <a:t>位或</a:t>
            </a:r>
            <a:r>
              <a:rPr lang="en-US" altLang="zh-CN"/>
              <a:t>64</a:t>
            </a:r>
            <a:r>
              <a:rPr lang="zh-CN" altLang="en-US"/>
              <a:t>位的计算</a:t>
            </a:r>
          </a:p>
          <a:p>
            <a:r>
              <a:rPr lang="zh-CN" altLang="en-US"/>
              <a:t>三个系列：</a:t>
            </a:r>
            <a:r>
              <a:rPr lang="en-US" altLang="zh-CN"/>
              <a:t>100</a:t>
            </a:r>
            <a:r>
              <a:rPr lang="zh-CN" altLang="en-US"/>
              <a:t>系列（单路）、</a:t>
            </a:r>
            <a:r>
              <a:rPr lang="en-US" altLang="zh-CN"/>
              <a:t>200</a:t>
            </a:r>
            <a:r>
              <a:rPr lang="zh-CN" altLang="en-US"/>
              <a:t>系列（单或双路）、</a:t>
            </a:r>
            <a:r>
              <a:rPr lang="en-US" altLang="zh-CN"/>
              <a:t>800</a:t>
            </a:r>
            <a:r>
              <a:rPr lang="zh-CN" altLang="en-US"/>
              <a:t>系列（最高到</a:t>
            </a:r>
            <a:r>
              <a:rPr lang="en-US" altLang="zh-CN"/>
              <a:t>8</a:t>
            </a:r>
            <a:r>
              <a:rPr lang="zh-CN" altLang="en-US"/>
              <a:t>路）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09932-8E99-4C89-819F-A4E7559DC306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68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存储体系实例：</a:t>
            </a:r>
            <a:r>
              <a:rPr lang="en-US" altLang="zh-CN">
                <a:solidFill>
                  <a:srgbClr val="0000FF"/>
                </a:solidFill>
              </a:rPr>
              <a:t>AMD Opteron</a:t>
            </a:r>
            <a:r>
              <a:rPr lang="zh-CN" altLang="en-US">
                <a:solidFill>
                  <a:srgbClr val="0000FF"/>
                </a:solidFill>
              </a:rPr>
              <a:t>（皓龙）处理器</a:t>
            </a:r>
            <a:r>
              <a:rPr lang="zh-CN" altLang="en-US"/>
              <a:t> </a:t>
            </a:r>
          </a:p>
        </p:txBody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5256213" cy="792162"/>
          </a:xfrm>
          <a:noFill/>
          <a:ln/>
        </p:spPr>
        <p:txBody>
          <a:bodyPr/>
          <a:lstStyle/>
          <a:p>
            <a:pPr marL="266700" indent="-266700"/>
            <a:r>
              <a:rPr lang="zh-CN" altLang="en-US" sz="2000"/>
              <a:t>通过大幅度降低内存延时，</a:t>
            </a:r>
            <a:br>
              <a:rPr lang="zh-CN" altLang="en-US" sz="2000"/>
            </a:br>
            <a:r>
              <a:rPr lang="zh-CN" altLang="en-US" sz="2000"/>
              <a:t>提高应用性能</a:t>
            </a:r>
          </a:p>
        </p:txBody>
      </p:sp>
      <p:sp>
        <p:nvSpPr>
          <p:cNvPr id="1688580" name="Rectangle 4"/>
          <p:cNvSpPr>
            <a:spLocks noChangeArrowheads="1"/>
          </p:cNvSpPr>
          <p:nvPr/>
        </p:nvSpPr>
        <p:spPr bwMode="auto">
          <a:xfrm>
            <a:off x="4716463" y="1558925"/>
            <a:ext cx="2879725" cy="719138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zh-CN" altLang="en-US" sz="2000"/>
              <a:t>     内部集成的</a:t>
            </a:r>
            <a:r>
              <a:rPr lang="en-US" altLang="zh-CN" sz="2000"/>
              <a:t>DDR</a:t>
            </a:r>
            <a:br>
              <a:rPr lang="en-US" altLang="zh-CN" sz="2000"/>
            </a:br>
            <a:r>
              <a:rPr lang="en-US" altLang="zh-CN" sz="2000"/>
              <a:t>     </a:t>
            </a:r>
            <a:r>
              <a:rPr lang="zh-CN" altLang="en-US" sz="2000"/>
              <a:t>内存控制器</a:t>
            </a:r>
          </a:p>
        </p:txBody>
      </p:sp>
      <p:sp>
        <p:nvSpPr>
          <p:cNvPr id="1688581" name="Rectangle 5"/>
          <p:cNvSpPr>
            <a:spLocks noChangeArrowheads="1"/>
          </p:cNvSpPr>
          <p:nvPr/>
        </p:nvSpPr>
        <p:spPr bwMode="auto">
          <a:xfrm>
            <a:off x="4716463" y="2422525"/>
            <a:ext cx="1800225" cy="2232025"/>
          </a:xfrm>
          <a:prstGeom prst="rect">
            <a:avLst/>
          </a:prstGeom>
          <a:solidFill>
            <a:srgbClr val="99FF33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AMD64</a:t>
            </a:r>
            <a:r>
              <a:rPr lang="zh-CN" altLang="en-US" sz="2000"/>
              <a:t>处理器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内核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（</a:t>
            </a:r>
            <a:r>
              <a:rPr lang="en-US" altLang="zh-CN" sz="2000"/>
              <a:t>x86-64</a:t>
            </a:r>
            <a:r>
              <a:rPr lang="zh-CN" altLang="en-US" sz="2000"/>
              <a:t>）</a:t>
            </a:r>
          </a:p>
        </p:txBody>
      </p:sp>
      <p:sp>
        <p:nvSpPr>
          <p:cNvPr id="1688582" name="Rectangle 6"/>
          <p:cNvSpPr>
            <a:spLocks noChangeArrowheads="1"/>
          </p:cNvSpPr>
          <p:nvPr/>
        </p:nvSpPr>
        <p:spPr bwMode="auto">
          <a:xfrm>
            <a:off x="6659563" y="2422525"/>
            <a:ext cx="936625" cy="1079500"/>
          </a:xfrm>
          <a:prstGeom prst="rect">
            <a:avLst/>
          </a:prstGeom>
          <a:solidFill>
            <a:srgbClr val="99FFCC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L1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指令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缓存</a:t>
            </a:r>
          </a:p>
        </p:txBody>
      </p:sp>
      <p:sp>
        <p:nvSpPr>
          <p:cNvPr id="1688583" name="Rectangle 7"/>
          <p:cNvSpPr>
            <a:spLocks noChangeArrowheads="1"/>
          </p:cNvSpPr>
          <p:nvPr/>
        </p:nvSpPr>
        <p:spPr bwMode="auto">
          <a:xfrm>
            <a:off x="6659563" y="3646488"/>
            <a:ext cx="936625" cy="1008062"/>
          </a:xfrm>
          <a:prstGeom prst="rect">
            <a:avLst/>
          </a:prstGeom>
          <a:solidFill>
            <a:srgbClr val="99FFCC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L1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数据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缓存</a:t>
            </a:r>
          </a:p>
        </p:txBody>
      </p:sp>
      <p:sp>
        <p:nvSpPr>
          <p:cNvPr id="1688584" name="Rectangle 8"/>
          <p:cNvSpPr>
            <a:spLocks noChangeArrowheads="1"/>
          </p:cNvSpPr>
          <p:nvPr/>
        </p:nvSpPr>
        <p:spPr bwMode="auto">
          <a:xfrm>
            <a:off x="4716463" y="4799013"/>
            <a:ext cx="2879725" cy="719137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2000"/>
              <a:t>HyperTransport</a:t>
            </a:r>
            <a:r>
              <a:rPr lang="en-US" altLang="zh-CN" sz="2000" baseline="30000"/>
              <a:t>TM</a:t>
            </a:r>
            <a:r>
              <a:rPr lang="en-US" altLang="zh-CN" sz="2000"/>
              <a:t> </a:t>
            </a:r>
            <a:r>
              <a:rPr lang="zh-CN" altLang="en-US" sz="2000"/>
              <a:t>技术</a:t>
            </a:r>
          </a:p>
        </p:txBody>
      </p:sp>
      <p:sp>
        <p:nvSpPr>
          <p:cNvPr id="1688585" name="Rectangle 9"/>
          <p:cNvSpPr>
            <a:spLocks noChangeArrowheads="1"/>
          </p:cNvSpPr>
          <p:nvPr/>
        </p:nvSpPr>
        <p:spPr bwMode="auto">
          <a:xfrm>
            <a:off x="7740650" y="1558925"/>
            <a:ext cx="936625" cy="3959225"/>
          </a:xfrm>
          <a:prstGeom prst="rect">
            <a:avLst/>
          </a:prstGeom>
          <a:solidFill>
            <a:srgbClr val="99FFCC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L2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缓存</a:t>
            </a:r>
          </a:p>
        </p:txBody>
      </p:sp>
      <p:sp>
        <p:nvSpPr>
          <p:cNvPr id="1688586" name="AutoShape 10"/>
          <p:cNvSpPr>
            <a:spLocks noChangeArrowheads="1"/>
          </p:cNvSpPr>
          <p:nvPr/>
        </p:nvSpPr>
        <p:spPr bwMode="auto">
          <a:xfrm>
            <a:off x="5940425" y="909638"/>
            <a:ext cx="433388" cy="647700"/>
          </a:xfrm>
          <a:prstGeom prst="upDownArrow">
            <a:avLst>
              <a:gd name="adj1" fmla="val 50000"/>
              <a:gd name="adj2" fmla="val 29890"/>
            </a:avLst>
          </a:prstGeom>
          <a:solidFill>
            <a:srgbClr val="FFCC00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87" name="AutoShape 11"/>
          <p:cNvSpPr>
            <a:spLocks noChangeArrowheads="1"/>
          </p:cNvSpPr>
          <p:nvPr/>
        </p:nvSpPr>
        <p:spPr bwMode="auto">
          <a:xfrm>
            <a:off x="5221288" y="5518150"/>
            <a:ext cx="433387" cy="647700"/>
          </a:xfrm>
          <a:prstGeom prst="upDownArrow">
            <a:avLst>
              <a:gd name="adj1" fmla="val 50000"/>
              <a:gd name="adj2" fmla="val 29890"/>
            </a:avLst>
          </a:prstGeom>
          <a:solidFill>
            <a:srgbClr val="FFCC00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88" name="AutoShape 12"/>
          <p:cNvSpPr>
            <a:spLocks noChangeArrowheads="1"/>
          </p:cNvSpPr>
          <p:nvPr/>
        </p:nvSpPr>
        <p:spPr bwMode="auto">
          <a:xfrm>
            <a:off x="6011863" y="5518150"/>
            <a:ext cx="433387" cy="647700"/>
          </a:xfrm>
          <a:prstGeom prst="upDownArrow">
            <a:avLst>
              <a:gd name="adj1" fmla="val 50000"/>
              <a:gd name="adj2" fmla="val 29890"/>
            </a:avLst>
          </a:prstGeom>
          <a:solidFill>
            <a:srgbClr val="FFCC00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89" name="AutoShape 13"/>
          <p:cNvSpPr>
            <a:spLocks noChangeArrowheads="1"/>
          </p:cNvSpPr>
          <p:nvPr/>
        </p:nvSpPr>
        <p:spPr bwMode="auto">
          <a:xfrm>
            <a:off x="6804025" y="5518150"/>
            <a:ext cx="433388" cy="647700"/>
          </a:xfrm>
          <a:prstGeom prst="upDownArrow">
            <a:avLst>
              <a:gd name="adj1" fmla="val 50000"/>
              <a:gd name="adj2" fmla="val 29890"/>
            </a:avLst>
          </a:prstGeom>
          <a:solidFill>
            <a:srgbClr val="FFCC00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90" name="Line 14"/>
          <p:cNvSpPr>
            <a:spLocks noChangeShapeType="1"/>
          </p:cNvSpPr>
          <p:nvPr/>
        </p:nvSpPr>
        <p:spPr bwMode="auto">
          <a:xfrm flipH="1">
            <a:off x="323850" y="2133600"/>
            <a:ext cx="4392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91" name="Line 15"/>
          <p:cNvSpPr>
            <a:spLocks noChangeShapeType="1"/>
          </p:cNvSpPr>
          <p:nvPr/>
        </p:nvSpPr>
        <p:spPr bwMode="auto">
          <a:xfrm flipH="1">
            <a:off x="323850" y="3717925"/>
            <a:ext cx="4392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92" name="Line 16"/>
          <p:cNvSpPr>
            <a:spLocks noChangeShapeType="1"/>
          </p:cNvSpPr>
          <p:nvPr/>
        </p:nvSpPr>
        <p:spPr bwMode="auto">
          <a:xfrm flipH="1">
            <a:off x="323850" y="5373688"/>
            <a:ext cx="4392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93" name="Rectangle 17"/>
          <p:cNvSpPr>
            <a:spLocks noChangeArrowheads="1"/>
          </p:cNvSpPr>
          <p:nvPr/>
        </p:nvSpPr>
        <p:spPr bwMode="auto">
          <a:xfrm>
            <a:off x="323850" y="2852738"/>
            <a:ext cx="5256213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6700" indent="-2667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000"/>
              <a:t>实现同时进行</a:t>
            </a:r>
            <a:r>
              <a:rPr lang="en-US" altLang="zh-CN" sz="2000"/>
              <a:t>32</a:t>
            </a:r>
            <a:r>
              <a:rPr lang="zh-CN" altLang="en-US" sz="2000"/>
              <a:t>位和</a:t>
            </a:r>
            <a:r>
              <a:rPr lang="en-US" altLang="zh-CN" sz="2000"/>
              <a:t>64</a:t>
            </a:r>
            <a:r>
              <a:rPr lang="zh-CN" altLang="en-US" sz="2000"/>
              <a:t>位计算</a:t>
            </a:r>
          </a:p>
          <a:p>
            <a:pPr marL="266700" indent="-2667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000"/>
              <a:t>消除现有</a:t>
            </a:r>
            <a:r>
              <a:rPr lang="en-US" altLang="zh-CN" sz="2000"/>
              <a:t>32</a:t>
            </a:r>
            <a:r>
              <a:rPr lang="zh-CN" altLang="en-US" sz="2000"/>
              <a:t>位系统的</a:t>
            </a:r>
            <a:r>
              <a:rPr lang="en-US" altLang="zh-CN" sz="2000"/>
              <a:t>4GB</a:t>
            </a:r>
            <a:r>
              <a:rPr lang="zh-CN" altLang="en-US" sz="2000"/>
              <a:t>内存限制</a:t>
            </a:r>
          </a:p>
        </p:txBody>
      </p:sp>
      <p:sp>
        <p:nvSpPr>
          <p:cNvPr id="1688594" name="Rectangle 18"/>
          <p:cNvSpPr>
            <a:spLocks noChangeArrowheads="1"/>
          </p:cNvSpPr>
          <p:nvPr/>
        </p:nvSpPr>
        <p:spPr bwMode="auto">
          <a:xfrm>
            <a:off x="323850" y="3933825"/>
            <a:ext cx="525621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6700" indent="-2667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000"/>
              <a:t>提供每个处理器高达</a:t>
            </a:r>
            <a:r>
              <a:rPr lang="en-US" altLang="zh-CN" sz="2000"/>
              <a:t>19.2GB</a:t>
            </a:r>
            <a:r>
              <a:rPr lang="zh-CN" altLang="en-US" sz="2000"/>
              <a:t>的带宽</a:t>
            </a:r>
            <a:br>
              <a:rPr lang="zh-CN" altLang="en-US" sz="2000"/>
            </a:br>
            <a:r>
              <a:rPr lang="en-US" altLang="zh-CN" sz="2000"/>
              <a:t>—— </a:t>
            </a:r>
            <a:r>
              <a:rPr lang="zh-CN" altLang="en-US" sz="2000"/>
              <a:t>减少</a:t>
            </a:r>
            <a:r>
              <a:rPr lang="en-US" altLang="zh-CN" sz="2000"/>
              <a:t>I/O</a:t>
            </a:r>
            <a:r>
              <a:rPr lang="zh-CN" altLang="en-US" sz="2000"/>
              <a:t>瓶颈</a:t>
            </a:r>
          </a:p>
          <a:p>
            <a:pPr marL="266700" indent="-2667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000"/>
              <a:t>提供</a:t>
            </a:r>
            <a:r>
              <a:rPr lang="en-US" altLang="zh-CN" sz="2000"/>
              <a:t>HyperTransport</a:t>
            </a:r>
            <a:r>
              <a:rPr lang="en-US" altLang="zh-CN" sz="2000" baseline="30000"/>
              <a:t>TM</a:t>
            </a:r>
            <a:r>
              <a:rPr lang="zh-CN" altLang="en-US" sz="2000"/>
              <a:t>可扩展性，</a:t>
            </a:r>
            <a:br>
              <a:rPr lang="zh-CN" altLang="en-US" sz="2000"/>
            </a:br>
            <a:r>
              <a:rPr lang="zh-CN" altLang="en-US" sz="2000"/>
              <a:t>实现无缝的多处理器计算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8C0A7C-FC80-4ED7-A5A8-A4527EEB9AF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一、基本概念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696"/>
            <a:ext cx="8640763" cy="5976392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虚拟存储器中有三种</a:t>
            </a:r>
            <a:r>
              <a:rPr lang="zh-CN" altLang="en-US" dirty="0">
                <a:solidFill>
                  <a:srgbClr val="FF3300"/>
                </a:solidFill>
              </a:rPr>
              <a:t>地址空间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 dirty="0"/>
              <a:t>虚拟地址空间：程序员编程中用到的地址。</a:t>
            </a:r>
            <a:br>
              <a:rPr lang="zh-CN" altLang="en-US" dirty="0"/>
            </a:br>
            <a:r>
              <a:rPr lang="zh-CN" altLang="zh-CN" dirty="0">
                <a:latin typeface="+mn-ea"/>
              </a:rPr>
              <a:t>→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C0066"/>
                </a:solidFill>
              </a:rPr>
              <a:t>编译程序</a:t>
            </a:r>
            <a:r>
              <a:rPr lang="zh-CN" altLang="en-US" dirty="0"/>
              <a:t>生成</a:t>
            </a:r>
            <a:endParaRPr lang="en-US" altLang="zh-CN" dirty="0"/>
          </a:p>
          <a:p>
            <a:pPr lvl="1"/>
            <a:r>
              <a:rPr lang="zh-CN" altLang="en-US" dirty="0"/>
              <a:t>主存储器地址空间：实际主存的物理地址。</a:t>
            </a:r>
            <a:br>
              <a:rPr lang="zh-CN" altLang="en-US" dirty="0"/>
            </a:br>
            <a:r>
              <a:rPr lang="zh-CN" altLang="en-US" dirty="0">
                <a:latin typeface="+mn-ea"/>
              </a:rPr>
              <a:t>→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C0066"/>
                </a:solidFill>
              </a:rPr>
              <a:t>CPU</a:t>
            </a:r>
            <a:r>
              <a:rPr lang="zh-CN" altLang="en-US" dirty="0"/>
              <a:t>地址引脚</a:t>
            </a:r>
          </a:p>
          <a:p>
            <a:pPr lvl="1"/>
            <a:r>
              <a:rPr lang="zh-CN" altLang="en-US" dirty="0"/>
              <a:t>辅存地址空间：</a:t>
            </a:r>
            <a:r>
              <a:rPr lang="zh-CN" altLang="en-US" dirty="0">
                <a:solidFill>
                  <a:srgbClr val="CC0066"/>
                </a:solidFill>
              </a:rPr>
              <a:t>磁盘存储器</a:t>
            </a:r>
            <a:r>
              <a:rPr lang="zh-CN" altLang="en-US" dirty="0"/>
              <a:t>的地址。</a:t>
            </a:r>
          </a:p>
          <a:p>
            <a:r>
              <a:rPr lang="zh-CN" altLang="en-US" dirty="0">
                <a:solidFill>
                  <a:srgbClr val="FF3300"/>
                </a:solidFill>
              </a:rPr>
              <a:t>地址映象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br>
              <a:rPr lang="zh-CN" altLang="en-US" dirty="0">
                <a:solidFill>
                  <a:schemeClr val="tx2"/>
                </a:solidFill>
              </a:rPr>
            </a:br>
            <a:r>
              <a:rPr lang="zh-CN" altLang="en-US" dirty="0"/>
              <a:t>把虚拟地址空间映象到主存地址空间。即把用户按虚拟地址编写的</a:t>
            </a:r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程序</a:t>
            </a:r>
            <a:r>
              <a:rPr lang="zh-CN" altLang="en-US" dirty="0"/>
              <a:t>按照某种规则</a:t>
            </a:r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装入</a:t>
            </a:r>
            <a:r>
              <a:rPr lang="zh-CN" altLang="en-US" dirty="0"/>
              <a:t>主存储器，并建立多用户虚地址与主存实地址之间的关系。</a:t>
            </a:r>
          </a:p>
          <a:p>
            <a:r>
              <a:rPr lang="zh-CN" altLang="en-US" dirty="0">
                <a:solidFill>
                  <a:srgbClr val="FF3300"/>
                </a:solidFill>
              </a:rPr>
              <a:t>地址变换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br>
              <a:rPr lang="zh-CN" altLang="en-US" dirty="0">
                <a:solidFill>
                  <a:schemeClr val="tx2"/>
                </a:solidFill>
              </a:rPr>
            </a:br>
            <a:r>
              <a:rPr lang="zh-CN" altLang="en-US" dirty="0"/>
              <a:t>在</a:t>
            </a:r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程序运行</a:t>
            </a:r>
            <a:r>
              <a:rPr lang="zh-CN" altLang="en-US" dirty="0"/>
              <a:t>时，把虚地址变换成主存实地址。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4EB60-63F9-462B-B362-D741C39BA21A}" type="slidenum">
              <a:rPr lang="zh-CN" altLang="en-US"/>
              <a:pPr/>
              <a:t>60</a:t>
            </a:fld>
            <a:endParaRPr lang="en-US" altLang="zh-CN"/>
          </a:p>
        </p:txBody>
      </p:sp>
      <p:pic>
        <p:nvPicPr>
          <p:cNvPr id="1689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115888"/>
            <a:ext cx="7596187" cy="658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1F9D9E-233C-4D7B-973A-A6BB0B4AF667}" type="slidenum">
              <a:rPr lang="zh-CN" altLang="en-US"/>
              <a:pPr/>
              <a:t>61</a:t>
            </a:fld>
            <a:endParaRPr lang="en-US" altLang="zh-CN"/>
          </a:p>
        </p:txBody>
      </p:sp>
      <p:pic>
        <p:nvPicPr>
          <p:cNvPr id="16906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87313"/>
            <a:ext cx="7632700" cy="665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5A4AFC-DE9E-44C4-B650-3F2A43333533}" type="slidenum">
              <a:rPr lang="zh-CN" altLang="en-US"/>
              <a:pPr/>
              <a:t>62</a:t>
            </a:fld>
            <a:endParaRPr lang="en-US" altLang="zh-CN"/>
          </a:p>
        </p:txBody>
      </p:sp>
      <p:pic>
        <p:nvPicPr>
          <p:cNvPr id="16988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950" y="650875"/>
            <a:ext cx="8893175" cy="522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698821" name="Text Box 5"/>
          <p:cNvSpPr txBox="1">
            <a:spLocks noChangeArrowheads="1"/>
          </p:cNvSpPr>
          <p:nvPr/>
        </p:nvSpPr>
        <p:spPr bwMode="auto">
          <a:xfrm>
            <a:off x="1979613" y="541338"/>
            <a:ext cx="792162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16bit</a:t>
            </a:r>
          </a:p>
        </p:txBody>
      </p:sp>
      <p:sp>
        <p:nvSpPr>
          <p:cNvPr id="1698822" name="Text Box 6"/>
          <p:cNvSpPr txBox="1">
            <a:spLocks noChangeArrowheads="1"/>
          </p:cNvSpPr>
          <p:nvPr/>
        </p:nvSpPr>
        <p:spPr bwMode="auto">
          <a:xfrm>
            <a:off x="3059113" y="549275"/>
            <a:ext cx="7921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9bit</a:t>
            </a:r>
          </a:p>
        </p:txBody>
      </p:sp>
      <p:sp>
        <p:nvSpPr>
          <p:cNvPr id="1698823" name="Text Box 7"/>
          <p:cNvSpPr txBox="1">
            <a:spLocks noChangeArrowheads="1"/>
          </p:cNvSpPr>
          <p:nvPr/>
        </p:nvSpPr>
        <p:spPr bwMode="auto">
          <a:xfrm>
            <a:off x="4140200" y="549275"/>
            <a:ext cx="7921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9bit</a:t>
            </a:r>
          </a:p>
        </p:txBody>
      </p:sp>
      <p:sp>
        <p:nvSpPr>
          <p:cNvPr id="1698824" name="Text Box 8"/>
          <p:cNvSpPr txBox="1">
            <a:spLocks noChangeArrowheads="1"/>
          </p:cNvSpPr>
          <p:nvPr/>
        </p:nvSpPr>
        <p:spPr bwMode="auto">
          <a:xfrm>
            <a:off x="5219700" y="541338"/>
            <a:ext cx="79216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9bit</a:t>
            </a:r>
          </a:p>
        </p:txBody>
      </p:sp>
      <p:sp>
        <p:nvSpPr>
          <p:cNvPr id="1698825" name="Text Box 9"/>
          <p:cNvSpPr txBox="1">
            <a:spLocks noChangeArrowheads="1"/>
          </p:cNvSpPr>
          <p:nvPr/>
        </p:nvSpPr>
        <p:spPr bwMode="auto">
          <a:xfrm>
            <a:off x="6227763" y="549275"/>
            <a:ext cx="7921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9bit</a:t>
            </a:r>
          </a:p>
        </p:txBody>
      </p:sp>
      <p:sp>
        <p:nvSpPr>
          <p:cNvPr id="1698826" name="Text Box 10"/>
          <p:cNvSpPr txBox="1">
            <a:spLocks noChangeArrowheads="1"/>
          </p:cNvSpPr>
          <p:nvPr/>
        </p:nvSpPr>
        <p:spPr bwMode="auto">
          <a:xfrm>
            <a:off x="7308850" y="549275"/>
            <a:ext cx="7921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12bit</a:t>
            </a:r>
          </a:p>
        </p:txBody>
      </p:sp>
      <p:sp>
        <p:nvSpPr>
          <p:cNvPr id="1698827" name="Text Box 11"/>
          <p:cNvSpPr txBox="1">
            <a:spLocks noChangeArrowheads="1"/>
          </p:cNvSpPr>
          <p:nvPr/>
        </p:nvSpPr>
        <p:spPr bwMode="auto">
          <a:xfrm>
            <a:off x="1331913" y="3638550"/>
            <a:ext cx="18716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页面映射</a:t>
            </a:r>
            <a:r>
              <a:rPr lang="en-US" altLang="zh-CN" sz="1800">
                <a:solidFill>
                  <a:srgbClr val="FF0066"/>
                </a:solidFill>
              </a:rPr>
              <a:t>L4</a:t>
            </a:r>
            <a:r>
              <a:rPr lang="zh-CN" altLang="en-US" sz="1800">
                <a:solidFill>
                  <a:srgbClr val="FF0066"/>
                </a:solidFill>
              </a:rPr>
              <a:t>表</a:t>
            </a:r>
          </a:p>
        </p:txBody>
      </p:sp>
      <p:sp>
        <p:nvSpPr>
          <p:cNvPr id="1698828" name="Text Box 12"/>
          <p:cNvSpPr txBox="1">
            <a:spLocks noChangeArrowheads="1"/>
          </p:cNvSpPr>
          <p:nvPr/>
        </p:nvSpPr>
        <p:spPr bwMode="auto">
          <a:xfrm>
            <a:off x="2914650" y="3925888"/>
            <a:ext cx="2089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页面目录指针表</a:t>
            </a:r>
          </a:p>
        </p:txBody>
      </p:sp>
      <p:sp>
        <p:nvSpPr>
          <p:cNvPr id="1698829" name="Text Box 13"/>
          <p:cNvSpPr txBox="1">
            <a:spLocks noChangeArrowheads="1"/>
          </p:cNvSpPr>
          <p:nvPr/>
        </p:nvSpPr>
        <p:spPr bwMode="auto">
          <a:xfrm>
            <a:off x="5003800" y="4221163"/>
            <a:ext cx="1512888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页面目录表</a:t>
            </a:r>
          </a:p>
        </p:txBody>
      </p:sp>
      <p:sp>
        <p:nvSpPr>
          <p:cNvPr id="1698830" name="Text Box 14"/>
          <p:cNvSpPr txBox="1">
            <a:spLocks noChangeArrowheads="1"/>
          </p:cNvSpPr>
          <p:nvPr/>
        </p:nvSpPr>
        <p:spPr bwMode="auto">
          <a:xfrm>
            <a:off x="6732588" y="4149725"/>
            <a:ext cx="863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页表</a:t>
            </a:r>
          </a:p>
        </p:txBody>
      </p:sp>
      <p:sp>
        <p:nvSpPr>
          <p:cNvPr id="1698831" name="Text Box 15"/>
          <p:cNvSpPr txBox="1">
            <a:spLocks noChangeArrowheads="1"/>
          </p:cNvSpPr>
          <p:nvPr/>
        </p:nvSpPr>
        <p:spPr bwMode="auto">
          <a:xfrm>
            <a:off x="6732588" y="5222875"/>
            <a:ext cx="151288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</a:rPr>
              <a:t>物理地址</a:t>
            </a:r>
          </a:p>
        </p:txBody>
      </p:sp>
      <p:sp>
        <p:nvSpPr>
          <p:cNvPr id="1698832" name="Text Box 16"/>
          <p:cNvSpPr txBox="1">
            <a:spLocks noChangeArrowheads="1"/>
          </p:cNvSpPr>
          <p:nvPr/>
        </p:nvSpPr>
        <p:spPr bwMode="auto">
          <a:xfrm>
            <a:off x="538163" y="901700"/>
            <a:ext cx="151288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</a:rPr>
              <a:t>虚拟地址</a:t>
            </a:r>
          </a:p>
        </p:txBody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21163"/>
            <a:ext cx="6346825" cy="2447925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Operon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虚拟地址映射：</a:t>
            </a:r>
          </a:p>
          <a:p>
            <a:pPr>
              <a:spcBef>
                <a:spcPct val="10000"/>
              </a:spcBef>
            </a:pPr>
            <a:r>
              <a:rPr lang="en-US" altLang="zh-CN"/>
              <a:t>4</a:t>
            </a:r>
            <a:r>
              <a:rPr lang="zh-CN" altLang="en-US"/>
              <a:t>级页表</a:t>
            </a:r>
          </a:p>
          <a:p>
            <a:pPr>
              <a:spcBef>
                <a:spcPct val="10000"/>
              </a:spcBef>
            </a:pPr>
            <a:r>
              <a:rPr lang="en-US" altLang="zh-CN"/>
              <a:t>48</a:t>
            </a:r>
            <a:r>
              <a:rPr lang="zh-CN" altLang="en-US"/>
              <a:t>位虚拟地址，</a:t>
            </a:r>
            <a:r>
              <a:rPr lang="en-US" altLang="zh-CN"/>
              <a:t>40</a:t>
            </a:r>
            <a:r>
              <a:rPr lang="zh-CN" altLang="en-US"/>
              <a:t>位物理地址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每个页表有</a:t>
            </a:r>
            <a:r>
              <a:rPr lang="en-US" altLang="zh-CN"/>
              <a:t>512</a:t>
            </a:r>
            <a:r>
              <a:rPr lang="zh-CN" altLang="en-US"/>
              <a:t>个项</a:t>
            </a:r>
          </a:p>
          <a:p>
            <a:pPr>
              <a:spcBef>
                <a:spcPct val="10000"/>
              </a:spcBef>
            </a:pPr>
            <a:r>
              <a:rPr lang="zh-CN" altLang="en-US">
                <a:solidFill>
                  <a:schemeClr val="hlink"/>
                </a:solidFill>
              </a:rPr>
              <a:t>支持</a:t>
            </a:r>
            <a:r>
              <a:rPr lang="en-US" altLang="zh-CN">
                <a:solidFill>
                  <a:schemeClr val="hlink"/>
                </a:solidFill>
              </a:rPr>
              <a:t>64</a:t>
            </a:r>
            <a:r>
              <a:rPr lang="zh-CN" altLang="en-US">
                <a:solidFill>
                  <a:schemeClr val="hlink"/>
                </a:solidFill>
              </a:rPr>
              <a:t>位虚拟地址、</a:t>
            </a:r>
            <a:r>
              <a:rPr lang="en-US" altLang="zh-CN">
                <a:solidFill>
                  <a:schemeClr val="hlink"/>
                </a:solidFill>
              </a:rPr>
              <a:t>52</a:t>
            </a:r>
            <a:r>
              <a:rPr lang="zh-CN" altLang="en-US">
                <a:solidFill>
                  <a:schemeClr val="hlink"/>
                </a:solidFill>
              </a:rPr>
              <a:t>位物理地址</a:t>
            </a:r>
          </a:p>
        </p:txBody>
      </p:sp>
      <p:sp>
        <p:nvSpPr>
          <p:cNvPr id="169883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存储体系实例：</a:t>
            </a:r>
            <a:r>
              <a:rPr lang="en-US" altLang="zh-CN">
                <a:solidFill>
                  <a:srgbClr val="0000FF"/>
                </a:solidFill>
              </a:rPr>
              <a:t>AMD Opteron</a:t>
            </a:r>
            <a:r>
              <a:rPr lang="zh-CN" altLang="en-US">
                <a:solidFill>
                  <a:srgbClr val="0000FF"/>
                </a:solidFill>
              </a:rPr>
              <a:t>（皓龙）处理器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16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07950" y="400050"/>
          <a:ext cx="8964613" cy="61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09" name="Image" r:id="rId4" imgW="17466667" imgH="12076190" progId="">
                  <p:embed/>
                </p:oleObj>
              </mc:Choice>
              <mc:Fallback>
                <p:oleObj name="Image" r:id="rId4" imgW="17466667" imgH="1207619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00050"/>
                        <a:ext cx="8964613" cy="619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1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5084763"/>
            <a:ext cx="3455988" cy="1223962"/>
          </a:xfrm>
        </p:spPr>
        <p:txBody>
          <a:bodyPr anchor="t"/>
          <a:lstStyle/>
          <a:p>
            <a:r>
              <a:rPr lang="en-US" altLang="zh-CN" sz="1800"/>
              <a:t>The virtual address, physical address, indexes, tags, and data blocks for the AMD Opteron caches and TLBs.</a:t>
            </a:r>
            <a:endParaRPr lang="zh-CN" altLang="en-US" sz="1800"/>
          </a:p>
        </p:txBody>
      </p:sp>
      <p:sp>
        <p:nvSpPr>
          <p:cNvPr id="1691652" name="Text Box 4"/>
          <p:cNvSpPr txBox="1">
            <a:spLocks noChangeArrowheads="1"/>
          </p:cNvSpPr>
          <p:nvPr/>
        </p:nvSpPr>
        <p:spPr bwMode="auto">
          <a:xfrm>
            <a:off x="1620838" y="1663700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8000"/>
                </a:solidFill>
              </a:rPr>
              <a:t>全相联</a:t>
            </a:r>
            <a:r>
              <a:rPr lang="en-US" altLang="zh-CN" sz="2000">
                <a:solidFill>
                  <a:srgbClr val="008000"/>
                </a:solidFill>
              </a:rPr>
              <a:t>, 40</a:t>
            </a:r>
            <a:r>
              <a:rPr lang="zh-CN" altLang="en-US" sz="2000">
                <a:solidFill>
                  <a:srgbClr val="008000"/>
                </a:solidFill>
              </a:rPr>
              <a:t>行</a:t>
            </a:r>
          </a:p>
        </p:txBody>
      </p:sp>
      <p:sp>
        <p:nvSpPr>
          <p:cNvPr id="1691653" name="Text Box 5"/>
          <p:cNvSpPr txBox="1">
            <a:spLocks noChangeArrowheads="1"/>
          </p:cNvSpPr>
          <p:nvPr/>
        </p:nvSpPr>
        <p:spPr bwMode="auto">
          <a:xfrm>
            <a:off x="1116013" y="3590925"/>
            <a:ext cx="158432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8000"/>
                </a:solidFill>
              </a:rPr>
              <a:t>4</a:t>
            </a:r>
            <a:r>
              <a:rPr lang="zh-CN" altLang="en-US" sz="2000">
                <a:solidFill>
                  <a:srgbClr val="008000"/>
                </a:solidFill>
              </a:rPr>
              <a:t>路组相联</a:t>
            </a:r>
            <a:r>
              <a:rPr lang="en-US" altLang="zh-CN" sz="2000">
                <a:solidFill>
                  <a:srgbClr val="008000"/>
                </a:solidFill>
              </a:rPr>
              <a:t>, 128</a:t>
            </a:r>
            <a:r>
              <a:rPr lang="zh-CN" altLang="en-US" sz="2000">
                <a:solidFill>
                  <a:srgbClr val="008000"/>
                </a:solidFill>
              </a:rPr>
              <a:t>组，</a:t>
            </a:r>
            <a:br>
              <a:rPr lang="zh-CN" altLang="en-US" sz="2000">
                <a:solidFill>
                  <a:srgbClr val="008000"/>
                </a:solidFill>
              </a:rPr>
            </a:br>
            <a:r>
              <a:rPr lang="zh-CN" altLang="en-US" sz="2000">
                <a:solidFill>
                  <a:srgbClr val="008000"/>
                </a:solidFill>
              </a:rPr>
              <a:t>共</a:t>
            </a:r>
            <a:r>
              <a:rPr lang="en-US" altLang="zh-CN" sz="2000">
                <a:solidFill>
                  <a:srgbClr val="008000"/>
                </a:solidFill>
              </a:rPr>
              <a:t>512</a:t>
            </a:r>
            <a:r>
              <a:rPr lang="zh-CN" altLang="en-US" sz="2000">
                <a:solidFill>
                  <a:srgbClr val="008000"/>
                </a:solidFill>
              </a:rPr>
              <a:t>行</a:t>
            </a:r>
          </a:p>
        </p:txBody>
      </p:sp>
      <p:sp>
        <p:nvSpPr>
          <p:cNvPr id="1691654" name="Text Box 6"/>
          <p:cNvSpPr txBox="1">
            <a:spLocks noChangeArrowheads="1"/>
          </p:cNvSpPr>
          <p:nvPr/>
        </p:nvSpPr>
        <p:spPr bwMode="auto">
          <a:xfrm>
            <a:off x="6300788" y="2781300"/>
            <a:ext cx="158432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8000"/>
                </a:solidFill>
              </a:rPr>
              <a:t>2</a:t>
            </a:r>
            <a:r>
              <a:rPr lang="zh-CN" altLang="en-US" sz="2000">
                <a:solidFill>
                  <a:srgbClr val="008000"/>
                </a:solidFill>
              </a:rPr>
              <a:t>路组相联</a:t>
            </a:r>
            <a:r>
              <a:rPr lang="en-US" altLang="zh-CN" sz="2000">
                <a:solidFill>
                  <a:srgbClr val="008000"/>
                </a:solidFill>
              </a:rPr>
              <a:t>, </a:t>
            </a:r>
            <a:br>
              <a:rPr lang="en-US" altLang="zh-CN" sz="2000">
                <a:solidFill>
                  <a:srgbClr val="008000"/>
                </a:solidFill>
              </a:rPr>
            </a:br>
            <a:r>
              <a:rPr lang="en-US" altLang="zh-CN" sz="2000">
                <a:solidFill>
                  <a:srgbClr val="008000"/>
                </a:solidFill>
              </a:rPr>
              <a:t>512</a:t>
            </a:r>
            <a:r>
              <a:rPr lang="zh-CN" altLang="en-US" sz="2000">
                <a:solidFill>
                  <a:srgbClr val="008000"/>
                </a:solidFill>
              </a:rPr>
              <a:t>组</a:t>
            </a:r>
            <a:r>
              <a:rPr lang="en-US" altLang="zh-CN" sz="2000">
                <a:solidFill>
                  <a:srgbClr val="008000"/>
                </a:solidFill>
              </a:rPr>
              <a:t>; </a:t>
            </a:r>
            <a:br>
              <a:rPr lang="en-US" altLang="zh-CN" sz="2000">
                <a:solidFill>
                  <a:srgbClr val="008000"/>
                </a:solidFill>
              </a:rPr>
            </a:br>
            <a:r>
              <a:rPr lang="zh-CN" altLang="en-US" sz="2000">
                <a:solidFill>
                  <a:srgbClr val="008000"/>
                </a:solidFill>
              </a:rPr>
              <a:t>每块</a:t>
            </a:r>
            <a:r>
              <a:rPr lang="en-US" altLang="zh-CN" sz="2000">
                <a:solidFill>
                  <a:srgbClr val="008000"/>
                </a:solidFill>
              </a:rPr>
              <a:t>64B</a:t>
            </a:r>
          </a:p>
        </p:txBody>
      </p:sp>
      <p:sp>
        <p:nvSpPr>
          <p:cNvPr id="1691655" name="Text Box 7"/>
          <p:cNvSpPr txBox="1">
            <a:spLocks noChangeArrowheads="1"/>
          </p:cNvSpPr>
          <p:nvPr/>
        </p:nvSpPr>
        <p:spPr bwMode="auto">
          <a:xfrm>
            <a:off x="3995738" y="5084763"/>
            <a:ext cx="158432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8000"/>
                </a:solidFill>
              </a:rPr>
              <a:t>16</a:t>
            </a:r>
            <a:r>
              <a:rPr lang="zh-CN" altLang="en-US" sz="2000">
                <a:solidFill>
                  <a:srgbClr val="008000"/>
                </a:solidFill>
              </a:rPr>
              <a:t>路组相联</a:t>
            </a:r>
            <a:r>
              <a:rPr lang="en-US" altLang="zh-CN" sz="2000">
                <a:solidFill>
                  <a:srgbClr val="008000"/>
                </a:solidFill>
              </a:rPr>
              <a:t>, </a:t>
            </a:r>
            <a:br>
              <a:rPr lang="en-US" altLang="zh-CN" sz="2000">
                <a:solidFill>
                  <a:srgbClr val="008000"/>
                </a:solidFill>
              </a:rPr>
            </a:br>
            <a:r>
              <a:rPr lang="en-US" altLang="zh-CN" sz="2000">
                <a:solidFill>
                  <a:srgbClr val="008000"/>
                </a:solidFill>
              </a:rPr>
              <a:t>1024</a:t>
            </a:r>
            <a:r>
              <a:rPr lang="zh-CN" altLang="en-US" sz="2000">
                <a:solidFill>
                  <a:srgbClr val="008000"/>
                </a:solidFill>
              </a:rPr>
              <a:t>组</a:t>
            </a:r>
            <a:r>
              <a:rPr lang="en-US" altLang="zh-CN" sz="2000">
                <a:solidFill>
                  <a:srgbClr val="008000"/>
                </a:solidFill>
              </a:rPr>
              <a:t>; </a:t>
            </a:r>
            <a:br>
              <a:rPr lang="en-US" altLang="zh-CN" sz="2000">
                <a:solidFill>
                  <a:srgbClr val="008000"/>
                </a:solidFill>
              </a:rPr>
            </a:br>
            <a:r>
              <a:rPr lang="zh-CN" altLang="en-US" sz="2000">
                <a:solidFill>
                  <a:srgbClr val="008000"/>
                </a:solidFill>
              </a:rPr>
              <a:t>每块</a:t>
            </a:r>
            <a:r>
              <a:rPr lang="en-US" altLang="zh-CN" sz="2000">
                <a:solidFill>
                  <a:srgbClr val="008000"/>
                </a:solidFill>
              </a:rPr>
              <a:t>64B</a:t>
            </a:r>
          </a:p>
        </p:txBody>
      </p:sp>
      <p:pic>
        <p:nvPicPr>
          <p:cNvPr id="16916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9213" y="188913"/>
            <a:ext cx="8937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1657" name="Rectangle 9"/>
          <p:cNvSpPr>
            <a:spLocks noChangeArrowheads="1"/>
          </p:cNvSpPr>
          <p:nvPr/>
        </p:nvSpPr>
        <p:spPr bwMode="auto">
          <a:xfrm>
            <a:off x="7524750" y="1196975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ea typeface="黑体" pitchFamily="49" charset="-122"/>
              </a:rPr>
              <a:t>   </a:t>
            </a:r>
            <a:r>
              <a:rPr lang="en-US" altLang="en-US" sz="1800">
                <a:solidFill>
                  <a:srgbClr val="0000FF"/>
                </a:solidFill>
                <a:ea typeface="黑体" pitchFamily="49" charset="-122"/>
              </a:rPr>
              <a:t>皓</a:t>
            </a:r>
            <a:r>
              <a:rPr lang="en-US" altLang="zh-CN" sz="180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en-US" sz="1800">
                <a:solidFill>
                  <a:srgbClr val="0000FF"/>
                </a:solidFill>
                <a:ea typeface="黑体" pitchFamily="49" charset="-122"/>
              </a:rPr>
              <a:t>龙</a:t>
            </a:r>
            <a:r>
              <a:rPr lang="en-US" altLang="zh-CN" sz="1600" baseline="50000">
                <a:solidFill>
                  <a:srgbClr val="0000FF"/>
                </a:solidFill>
                <a:ea typeface="黑体" pitchFamily="49" charset="-122"/>
              </a:rPr>
              <a:t>TM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ea typeface="黑体" pitchFamily="49" charset="-122"/>
              </a:rPr>
              <a:t>处</a:t>
            </a:r>
            <a:r>
              <a:rPr lang="en-US" altLang="zh-CN" sz="180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en-US" sz="1800">
                <a:solidFill>
                  <a:srgbClr val="0000FF"/>
                </a:solidFill>
                <a:ea typeface="黑体" pitchFamily="49" charset="-122"/>
              </a:rPr>
              <a:t>理</a:t>
            </a:r>
            <a:r>
              <a:rPr lang="en-US" altLang="zh-CN" sz="180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en-US" sz="1800">
                <a:solidFill>
                  <a:srgbClr val="0000FF"/>
                </a:solidFill>
                <a:ea typeface="黑体" pitchFamily="49" charset="-122"/>
              </a:rPr>
              <a:t>器</a:t>
            </a:r>
            <a:endParaRPr lang="zh-CN" altLang="en-US" sz="1800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1691658" name="Text Box 10"/>
          <p:cNvSpPr txBox="1">
            <a:spLocks noChangeArrowheads="1"/>
          </p:cNvSpPr>
          <p:nvPr/>
        </p:nvSpPr>
        <p:spPr bwMode="auto">
          <a:xfrm>
            <a:off x="6300788" y="811213"/>
            <a:ext cx="1223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CC0000"/>
                </a:solidFill>
                <a:ea typeface="黑体" pitchFamily="49" charset="-122"/>
              </a:rPr>
              <a:t>虚地址</a:t>
            </a:r>
          </a:p>
        </p:txBody>
      </p:sp>
      <p:sp>
        <p:nvSpPr>
          <p:cNvPr id="1691659" name="Text Box 11"/>
          <p:cNvSpPr txBox="1">
            <a:spLocks noChangeArrowheads="1"/>
          </p:cNvSpPr>
          <p:nvPr/>
        </p:nvSpPr>
        <p:spPr bwMode="auto">
          <a:xfrm>
            <a:off x="7092950" y="3835400"/>
            <a:ext cx="12239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CC0000"/>
                </a:solidFill>
                <a:ea typeface="黑体" pitchFamily="49" charset="-122"/>
              </a:rPr>
              <a:t>实地址</a:t>
            </a:r>
          </a:p>
        </p:txBody>
      </p:sp>
      <p:sp>
        <p:nvSpPr>
          <p:cNvPr id="1691660" name="Text Box 12"/>
          <p:cNvSpPr txBox="1">
            <a:spLocks noChangeArrowheads="1"/>
          </p:cNvSpPr>
          <p:nvPr/>
        </p:nvSpPr>
        <p:spPr bwMode="auto">
          <a:xfrm>
            <a:off x="5795963" y="2133600"/>
            <a:ext cx="2519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</a:rPr>
              <a:t>一级</a:t>
            </a:r>
            <a:r>
              <a:rPr lang="en-US" altLang="zh-CN" sz="2000">
                <a:solidFill>
                  <a:srgbClr val="FF0066"/>
                </a:solidFill>
              </a:rPr>
              <a:t>Cache</a:t>
            </a:r>
            <a:r>
              <a:rPr lang="zh-CN" altLang="en-US" sz="2000">
                <a:solidFill>
                  <a:srgbClr val="FF0066"/>
                </a:solidFill>
              </a:rPr>
              <a:t>，</a:t>
            </a:r>
            <a:r>
              <a:rPr lang="en-US" altLang="zh-CN" sz="2000">
                <a:solidFill>
                  <a:srgbClr val="FF0066"/>
                </a:solidFill>
              </a:rPr>
              <a:t>64KB</a:t>
            </a:r>
          </a:p>
        </p:txBody>
      </p:sp>
      <p:sp>
        <p:nvSpPr>
          <p:cNvPr id="1691661" name="Text Box 13"/>
          <p:cNvSpPr txBox="1">
            <a:spLocks noChangeArrowheads="1"/>
          </p:cNvSpPr>
          <p:nvPr/>
        </p:nvSpPr>
        <p:spPr bwMode="auto">
          <a:xfrm>
            <a:off x="5724525" y="5734050"/>
            <a:ext cx="2519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</a:rPr>
              <a:t>二级</a:t>
            </a:r>
            <a:r>
              <a:rPr lang="en-US" altLang="zh-CN" sz="2000">
                <a:solidFill>
                  <a:srgbClr val="FF0066"/>
                </a:solidFill>
              </a:rPr>
              <a:t>Cache</a:t>
            </a:r>
            <a:r>
              <a:rPr lang="zh-CN" altLang="en-US" sz="2000">
                <a:solidFill>
                  <a:srgbClr val="FF0066"/>
                </a:solidFill>
              </a:rPr>
              <a:t>，</a:t>
            </a:r>
            <a:r>
              <a:rPr lang="en-US" altLang="zh-CN" sz="2000">
                <a:solidFill>
                  <a:srgbClr val="FF0066"/>
                </a:solidFill>
              </a:rPr>
              <a:t>1MB</a:t>
            </a:r>
          </a:p>
        </p:txBody>
      </p:sp>
      <p:sp>
        <p:nvSpPr>
          <p:cNvPr id="1691662" name="Text Box 14"/>
          <p:cNvSpPr txBox="1">
            <a:spLocks noChangeArrowheads="1"/>
          </p:cNvSpPr>
          <p:nvPr/>
        </p:nvSpPr>
        <p:spPr bwMode="auto">
          <a:xfrm>
            <a:off x="1547813" y="1303338"/>
            <a:ext cx="15843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</a:rPr>
              <a:t>一级</a:t>
            </a:r>
            <a:r>
              <a:rPr lang="en-US" altLang="zh-CN" sz="2000">
                <a:solidFill>
                  <a:srgbClr val="FF0066"/>
                </a:solidFill>
              </a:rPr>
              <a:t>TLB</a:t>
            </a:r>
          </a:p>
        </p:txBody>
      </p:sp>
      <p:sp>
        <p:nvSpPr>
          <p:cNvPr id="1691663" name="Text Box 15"/>
          <p:cNvSpPr txBox="1">
            <a:spLocks noChangeArrowheads="1"/>
          </p:cNvSpPr>
          <p:nvPr/>
        </p:nvSpPr>
        <p:spPr bwMode="auto">
          <a:xfrm>
            <a:off x="1258888" y="2924175"/>
            <a:ext cx="15843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</a:rPr>
              <a:t>二级</a:t>
            </a:r>
            <a:r>
              <a:rPr lang="en-US" altLang="zh-CN" sz="2000">
                <a:solidFill>
                  <a:srgbClr val="FF0066"/>
                </a:solidFill>
              </a:rPr>
              <a:t>TLB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67488" y="4292600"/>
            <a:ext cx="2468562" cy="1657350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Putting It All Together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AMD Opteron</a:t>
            </a:r>
            <a:r>
              <a:rPr lang="en-US" altLang="zh-CN" sz="2000" dirty="0">
                <a:solidFill>
                  <a:srgbClr val="0000FF"/>
                </a:solidFill>
              </a:rPr>
              <a:t> Memory Hierarchy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1692675" name="Object 3"/>
          <p:cNvGraphicFramePr>
            <a:graphicFrameLocks noChangeAspect="1"/>
          </p:cNvGraphicFramePr>
          <p:nvPr/>
        </p:nvGraphicFramePr>
        <p:xfrm>
          <a:off x="684213" y="71438"/>
          <a:ext cx="6032500" cy="674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734" name="Image" r:id="rId4" imgW="5260859" imgH="5879604" progId="">
                  <p:embed/>
                </p:oleObj>
              </mc:Choice>
              <mc:Fallback>
                <p:oleObj name="Image" r:id="rId4" imgW="5260859" imgH="587960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1438"/>
                        <a:ext cx="6032500" cy="674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926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5825" y="404813"/>
            <a:ext cx="15525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2677" name="Rectangle 5"/>
          <p:cNvSpPr>
            <a:spLocks noChangeArrowheads="1"/>
          </p:cNvSpPr>
          <p:nvPr/>
        </p:nvSpPr>
        <p:spPr bwMode="auto">
          <a:xfrm>
            <a:off x="7235825" y="2203450"/>
            <a:ext cx="15128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ea typeface="黑体" pitchFamily="49" charset="-122"/>
              </a:rPr>
              <a:t>   </a:t>
            </a:r>
            <a:r>
              <a:rPr lang="en-US" altLang="en-US" sz="2000" b="0">
                <a:ea typeface="黑体" pitchFamily="49" charset="-122"/>
              </a:rPr>
              <a:t>皓</a:t>
            </a:r>
            <a:r>
              <a:rPr lang="en-US" altLang="zh-CN" sz="2000" b="0">
                <a:ea typeface="黑体" pitchFamily="49" charset="-122"/>
              </a:rPr>
              <a:t> </a:t>
            </a:r>
            <a:r>
              <a:rPr lang="en-US" altLang="en-US" sz="2000" b="0">
                <a:ea typeface="黑体" pitchFamily="49" charset="-122"/>
              </a:rPr>
              <a:t>龙</a:t>
            </a:r>
            <a:r>
              <a:rPr lang="en-US" altLang="zh-CN" sz="1800" b="0" baseline="50000">
                <a:ea typeface="黑体" pitchFamily="49" charset="-122"/>
              </a:rPr>
              <a:t>TM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 b="0">
                <a:ea typeface="黑体" pitchFamily="49" charset="-122"/>
              </a:rPr>
              <a:t>处</a:t>
            </a:r>
            <a:r>
              <a:rPr lang="en-US" altLang="zh-CN" sz="2000" b="0">
                <a:ea typeface="黑体" pitchFamily="49" charset="-122"/>
              </a:rPr>
              <a:t> </a:t>
            </a:r>
            <a:r>
              <a:rPr lang="en-US" altLang="en-US" sz="2000" b="0">
                <a:ea typeface="黑体" pitchFamily="49" charset="-122"/>
              </a:rPr>
              <a:t>理</a:t>
            </a:r>
            <a:r>
              <a:rPr lang="en-US" altLang="zh-CN" sz="2000" b="0">
                <a:ea typeface="黑体" pitchFamily="49" charset="-122"/>
              </a:rPr>
              <a:t> </a:t>
            </a:r>
            <a:r>
              <a:rPr lang="en-US" altLang="en-US" sz="2000" b="0">
                <a:ea typeface="黑体" pitchFamily="49" charset="-122"/>
              </a:rPr>
              <a:t>器</a:t>
            </a:r>
            <a:endParaRPr lang="zh-CN" altLang="en-US" sz="2000" b="0"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7" name="Rectangle 5"/>
          <p:cNvSpPr>
            <a:spLocks noChangeArrowheads="1"/>
          </p:cNvSpPr>
          <p:nvPr/>
        </p:nvSpPr>
        <p:spPr bwMode="auto">
          <a:xfrm>
            <a:off x="7235825" y="2870028"/>
            <a:ext cx="15128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3366FF"/>
                </a:solidFill>
                <a:latin typeface="+mj-lt"/>
                <a:ea typeface="黑体" pitchFamily="49" charset="-122"/>
              </a:rPr>
              <a:t>Intel i7</a:t>
            </a:r>
            <a:endParaRPr lang="en-US" altLang="zh-CN" sz="1800" baseline="50000" dirty="0">
              <a:solidFill>
                <a:srgbClr val="3366FF"/>
              </a:solidFill>
              <a:latin typeface="+mj-lt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</a:t>
            </a:r>
            <a:r>
              <a:rPr lang="en-US" altLang="zh-CN" sz="20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0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r>
              <a:rPr lang="en-US" altLang="zh-CN" sz="20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0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endParaRPr lang="zh-CN" altLang="en-US" sz="20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0BA02A-5750-44FC-811E-1127D6CD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4624"/>
            <a:ext cx="6027794" cy="6768752"/>
          </a:xfrm>
          <a:prstGeom prst="rect">
            <a:avLst/>
          </a:prstGeom>
        </p:spPr>
      </p:pic>
      <p:sp>
        <p:nvSpPr>
          <p:cNvPr id="169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3928" y="3933056"/>
            <a:ext cx="5112122" cy="936104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Putting It All Together 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Intel i7 6700</a:t>
            </a:r>
            <a:r>
              <a:rPr lang="en-US" altLang="zh-CN" sz="2400" dirty="0">
                <a:solidFill>
                  <a:srgbClr val="0000FF"/>
                </a:solidFill>
              </a:rPr>
              <a:t> memory hierarchy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hlinkClick r:id="rId4" action="ppaction://hlinksldjump"/>
            <a:extLst>
              <a:ext uri="{FF2B5EF4-FFF2-40B4-BE49-F238E27FC236}">
                <a16:creationId xmlns:a16="http://schemas.microsoft.com/office/drawing/2014/main" id="{FE550712-FE7F-4456-B500-F1987EAC9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288" y="637780"/>
            <a:ext cx="1613921" cy="2204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6376" y="4663712"/>
            <a:ext cx="1120950" cy="17367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12222" y="6290156"/>
            <a:ext cx="1252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Vladimir Script" panose="03050402040407070305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87825098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1AFC0-E0D5-4B63-8063-BA7BDBEC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445946" cy="523875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sz="2400" dirty="0">
                <a:solidFill>
                  <a:srgbClr val="00007D"/>
                </a:solidFill>
                <a:latin typeface="Times New Roman"/>
                <a:ea typeface="宋体"/>
                <a:cs typeface="+mn-cs"/>
              </a:rPr>
              <a:t>Putting It All Together :  </a:t>
            </a:r>
            <a:r>
              <a:rPr lang="en-US" altLang="zh-CN" sz="2400" dirty="0">
                <a:solidFill>
                  <a:srgbClr val="0000FF"/>
                </a:solidFill>
                <a:latin typeface="Times New Roman"/>
                <a:ea typeface="宋体"/>
                <a:cs typeface="+mn-cs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Times New Roman"/>
                <a:ea typeface="宋体"/>
                <a:cs typeface="+mn-cs"/>
              </a:rPr>
              <a:t>Intel i7 6700</a:t>
            </a:r>
            <a:r>
              <a:rPr lang="en-US" altLang="zh-CN" sz="2400" dirty="0">
                <a:solidFill>
                  <a:srgbClr val="0000FF"/>
                </a:solidFill>
                <a:latin typeface="Times New Roman"/>
                <a:ea typeface="宋体"/>
                <a:cs typeface="+mn-cs"/>
              </a:rPr>
              <a:t> memory hierarchy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E80B01-0E2B-46B0-B2BB-E1047D03D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DFEA-6932-4013-9B0E-E9F9C48327E4}" type="slidenum">
              <a:rPr lang="zh-CN" altLang="en-US" smtClean="0"/>
              <a:pPr/>
              <a:t>66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CFCEDB-97EF-493B-8495-8E35B480C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74" y="605934"/>
            <a:ext cx="5132102" cy="26837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A55E13-0234-4E7B-9F0D-B277540A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74" y="3573672"/>
            <a:ext cx="5132102" cy="31676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6622E73-651E-46C2-8DBE-702F86543F51}"/>
                  </a:ext>
                </a:extLst>
              </p14:cNvPr>
              <p14:cNvContentPartPr/>
              <p14:nvPr/>
            </p14:nvContentPartPr>
            <p14:xfrm>
              <a:off x="1072128" y="5254968"/>
              <a:ext cx="635760" cy="342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6622E73-651E-46C2-8DBE-702F86543F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6288" y="5191608"/>
                <a:ext cx="6670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BA866352-B76D-479E-8061-1FF7945BE228}"/>
                  </a:ext>
                </a:extLst>
              </p14:cNvPr>
              <p14:cNvContentPartPr/>
              <p14:nvPr/>
            </p14:nvContentPartPr>
            <p14:xfrm>
              <a:off x="2098128" y="5240208"/>
              <a:ext cx="1264320" cy="241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BA866352-B76D-479E-8061-1FF7945BE2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2288" y="5176848"/>
                <a:ext cx="1295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C27B600-1841-4EAE-B179-203B10ED83E0}"/>
                  </a:ext>
                </a:extLst>
              </p14:cNvPr>
              <p14:cNvContentPartPr/>
              <p14:nvPr/>
            </p14:nvContentPartPr>
            <p14:xfrm>
              <a:off x="4614528" y="2510688"/>
              <a:ext cx="886320" cy="644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C27B600-1841-4EAE-B179-203B10ED83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8688" y="2447328"/>
                <a:ext cx="9176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2FBED3C-2542-4BBC-8B93-5F05DB03357A}"/>
                  </a:ext>
                </a:extLst>
              </p14:cNvPr>
              <p14:cNvContentPartPr/>
              <p14:nvPr/>
            </p14:nvContentPartPr>
            <p14:xfrm>
              <a:off x="1697088" y="2689608"/>
              <a:ext cx="896760" cy="316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2FBED3C-2542-4BBC-8B93-5F05DB0335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1248" y="2626248"/>
                <a:ext cx="9280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8D4A257F-CA12-4CB0-A428-5B21505C2005}"/>
                  </a:ext>
                </a:extLst>
              </p14:cNvPr>
              <p14:cNvContentPartPr/>
              <p14:nvPr/>
            </p14:nvContentPartPr>
            <p14:xfrm>
              <a:off x="755688" y="2830008"/>
              <a:ext cx="827280" cy="288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8D4A257F-CA12-4CB0-A428-5B21505C20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848" y="2766648"/>
                <a:ext cx="858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0F2AAF5-0501-4E76-8651-1EDFDAF192E4}"/>
                  </a:ext>
                </a:extLst>
              </p14:cNvPr>
              <p14:cNvContentPartPr/>
              <p14:nvPr/>
            </p14:nvContentPartPr>
            <p14:xfrm>
              <a:off x="1964208" y="2761608"/>
              <a:ext cx="2951280" cy="2034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0F2AAF5-0501-4E76-8651-1EDFDAF192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4848" y="2752248"/>
                <a:ext cx="2970000" cy="2221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8FD56DB-5CAA-42F3-ACDF-98693AB24AE9}"/>
              </a:ext>
            </a:extLst>
          </p:cNvPr>
          <p:cNvSpPr/>
          <p:nvPr/>
        </p:nvSpPr>
        <p:spPr>
          <a:xfrm>
            <a:off x="4480004" y="885615"/>
            <a:ext cx="1172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0" dirty="0">
                <a:solidFill>
                  <a:srgbClr val="0000FF"/>
                </a:solidFill>
                <a:latin typeface="Times New Roman"/>
                <a:ea typeface="宋体"/>
              </a:rPr>
              <a:t>（128×12）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F75EA0-EE9E-40F2-AF82-014A019F8E76}"/>
              </a:ext>
            </a:extLst>
          </p:cNvPr>
          <p:cNvSpPr/>
          <p:nvPr/>
        </p:nvSpPr>
        <p:spPr>
          <a:xfrm>
            <a:off x="2853790" y="885615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0" dirty="0">
                <a:solidFill>
                  <a:srgbClr val="0000FF"/>
                </a:solidFill>
                <a:latin typeface="Times New Roman"/>
                <a:ea typeface="宋体"/>
              </a:rPr>
              <a:t>（</a:t>
            </a:r>
            <a:r>
              <a:rPr lang="en-US" altLang="zh-CN" sz="1400" b="0" dirty="0">
                <a:solidFill>
                  <a:srgbClr val="0000FF"/>
                </a:solidFill>
                <a:latin typeface="Times New Roman"/>
                <a:ea typeface="宋体"/>
              </a:rPr>
              <a:t>16</a:t>
            </a:r>
            <a:r>
              <a:rPr lang="zh-CN" altLang="en-US" sz="1400" b="0" dirty="0">
                <a:solidFill>
                  <a:srgbClr val="0000FF"/>
                </a:solidFill>
                <a:latin typeface="Times New Roman"/>
                <a:ea typeface="宋体"/>
              </a:rPr>
              <a:t>×</a:t>
            </a:r>
            <a:r>
              <a:rPr lang="en-US" altLang="zh-CN" sz="1400" b="0" dirty="0">
                <a:solidFill>
                  <a:srgbClr val="0000FF"/>
                </a:solidFill>
                <a:latin typeface="Times New Roman"/>
                <a:ea typeface="宋体"/>
              </a:rPr>
              <a:t>4</a:t>
            </a:r>
            <a:r>
              <a:rPr lang="zh-CN" altLang="en-US" sz="1400" b="0" dirty="0">
                <a:solidFill>
                  <a:srgbClr val="0000FF"/>
                </a:solidFill>
                <a:latin typeface="Times New Roman"/>
                <a:ea typeface="宋体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173156-2F71-41E7-BDA3-68467665AAB7}"/>
              </a:ext>
            </a:extLst>
          </p:cNvPr>
          <p:cNvSpPr/>
          <p:nvPr/>
        </p:nvSpPr>
        <p:spPr>
          <a:xfrm>
            <a:off x="1858739" y="885615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0" dirty="0">
                <a:solidFill>
                  <a:srgbClr val="0000FF"/>
                </a:solidFill>
                <a:latin typeface="Times New Roman"/>
                <a:ea typeface="宋体"/>
              </a:rPr>
              <a:t>（</a:t>
            </a:r>
            <a:r>
              <a:rPr lang="en-US" altLang="zh-CN" sz="1400" b="0" dirty="0">
                <a:solidFill>
                  <a:srgbClr val="0000FF"/>
                </a:solidFill>
                <a:latin typeface="Times New Roman"/>
                <a:ea typeface="宋体"/>
              </a:rPr>
              <a:t>16</a:t>
            </a:r>
            <a:r>
              <a:rPr lang="zh-CN" altLang="en-US" sz="1400" b="0" dirty="0">
                <a:solidFill>
                  <a:srgbClr val="0000FF"/>
                </a:solidFill>
                <a:latin typeface="Times New Roman"/>
                <a:ea typeface="宋体"/>
              </a:rPr>
              <a:t>×</a:t>
            </a:r>
            <a:r>
              <a:rPr lang="en-US" altLang="zh-CN" sz="1400" b="0" dirty="0">
                <a:solidFill>
                  <a:srgbClr val="0000FF"/>
                </a:solidFill>
                <a:latin typeface="Times New Roman"/>
                <a:ea typeface="宋体"/>
              </a:rPr>
              <a:t>8</a:t>
            </a:r>
            <a:r>
              <a:rPr lang="zh-CN" altLang="en-US" sz="1400" b="0" dirty="0">
                <a:solidFill>
                  <a:srgbClr val="0000FF"/>
                </a:solidFill>
                <a:latin typeface="Times New Roman"/>
                <a:ea typeface="宋体"/>
              </a:rPr>
              <a:t>）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8783309-EC6C-43F7-926D-FAFFBFB67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870028"/>
            <a:ext cx="15128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3366FF"/>
                </a:solidFill>
                <a:latin typeface="+mj-lt"/>
                <a:ea typeface="黑体" pitchFamily="49" charset="-122"/>
              </a:rPr>
              <a:t>Intel i7</a:t>
            </a:r>
            <a:endParaRPr lang="en-US" altLang="zh-CN" sz="1800" baseline="50000" dirty="0">
              <a:solidFill>
                <a:srgbClr val="3366FF"/>
              </a:solidFill>
              <a:latin typeface="+mj-lt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</a:t>
            </a:r>
            <a:r>
              <a:rPr lang="en-US" altLang="zh-CN" sz="20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0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r>
              <a:rPr lang="en-US" altLang="zh-CN" sz="20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0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endParaRPr lang="zh-CN" altLang="en-US" sz="20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>
            <a:hlinkClick r:id="rId16" action="ppaction://hlinksldjump"/>
            <a:extLst>
              <a:ext uri="{FF2B5EF4-FFF2-40B4-BE49-F238E27FC236}">
                <a16:creationId xmlns:a16="http://schemas.microsoft.com/office/drawing/2014/main" id="{8B30FEE8-387F-4E4F-BBA9-6E2D5DB2FA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64288" y="637780"/>
            <a:ext cx="1613921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169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62BDB-9B30-42C2-A670-FBF71A7EBB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一、基本概念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r>
              <a:rPr lang="zh-CN" altLang="en-US"/>
              <a:t>因</a:t>
            </a:r>
            <a:r>
              <a:rPr lang="zh-CN" altLang="en-US">
                <a:solidFill>
                  <a:srgbClr val="008000"/>
                </a:solidFill>
              </a:rPr>
              <a:t>地址映象</a:t>
            </a:r>
            <a:r>
              <a:rPr lang="zh-CN" altLang="en-US"/>
              <a:t>和</a:t>
            </a:r>
            <a:r>
              <a:rPr lang="zh-CN" altLang="en-US">
                <a:solidFill>
                  <a:srgbClr val="008000"/>
                </a:solidFill>
              </a:rPr>
              <a:t>变换</a:t>
            </a:r>
            <a:r>
              <a:rPr lang="zh-CN" altLang="en-US"/>
              <a:t>方法不同，</a:t>
            </a:r>
            <a:br>
              <a:rPr lang="zh-CN" altLang="en-US"/>
            </a:br>
            <a:r>
              <a:rPr lang="zh-CN" altLang="en-US"/>
              <a:t>有</a:t>
            </a:r>
            <a:r>
              <a:rPr lang="zh-CN" altLang="en-US">
                <a:solidFill>
                  <a:srgbClr val="CC0066"/>
                </a:solidFill>
              </a:rPr>
              <a:t>三种</a:t>
            </a:r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虚拟存储器</a:t>
            </a:r>
            <a:r>
              <a:rPr lang="zh-CN" altLang="en-US"/>
              <a:t>：</a:t>
            </a:r>
          </a:p>
          <a:p>
            <a:pPr lvl="1"/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段式</a:t>
            </a:r>
            <a:r>
              <a:rPr lang="zh-CN" altLang="en-US"/>
              <a:t>虚拟存储器 </a:t>
            </a:r>
          </a:p>
          <a:p>
            <a:pPr lvl="1"/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页式</a:t>
            </a:r>
            <a:r>
              <a:rPr lang="zh-CN" altLang="en-US"/>
              <a:t>虚拟存储器 </a:t>
            </a:r>
          </a:p>
          <a:p>
            <a:pPr lvl="1"/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段页式</a:t>
            </a:r>
            <a:r>
              <a:rPr lang="zh-CN" altLang="en-US"/>
              <a:t>虚拟存储器</a:t>
            </a:r>
          </a:p>
        </p:txBody>
      </p:sp>
      <p:sp>
        <p:nvSpPr>
          <p:cNvPr id="3" name="动作按钮: 获取信息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D973CFF-A28A-428A-AB03-959006995BBC}"/>
              </a:ext>
            </a:extLst>
          </p:cNvPr>
          <p:cNvSpPr/>
          <p:nvPr/>
        </p:nvSpPr>
        <p:spPr bwMode="auto">
          <a:xfrm>
            <a:off x="8362454" y="188639"/>
            <a:ext cx="576759" cy="57600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F4B87-E417-4FA2-98D6-BED063CAD6C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olidFill>
                  <a:srgbClr val="FF0000"/>
                </a:solidFill>
              </a:rPr>
              <a:t>段式</a:t>
            </a:r>
            <a:r>
              <a:rPr lang="zh-CN" altLang="en-US" dirty="0"/>
              <a:t>虚拟存储器</a:t>
            </a:r>
          </a:p>
        </p:txBody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640763" cy="4824413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ea typeface="黑体" pitchFamily="49" charset="-122"/>
              </a:rPr>
              <a:t>段式</a:t>
            </a:r>
            <a:r>
              <a:rPr lang="zh-CN" altLang="en-US" dirty="0"/>
              <a:t>存储管理方式：</a:t>
            </a:r>
            <a:br>
              <a:rPr lang="zh-CN" altLang="en-US" dirty="0"/>
            </a:br>
            <a:r>
              <a:rPr lang="zh-CN" altLang="en-US" dirty="0"/>
              <a:t>将程序按</a:t>
            </a:r>
            <a:r>
              <a:rPr lang="zh-CN" altLang="en-US" dirty="0">
                <a:solidFill>
                  <a:srgbClr val="FF3300"/>
                </a:solidFill>
              </a:rPr>
              <a:t>逻辑意义</a:t>
            </a:r>
            <a:r>
              <a:rPr lang="zh-CN" altLang="en-US" dirty="0"/>
              <a:t>分成段，按段进行调入、调出和管理。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1BE2A5-6690-4270-A6A6-59979733400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olidFill>
                  <a:srgbClr val="FF0000"/>
                </a:solidFill>
              </a:rPr>
              <a:t>段式</a:t>
            </a:r>
            <a:r>
              <a:rPr lang="zh-CN" altLang="en-US" dirty="0"/>
              <a:t>虚拟存储器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640763" cy="6048375"/>
          </a:xfrm>
        </p:spPr>
        <p:txBody>
          <a:bodyPr/>
          <a:lstStyle/>
          <a:p>
            <a:r>
              <a:rPr lang="zh-CN" altLang="en-US"/>
              <a:t>地址映象方法：</a:t>
            </a:r>
            <a:br>
              <a:rPr lang="zh-CN" altLang="en-US"/>
            </a:br>
            <a:r>
              <a:rPr lang="zh-CN" altLang="en-US"/>
              <a:t>每个</a:t>
            </a:r>
            <a:r>
              <a:rPr lang="zh-CN" altLang="en-US">
                <a:solidFill>
                  <a:srgbClr val="FF3300"/>
                </a:solidFill>
              </a:rPr>
              <a:t>程序段</a:t>
            </a:r>
            <a:r>
              <a:rPr lang="zh-CN" altLang="en-US"/>
              <a:t>都从</a:t>
            </a:r>
            <a:r>
              <a:rPr lang="en-US" altLang="zh-CN"/>
              <a:t>0</a:t>
            </a:r>
            <a:r>
              <a:rPr lang="zh-CN" altLang="en-US"/>
              <a:t>地址开始编址，长度可长可短，可以在程序执行过程中动态改变程序段的长度。</a:t>
            </a:r>
          </a:p>
        </p:txBody>
      </p:sp>
      <p:sp>
        <p:nvSpPr>
          <p:cNvPr id="1648644" name="Rectangle 4"/>
          <p:cNvSpPr>
            <a:spLocks noChangeAspect="1" noChangeArrowheads="1"/>
          </p:cNvSpPr>
          <p:nvPr/>
        </p:nvSpPr>
        <p:spPr bwMode="auto">
          <a:xfrm>
            <a:off x="1455738" y="2713038"/>
            <a:ext cx="1260475" cy="6778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主程序</a:t>
            </a:r>
            <a:b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</a:b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(</a:t>
            </a:r>
            <a:r>
              <a:rPr kumimoji="1" lang="zh-CN" altLang="zh-CN" sz="2000" dirty="0">
                <a:latin typeface="Book Antiqua" pitchFamily="18" charset="0"/>
                <a:ea typeface="楷体" panose="02010609060101010101" pitchFamily="49" charset="-122"/>
              </a:rPr>
              <a:t>0</a:t>
            </a: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段)</a:t>
            </a:r>
          </a:p>
        </p:txBody>
      </p:sp>
      <p:sp>
        <p:nvSpPr>
          <p:cNvPr id="1648645" name="Rectangle 5"/>
          <p:cNvSpPr>
            <a:spLocks noChangeAspect="1" noChangeArrowheads="1"/>
          </p:cNvSpPr>
          <p:nvPr/>
        </p:nvSpPr>
        <p:spPr bwMode="auto">
          <a:xfrm>
            <a:off x="6499225" y="2430463"/>
            <a:ext cx="1260475" cy="6207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46" name="Line 6"/>
          <p:cNvSpPr>
            <a:spLocks noChangeAspect="1" noChangeShapeType="1"/>
          </p:cNvSpPr>
          <p:nvPr/>
        </p:nvSpPr>
        <p:spPr bwMode="auto">
          <a:xfrm flipV="1">
            <a:off x="2716213" y="3051175"/>
            <a:ext cx="6302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47" name="Rectangle 7"/>
          <p:cNvSpPr>
            <a:spLocks noChangeAspect="1" noChangeArrowheads="1"/>
          </p:cNvSpPr>
          <p:nvPr/>
        </p:nvSpPr>
        <p:spPr bwMode="auto">
          <a:xfrm flipH="1">
            <a:off x="755650" y="3108325"/>
            <a:ext cx="700088" cy="3952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1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k</a:t>
            </a:r>
          </a:p>
        </p:txBody>
      </p:sp>
      <p:sp>
        <p:nvSpPr>
          <p:cNvPr id="1648648" name="Rectangle 8"/>
          <p:cNvSpPr>
            <a:spLocks noChangeAspect="1" noChangeArrowheads="1"/>
          </p:cNvSpPr>
          <p:nvPr/>
        </p:nvSpPr>
        <p:spPr bwMode="auto">
          <a:xfrm>
            <a:off x="1455738" y="3616325"/>
            <a:ext cx="1260475" cy="6778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 dirty="0">
                <a:latin typeface="Book Antiqua" pitchFamily="18" charset="0"/>
                <a:ea typeface="楷体" panose="02010609060101010101" pitchFamily="49" charset="-122"/>
              </a:rPr>
              <a:t>1</a:t>
            </a: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段</a:t>
            </a:r>
          </a:p>
        </p:txBody>
      </p:sp>
      <p:sp>
        <p:nvSpPr>
          <p:cNvPr id="1648649" name="Rectangle 9"/>
          <p:cNvSpPr>
            <a:spLocks noChangeAspect="1" noChangeArrowheads="1"/>
          </p:cNvSpPr>
          <p:nvPr/>
        </p:nvSpPr>
        <p:spPr bwMode="auto">
          <a:xfrm>
            <a:off x="1455738" y="4519613"/>
            <a:ext cx="1260475" cy="6778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 dirty="0">
                <a:latin typeface="Book Antiqua" pitchFamily="18" charset="0"/>
                <a:ea typeface="楷体" panose="02010609060101010101" pitchFamily="49" charset="-122"/>
              </a:rPr>
              <a:t>2</a:t>
            </a: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段</a:t>
            </a:r>
          </a:p>
        </p:txBody>
      </p:sp>
      <p:sp>
        <p:nvSpPr>
          <p:cNvPr id="1648650" name="Rectangle 10"/>
          <p:cNvSpPr>
            <a:spLocks noChangeAspect="1" noChangeArrowheads="1"/>
          </p:cNvSpPr>
          <p:nvPr/>
        </p:nvSpPr>
        <p:spPr bwMode="auto">
          <a:xfrm>
            <a:off x="1455738" y="5422900"/>
            <a:ext cx="1260475" cy="6778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 dirty="0">
                <a:latin typeface="Book Antiqua" pitchFamily="18" charset="0"/>
                <a:ea typeface="楷体" panose="02010609060101010101" pitchFamily="49" charset="-122"/>
              </a:rPr>
              <a:t>3</a:t>
            </a: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段</a:t>
            </a:r>
          </a:p>
        </p:txBody>
      </p:sp>
      <p:sp>
        <p:nvSpPr>
          <p:cNvPr id="1648651" name="Rectangle 11"/>
          <p:cNvSpPr>
            <a:spLocks noChangeAspect="1" noChangeArrowheads="1"/>
          </p:cNvSpPr>
          <p:nvPr/>
        </p:nvSpPr>
        <p:spPr bwMode="auto">
          <a:xfrm flipH="1">
            <a:off x="755650" y="2655888"/>
            <a:ext cx="700088" cy="395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648652" name="Rectangle 12"/>
          <p:cNvSpPr>
            <a:spLocks noChangeAspect="1" noChangeArrowheads="1"/>
          </p:cNvSpPr>
          <p:nvPr/>
        </p:nvSpPr>
        <p:spPr bwMode="auto">
          <a:xfrm flipH="1">
            <a:off x="755650" y="4011613"/>
            <a:ext cx="700088" cy="395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500</a:t>
            </a: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53" name="Rectangle 13"/>
          <p:cNvSpPr>
            <a:spLocks noChangeAspect="1" noChangeArrowheads="1"/>
          </p:cNvSpPr>
          <p:nvPr/>
        </p:nvSpPr>
        <p:spPr bwMode="auto">
          <a:xfrm flipH="1">
            <a:off x="755650" y="3559175"/>
            <a:ext cx="700088" cy="3952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648654" name="Rectangle 14"/>
          <p:cNvSpPr>
            <a:spLocks noChangeAspect="1" noChangeArrowheads="1"/>
          </p:cNvSpPr>
          <p:nvPr/>
        </p:nvSpPr>
        <p:spPr bwMode="auto">
          <a:xfrm flipH="1">
            <a:off x="755650" y="4914900"/>
            <a:ext cx="700088" cy="3952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200</a:t>
            </a: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55" name="Rectangle 15"/>
          <p:cNvSpPr>
            <a:spLocks noChangeAspect="1" noChangeArrowheads="1"/>
          </p:cNvSpPr>
          <p:nvPr/>
        </p:nvSpPr>
        <p:spPr bwMode="auto">
          <a:xfrm flipH="1">
            <a:off x="755650" y="4464050"/>
            <a:ext cx="700088" cy="3952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648656" name="Rectangle 16"/>
          <p:cNvSpPr>
            <a:spLocks noChangeAspect="1" noChangeArrowheads="1"/>
          </p:cNvSpPr>
          <p:nvPr/>
        </p:nvSpPr>
        <p:spPr bwMode="auto">
          <a:xfrm flipH="1">
            <a:off x="755650" y="5818188"/>
            <a:ext cx="700088" cy="395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200</a:t>
            </a: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57" name="Rectangle 17"/>
          <p:cNvSpPr>
            <a:spLocks noChangeAspect="1" noChangeArrowheads="1"/>
          </p:cNvSpPr>
          <p:nvPr/>
        </p:nvSpPr>
        <p:spPr bwMode="auto">
          <a:xfrm flipH="1">
            <a:off x="755650" y="5367338"/>
            <a:ext cx="700088" cy="395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648658" name="Rectangle 18"/>
          <p:cNvSpPr>
            <a:spLocks noChangeAspect="1" noChangeArrowheads="1"/>
          </p:cNvSpPr>
          <p:nvPr/>
        </p:nvSpPr>
        <p:spPr bwMode="auto">
          <a:xfrm>
            <a:off x="3346450" y="2449513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段号</a:t>
            </a:r>
          </a:p>
        </p:txBody>
      </p:sp>
      <p:sp>
        <p:nvSpPr>
          <p:cNvPr id="1648659" name="Rectangle 19"/>
          <p:cNvSpPr>
            <a:spLocks noChangeAspect="1" noChangeArrowheads="1"/>
          </p:cNvSpPr>
          <p:nvPr/>
        </p:nvSpPr>
        <p:spPr bwMode="auto">
          <a:xfrm>
            <a:off x="4187825" y="2449513"/>
            <a:ext cx="839788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段长</a:t>
            </a:r>
          </a:p>
        </p:txBody>
      </p:sp>
      <p:sp>
        <p:nvSpPr>
          <p:cNvPr id="1648660" name="Rectangle 20"/>
          <p:cNvSpPr>
            <a:spLocks noChangeAspect="1" noChangeArrowheads="1"/>
          </p:cNvSpPr>
          <p:nvPr/>
        </p:nvSpPr>
        <p:spPr bwMode="auto">
          <a:xfrm>
            <a:off x="5027613" y="2449513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起址</a:t>
            </a:r>
          </a:p>
        </p:txBody>
      </p:sp>
      <p:sp>
        <p:nvSpPr>
          <p:cNvPr id="1648661" name="Rectangle 21"/>
          <p:cNvSpPr>
            <a:spLocks noChangeAspect="1" noChangeArrowheads="1"/>
          </p:cNvSpPr>
          <p:nvPr/>
        </p:nvSpPr>
        <p:spPr bwMode="auto">
          <a:xfrm>
            <a:off x="3346450" y="2844800"/>
            <a:ext cx="841375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648662" name="Rectangle 22"/>
          <p:cNvSpPr>
            <a:spLocks noChangeAspect="1" noChangeArrowheads="1"/>
          </p:cNvSpPr>
          <p:nvPr/>
        </p:nvSpPr>
        <p:spPr bwMode="auto">
          <a:xfrm>
            <a:off x="4187825" y="2844800"/>
            <a:ext cx="839788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1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k</a:t>
            </a:r>
          </a:p>
        </p:txBody>
      </p:sp>
      <p:sp>
        <p:nvSpPr>
          <p:cNvPr id="1648663" name="Rectangle 23"/>
          <p:cNvSpPr>
            <a:spLocks noChangeAspect="1" noChangeArrowheads="1"/>
          </p:cNvSpPr>
          <p:nvPr/>
        </p:nvSpPr>
        <p:spPr bwMode="auto">
          <a:xfrm>
            <a:off x="5027613" y="2844800"/>
            <a:ext cx="841375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8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k</a:t>
            </a:r>
          </a:p>
        </p:txBody>
      </p:sp>
      <p:sp>
        <p:nvSpPr>
          <p:cNvPr id="1648664" name="Rectangle 24"/>
          <p:cNvSpPr>
            <a:spLocks noChangeAspect="1" noChangeArrowheads="1"/>
          </p:cNvSpPr>
          <p:nvPr/>
        </p:nvSpPr>
        <p:spPr bwMode="auto">
          <a:xfrm>
            <a:off x="3346450" y="3240088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648665" name="Rectangle 25"/>
          <p:cNvSpPr>
            <a:spLocks noChangeAspect="1" noChangeArrowheads="1"/>
          </p:cNvSpPr>
          <p:nvPr/>
        </p:nvSpPr>
        <p:spPr bwMode="auto">
          <a:xfrm>
            <a:off x="4187825" y="3240088"/>
            <a:ext cx="839788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500</a:t>
            </a: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66" name="Rectangle 26"/>
          <p:cNvSpPr>
            <a:spLocks noChangeAspect="1" noChangeArrowheads="1"/>
          </p:cNvSpPr>
          <p:nvPr/>
        </p:nvSpPr>
        <p:spPr bwMode="auto">
          <a:xfrm>
            <a:off x="5027613" y="3240088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16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k</a:t>
            </a:r>
          </a:p>
        </p:txBody>
      </p:sp>
      <p:sp>
        <p:nvSpPr>
          <p:cNvPr id="1648667" name="Rectangle 27"/>
          <p:cNvSpPr>
            <a:spLocks noChangeAspect="1" noChangeArrowheads="1"/>
          </p:cNvSpPr>
          <p:nvPr/>
        </p:nvSpPr>
        <p:spPr bwMode="auto">
          <a:xfrm>
            <a:off x="3346450" y="3635375"/>
            <a:ext cx="841375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1648668" name="Rectangle 28"/>
          <p:cNvSpPr>
            <a:spLocks noChangeAspect="1" noChangeArrowheads="1"/>
          </p:cNvSpPr>
          <p:nvPr/>
        </p:nvSpPr>
        <p:spPr bwMode="auto">
          <a:xfrm>
            <a:off x="4187825" y="3635375"/>
            <a:ext cx="839788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200</a:t>
            </a: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69" name="Rectangle 29"/>
          <p:cNvSpPr>
            <a:spLocks noChangeAspect="1" noChangeArrowheads="1"/>
          </p:cNvSpPr>
          <p:nvPr/>
        </p:nvSpPr>
        <p:spPr bwMode="auto">
          <a:xfrm>
            <a:off x="5027613" y="3635375"/>
            <a:ext cx="841375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9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k</a:t>
            </a:r>
          </a:p>
        </p:txBody>
      </p:sp>
      <p:sp>
        <p:nvSpPr>
          <p:cNvPr id="1648670" name="Rectangle 30"/>
          <p:cNvSpPr>
            <a:spLocks noChangeAspect="1" noChangeArrowheads="1"/>
          </p:cNvSpPr>
          <p:nvPr/>
        </p:nvSpPr>
        <p:spPr bwMode="auto">
          <a:xfrm>
            <a:off x="3346450" y="4030663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648671" name="Rectangle 31"/>
          <p:cNvSpPr>
            <a:spLocks noChangeAspect="1" noChangeArrowheads="1"/>
          </p:cNvSpPr>
          <p:nvPr/>
        </p:nvSpPr>
        <p:spPr bwMode="auto">
          <a:xfrm>
            <a:off x="4187825" y="4030663"/>
            <a:ext cx="839788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200</a:t>
            </a: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72" name="Rectangle 32"/>
          <p:cNvSpPr>
            <a:spLocks noChangeAspect="1" noChangeArrowheads="1"/>
          </p:cNvSpPr>
          <p:nvPr/>
        </p:nvSpPr>
        <p:spPr bwMode="auto">
          <a:xfrm>
            <a:off x="5027613" y="4030663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30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k</a:t>
            </a:r>
          </a:p>
        </p:txBody>
      </p:sp>
      <p:sp>
        <p:nvSpPr>
          <p:cNvPr id="1648673" name="Rectangle 33"/>
          <p:cNvSpPr>
            <a:spLocks noChangeAspect="1" noChangeArrowheads="1"/>
          </p:cNvSpPr>
          <p:nvPr/>
        </p:nvSpPr>
        <p:spPr bwMode="auto">
          <a:xfrm flipH="1">
            <a:off x="7759700" y="2349500"/>
            <a:ext cx="700088" cy="338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0</a:t>
            </a: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74" name="Rectangle 34" descr="宽上对角线"/>
          <p:cNvSpPr>
            <a:spLocks noChangeAspect="1" noChangeArrowheads="1"/>
          </p:cNvSpPr>
          <p:nvPr/>
        </p:nvSpPr>
        <p:spPr bwMode="auto">
          <a:xfrm>
            <a:off x="6499225" y="3051175"/>
            <a:ext cx="1260475" cy="33972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75" name="Rectangle 35" descr="宽下对角线"/>
          <p:cNvSpPr>
            <a:spLocks noChangeAspect="1" noChangeArrowheads="1"/>
          </p:cNvSpPr>
          <p:nvPr/>
        </p:nvSpPr>
        <p:spPr bwMode="auto">
          <a:xfrm>
            <a:off x="6499225" y="3390900"/>
            <a:ext cx="1260475" cy="338138"/>
          </a:xfrm>
          <a:prstGeom prst="rect">
            <a:avLst/>
          </a:prstGeom>
          <a:pattFill prst="wdDn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76" name="Rectangle 36"/>
          <p:cNvSpPr>
            <a:spLocks noChangeAspect="1" noChangeArrowheads="1"/>
          </p:cNvSpPr>
          <p:nvPr/>
        </p:nvSpPr>
        <p:spPr bwMode="auto">
          <a:xfrm flipH="1">
            <a:off x="7759700" y="2970213"/>
            <a:ext cx="700088" cy="339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8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k</a:t>
            </a:r>
          </a:p>
        </p:txBody>
      </p:sp>
      <p:sp>
        <p:nvSpPr>
          <p:cNvPr id="1648677" name="Rectangle 37"/>
          <p:cNvSpPr>
            <a:spLocks noChangeAspect="1" noChangeArrowheads="1"/>
          </p:cNvSpPr>
          <p:nvPr/>
        </p:nvSpPr>
        <p:spPr bwMode="auto">
          <a:xfrm flipH="1">
            <a:off x="7759700" y="3309938"/>
            <a:ext cx="700088" cy="3381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9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k</a:t>
            </a:r>
          </a:p>
        </p:txBody>
      </p:sp>
      <p:sp>
        <p:nvSpPr>
          <p:cNvPr id="1648678" name="Rectangle 38"/>
          <p:cNvSpPr>
            <a:spLocks noChangeAspect="1" noChangeArrowheads="1"/>
          </p:cNvSpPr>
          <p:nvPr/>
        </p:nvSpPr>
        <p:spPr bwMode="auto">
          <a:xfrm>
            <a:off x="6499225" y="3729038"/>
            <a:ext cx="1260475" cy="565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79" name="Rectangle 39" descr="宽上对角线"/>
          <p:cNvSpPr>
            <a:spLocks noChangeAspect="1" noChangeArrowheads="1"/>
          </p:cNvSpPr>
          <p:nvPr/>
        </p:nvSpPr>
        <p:spPr bwMode="auto">
          <a:xfrm>
            <a:off x="6499225" y="4294188"/>
            <a:ext cx="1260475" cy="338137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80" name="Rectangle 40"/>
          <p:cNvSpPr>
            <a:spLocks noChangeAspect="1" noChangeArrowheads="1"/>
          </p:cNvSpPr>
          <p:nvPr/>
        </p:nvSpPr>
        <p:spPr bwMode="auto">
          <a:xfrm flipH="1">
            <a:off x="7759700" y="4213225"/>
            <a:ext cx="700088" cy="338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16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k</a:t>
            </a:r>
          </a:p>
        </p:txBody>
      </p:sp>
      <p:sp>
        <p:nvSpPr>
          <p:cNvPr id="1648681" name="Rectangle 41"/>
          <p:cNvSpPr>
            <a:spLocks noChangeAspect="1" noChangeArrowheads="1"/>
          </p:cNvSpPr>
          <p:nvPr/>
        </p:nvSpPr>
        <p:spPr bwMode="auto">
          <a:xfrm>
            <a:off x="6499225" y="4632325"/>
            <a:ext cx="1260475" cy="565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82" name="Rectangle 42" descr="宽上对角线"/>
          <p:cNvSpPr>
            <a:spLocks noChangeAspect="1" noChangeArrowheads="1"/>
          </p:cNvSpPr>
          <p:nvPr/>
        </p:nvSpPr>
        <p:spPr bwMode="auto">
          <a:xfrm>
            <a:off x="6499225" y="5197475"/>
            <a:ext cx="1260475" cy="338138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83" name="Rectangle 43"/>
          <p:cNvSpPr>
            <a:spLocks noChangeAspect="1" noChangeArrowheads="1"/>
          </p:cNvSpPr>
          <p:nvPr/>
        </p:nvSpPr>
        <p:spPr bwMode="auto">
          <a:xfrm flipH="1">
            <a:off x="7759700" y="5116513"/>
            <a:ext cx="700088" cy="3381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30</a:t>
            </a:r>
            <a:r>
              <a:rPr kumimoji="1" lang="en-US" altLang="zh-CN" sz="2000" dirty="0">
                <a:latin typeface="Book Antiqua" pitchFamily="18" charset="0"/>
                <a:ea typeface="楷体" panose="02010609060101010101" pitchFamily="49" charset="-122"/>
              </a:rPr>
              <a:t>k</a:t>
            </a:r>
          </a:p>
        </p:txBody>
      </p:sp>
      <p:sp>
        <p:nvSpPr>
          <p:cNvPr id="1648684" name="Rectangle 44"/>
          <p:cNvSpPr>
            <a:spLocks noChangeAspect="1" noChangeArrowheads="1"/>
          </p:cNvSpPr>
          <p:nvPr/>
        </p:nvSpPr>
        <p:spPr bwMode="auto">
          <a:xfrm>
            <a:off x="6499225" y="5535613"/>
            <a:ext cx="12604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85" name="Line 45"/>
          <p:cNvSpPr>
            <a:spLocks noChangeAspect="1" noChangeShapeType="1"/>
          </p:cNvSpPr>
          <p:nvPr/>
        </p:nvSpPr>
        <p:spPr bwMode="auto">
          <a:xfrm flipV="1">
            <a:off x="2716213" y="3390900"/>
            <a:ext cx="630237" cy="5635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86" name="Line 46"/>
          <p:cNvSpPr>
            <a:spLocks noChangeAspect="1" noChangeShapeType="1"/>
          </p:cNvSpPr>
          <p:nvPr/>
        </p:nvSpPr>
        <p:spPr bwMode="auto">
          <a:xfrm flipV="1">
            <a:off x="2716213" y="3786188"/>
            <a:ext cx="630237" cy="10731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87" name="Line 47"/>
          <p:cNvSpPr>
            <a:spLocks noChangeAspect="1" noChangeShapeType="1"/>
          </p:cNvSpPr>
          <p:nvPr/>
        </p:nvSpPr>
        <p:spPr bwMode="auto">
          <a:xfrm flipV="1">
            <a:off x="2716213" y="4181475"/>
            <a:ext cx="630237" cy="15811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88" name="Line 48"/>
          <p:cNvSpPr>
            <a:spLocks noChangeAspect="1" noChangeShapeType="1"/>
          </p:cNvSpPr>
          <p:nvPr/>
        </p:nvSpPr>
        <p:spPr bwMode="auto">
          <a:xfrm>
            <a:off x="5868988" y="3051175"/>
            <a:ext cx="6302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89" name="Line 49"/>
          <p:cNvSpPr>
            <a:spLocks noChangeAspect="1" noChangeShapeType="1"/>
          </p:cNvSpPr>
          <p:nvPr/>
        </p:nvSpPr>
        <p:spPr bwMode="auto">
          <a:xfrm>
            <a:off x="5868988" y="3390900"/>
            <a:ext cx="630237" cy="903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90" name="Line 50"/>
          <p:cNvSpPr>
            <a:spLocks noChangeAspect="1" noChangeShapeType="1"/>
          </p:cNvSpPr>
          <p:nvPr/>
        </p:nvSpPr>
        <p:spPr bwMode="auto">
          <a:xfrm flipV="1">
            <a:off x="5868988" y="3390900"/>
            <a:ext cx="630237" cy="4508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91" name="Line 51"/>
          <p:cNvSpPr>
            <a:spLocks noChangeAspect="1" noChangeShapeType="1"/>
          </p:cNvSpPr>
          <p:nvPr/>
        </p:nvSpPr>
        <p:spPr bwMode="auto">
          <a:xfrm>
            <a:off x="5868988" y="4237038"/>
            <a:ext cx="630237" cy="9604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92" name="Rectangle 52"/>
          <p:cNvSpPr>
            <a:spLocks noChangeAspect="1" noChangeArrowheads="1"/>
          </p:cNvSpPr>
          <p:nvPr/>
        </p:nvSpPr>
        <p:spPr bwMode="auto">
          <a:xfrm flipH="1">
            <a:off x="2857500" y="5705475"/>
            <a:ext cx="909638" cy="6778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程序</a:t>
            </a:r>
            <a:b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</a:b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空间</a:t>
            </a: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93" name="Rectangle 53"/>
          <p:cNvSpPr>
            <a:spLocks noChangeAspect="1" noChangeArrowheads="1"/>
          </p:cNvSpPr>
          <p:nvPr/>
        </p:nvSpPr>
        <p:spPr bwMode="auto">
          <a:xfrm flipH="1">
            <a:off x="6357938" y="5988050"/>
            <a:ext cx="1541462" cy="338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Book Antiqua" pitchFamily="18" charset="0"/>
                <a:ea typeface="楷体" panose="02010609060101010101" pitchFamily="49" charset="-122"/>
              </a:rPr>
              <a:t>主存储器</a:t>
            </a:r>
            <a:endParaRPr kumimoji="1" lang="zh-CN" altLang="zh-CN" sz="2000" dirty="0">
              <a:latin typeface="Book Antiqua" pitchFamily="18" charset="0"/>
              <a:ea typeface="楷体" panose="02010609060101010101" pitchFamily="49" charset="-122"/>
            </a:endParaRPr>
          </a:p>
        </p:txBody>
      </p:sp>
      <p:sp>
        <p:nvSpPr>
          <p:cNvPr id="1648694" name="Text Box 54"/>
          <p:cNvSpPr txBox="1">
            <a:spLocks noChangeAspect="1" noChangeArrowheads="1"/>
          </p:cNvSpPr>
          <p:nvPr/>
        </p:nvSpPr>
        <p:spPr bwMode="auto">
          <a:xfrm>
            <a:off x="1450975" y="5949950"/>
            <a:ext cx="6316663" cy="458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kumimoji="1" lang="zh-CN" altLang="en-US" sz="2400" b="0">
              <a:ea typeface="黑体" pitchFamily="49" charset="-122"/>
            </a:endParaRPr>
          </a:p>
        </p:txBody>
      </p:sp>
      <p:sp>
        <p:nvSpPr>
          <p:cNvPr id="57" name="动作按钮: 前进或下一项 5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031D96E-55DB-47F3-B021-C75F3158C2CE}"/>
              </a:ext>
            </a:extLst>
          </p:cNvPr>
          <p:cNvSpPr/>
          <p:nvPr/>
        </p:nvSpPr>
        <p:spPr bwMode="auto">
          <a:xfrm>
            <a:off x="8028384" y="5805264"/>
            <a:ext cx="792088" cy="576064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31179</TotalTime>
  <Words>4028</Words>
  <Application>Microsoft Office PowerPoint</Application>
  <PresentationFormat>全屏显示(4:3)</PresentationFormat>
  <Paragraphs>1035</Paragraphs>
  <Slides>66</Slides>
  <Notes>7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66</vt:i4>
      </vt:variant>
    </vt:vector>
  </HeadingPairs>
  <TitlesOfParts>
    <vt:vector size="81" baseType="lpstr">
      <vt:lpstr>黑体</vt:lpstr>
      <vt:lpstr>楷体</vt:lpstr>
      <vt:lpstr>宋体</vt:lpstr>
      <vt:lpstr>Arial</vt:lpstr>
      <vt:lpstr>Arial Black</vt:lpstr>
      <vt:lpstr>Book Antiqua</vt:lpstr>
      <vt:lpstr>Cambria Math</vt:lpstr>
      <vt:lpstr>Symbol</vt:lpstr>
      <vt:lpstr>Times New Roman</vt:lpstr>
      <vt:lpstr>Vladimir Script</vt:lpstr>
      <vt:lpstr>Wingdings</vt:lpstr>
      <vt:lpstr>Pixel</vt:lpstr>
      <vt:lpstr>Visio</vt:lpstr>
      <vt:lpstr>文档</vt:lpstr>
      <vt:lpstr>Image</vt:lpstr>
      <vt:lpstr>PowerPoint 演示文稿</vt:lpstr>
      <vt:lpstr>4.4  虚拟存储器</vt:lpstr>
      <vt:lpstr>PowerPoint 演示文稿</vt:lpstr>
      <vt:lpstr>一、基本概念</vt:lpstr>
      <vt:lpstr>一、基本概念</vt:lpstr>
      <vt:lpstr>一、基本概念</vt:lpstr>
      <vt:lpstr>一、基本概念</vt:lpstr>
      <vt:lpstr>二、段式虚拟存储器</vt:lpstr>
      <vt:lpstr>二、段式虚拟存储器</vt:lpstr>
      <vt:lpstr>二、段式虚拟存储器</vt:lpstr>
      <vt:lpstr>二、段式虚拟存储器</vt:lpstr>
      <vt:lpstr>二、段式虚拟存储器</vt:lpstr>
      <vt:lpstr>二、段式虚拟存储器</vt:lpstr>
      <vt:lpstr>二、段式虚拟存储器</vt:lpstr>
      <vt:lpstr>三、页式虚拟存储器</vt:lpstr>
      <vt:lpstr>三、页式虚拟存储器</vt:lpstr>
      <vt:lpstr>三、页式虚拟存储器</vt:lpstr>
      <vt:lpstr>三、页式虚拟存储器</vt:lpstr>
      <vt:lpstr>四、段页式虚拟存储器</vt:lpstr>
      <vt:lpstr>四、段页式虚拟存储器</vt:lpstr>
      <vt:lpstr>四、段页式虚拟存储器</vt:lpstr>
      <vt:lpstr>四、段页式虚拟存储器</vt:lpstr>
      <vt:lpstr>五、解决虚拟存储器的问题</vt:lpstr>
      <vt:lpstr>五、解决虚拟存储器的问题      1. 多级页表</vt:lpstr>
      <vt:lpstr>五、解决虚拟存储器的问题      1. 多级页表</vt:lpstr>
      <vt:lpstr>PowerPoint 演示文稿</vt:lpstr>
      <vt:lpstr>五、解决虚拟存储器的问题      1. 多级页表</vt:lpstr>
      <vt:lpstr>五、解决虚拟存储器的问题   2. 地址变换的速度问题</vt:lpstr>
      <vt:lpstr>五、解决虚拟存储器的问题   2. 地址变换的速度问题</vt:lpstr>
      <vt:lpstr>PowerPoint 演示文稿</vt:lpstr>
      <vt:lpstr>五、解决虚拟存储器的问题   2. 地址变换的速度问题</vt:lpstr>
      <vt:lpstr>PowerPoint 演示文稿</vt:lpstr>
      <vt:lpstr>六、替换算法</vt:lpstr>
      <vt:lpstr>六、替换算法</vt:lpstr>
      <vt:lpstr>PowerPoint 演示文稿</vt:lpstr>
      <vt:lpstr>一、RISC-V中页式虚拟存储器的实现</vt:lpstr>
      <vt:lpstr>一、RISC-V中页式虚拟存储器的实现</vt:lpstr>
      <vt:lpstr>一、RISC-V中页式虚拟存储器的实现</vt:lpstr>
      <vt:lpstr>一、RISC-V中页式虚拟存储器的实现</vt:lpstr>
      <vt:lpstr>一、RISC-V中页式虚拟存储器的实现</vt:lpstr>
      <vt:lpstr>一、RISC-V中页式虚拟存储器的实现</vt:lpstr>
      <vt:lpstr>一、RISC-V中页式虚拟存储器的实现</vt:lpstr>
      <vt:lpstr>一、RISC-V中页式虚拟存储器的实现</vt:lpstr>
      <vt:lpstr>PowerPoint 演示文稿</vt:lpstr>
      <vt:lpstr>一、RISC-V中页式虚拟存储器的实现</vt:lpstr>
      <vt:lpstr>PowerPoint 演示文稿</vt:lpstr>
      <vt:lpstr>一、RISC-V中页式虚拟存储器的实现</vt:lpstr>
      <vt:lpstr>PowerPoint 演示文稿</vt:lpstr>
      <vt:lpstr>一、RISC-V中页式虚拟存储器的实现</vt:lpstr>
      <vt:lpstr>PowerPoint 演示文稿</vt:lpstr>
      <vt:lpstr>一、RISC-V中页式虚拟存储器的实现</vt:lpstr>
      <vt:lpstr>二、IA-32：Pentium的段页式虚拟存储管理</vt:lpstr>
      <vt:lpstr>二、IA-32：Pentium的段页式虚拟存储管理</vt:lpstr>
      <vt:lpstr>二、IA-32：Pentium的段页式虚拟存储管理</vt:lpstr>
      <vt:lpstr>页式虚拟存储器的工作过程</vt:lpstr>
      <vt:lpstr>二、IA-32：Pentium的段页式虚拟存储管理</vt:lpstr>
      <vt:lpstr>PowerPoint 演示文稿</vt:lpstr>
      <vt:lpstr>存储体系实例：AMD Opteron（皓龙）处理器 </vt:lpstr>
      <vt:lpstr>存储体系实例：AMD Opteron（皓龙）处理器 </vt:lpstr>
      <vt:lpstr>PowerPoint 演示文稿</vt:lpstr>
      <vt:lpstr>PowerPoint 演示文稿</vt:lpstr>
      <vt:lpstr>存储体系实例：AMD Opteron（皓龙）处理器 </vt:lpstr>
      <vt:lpstr>The virtual address, physical address, indexes, tags, and data blocks for the AMD Opteron caches and TLBs.</vt:lpstr>
      <vt:lpstr>PowerPoint 演示文稿</vt:lpstr>
      <vt:lpstr>PowerPoint 演示文稿</vt:lpstr>
      <vt:lpstr>Putting It All Together :  The Intel i7 6700 memory hierarchy</vt:lpstr>
    </vt:vector>
  </TitlesOfParts>
  <Company>西安电子科技大学 计算机科学与技术学院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计算机组织与体系结构</dc:title>
  <dc:subject>第4章 存储系统</dc:subject>
  <dc:creator>车向泉</dc:creator>
  <dc:description>4.4 虚拟存储器
虚拟存储管理
RISC-V页式虚拟存储器的实现</dc:description>
  <cp:lastModifiedBy>Che Xiangquan</cp:lastModifiedBy>
  <cp:revision>1351</cp:revision>
  <dcterms:created xsi:type="dcterms:W3CDTF">1601-01-01T00:00:00Z</dcterms:created>
  <dcterms:modified xsi:type="dcterms:W3CDTF">2021-04-06T08:54:17Z</dcterms:modified>
</cp:coreProperties>
</file>